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
  </p:notesMasterIdLst>
  <p:sldIdLst>
    <p:sldId id="256" r:id="rId2"/>
    <p:sldId id="275" r:id="rId3"/>
    <p:sldId id="277" r:id="rId4"/>
    <p:sldId id="286" r:id="rId5"/>
    <p:sldId id="267" r:id="rId6"/>
    <p:sldId id="266" r:id="rId7"/>
    <p:sldId id="273" r:id="rId8"/>
    <p:sldId id="274" r:id="rId9"/>
    <p:sldId id="269" r:id="rId10"/>
    <p:sldId id="287" r:id="rId11"/>
    <p:sldId id="285" r:id="rId12"/>
    <p:sldId id="271" r:id="rId13"/>
    <p:sldId id="281" r:id="rId14"/>
    <p:sldId id="289" r:id="rId15"/>
    <p:sldId id="290" r:id="rId16"/>
    <p:sldId id="288" r:id="rId17"/>
    <p:sldId id="259" r:id="rId18"/>
  </p:sldIdLst>
  <p:sldSz cx="13679488" cy="27000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Paulo" initials="sP" lastIdx="1" clrIdx="0">
    <p:extLst>
      <p:ext uri="{19B8F6BF-5375-455C-9EA6-DF929625EA0E}">
        <p15:presenceInfo xmlns:p15="http://schemas.microsoft.com/office/powerpoint/2012/main" userId="95fa116e199d32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161C"/>
    <a:srgbClr val="00B0F0"/>
    <a:srgbClr val="4472C4"/>
    <a:srgbClr val="4388FF"/>
    <a:srgbClr val="474747"/>
    <a:srgbClr val="F2F2F2"/>
    <a:srgbClr val="4587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26" autoAdjust="0"/>
  </p:normalViewPr>
  <p:slideViewPr>
    <p:cSldViewPr snapToGrid="0">
      <p:cViewPr>
        <p:scale>
          <a:sx n="75" d="100"/>
          <a:sy n="75" d="100"/>
        </p:scale>
        <p:origin x="858" y="-14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4F13F5-4C63-44A8-8ECE-997960F20E84}" type="doc">
      <dgm:prSet loTypeId="urn:microsoft.com/office/officeart/2005/8/layout/arrow2" loCatId="process" qsTypeId="urn:microsoft.com/office/officeart/2005/8/quickstyle/simple1" qsCatId="simple" csTypeId="urn:microsoft.com/office/officeart/2005/8/colors/accent2_1" csCatId="accent2" phldr="1"/>
      <dgm:spPr/>
    </dgm:pt>
    <dgm:pt modelId="{C5FC2160-E822-485E-A1DE-4EFB6C8EE3DA}">
      <dgm:prSet phldrT="[文本]" custT="1"/>
      <dgm:spPr/>
      <dgm:t>
        <a:bodyPr/>
        <a:lstStyle/>
        <a:p>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sz="1600" dirty="0">
            <a:solidFill>
              <a:schemeClr val="accent2">
                <a:lumMod val="50000"/>
              </a:schemeClr>
            </a:solidFill>
            <a:latin typeface="微软雅黑" panose="020B0503020204020204" pitchFamily="34" charset="-122"/>
            <a:ea typeface="微软雅黑" panose="020B0503020204020204" pitchFamily="34" charset="-122"/>
          </a:endParaRPr>
        </a:p>
      </dgm:t>
    </dgm:pt>
    <dgm:pt modelId="{F9A4FEE4-838B-4A13-9170-D1D4C20DC8F5}" type="parTrans" cxnId="{7E35B649-D6D4-4016-A131-3DFB311322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8F1E57E-C2B8-4D22-A310-9BC6D711CDB6}" type="sibTrans" cxnId="{7E35B649-D6D4-4016-A131-3DFB311322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E1942EB-4048-4A78-A8E6-B1171B38BE28}">
      <dgm:prSet phldrT="[文本]" custT="1"/>
      <dgm:spPr/>
      <dgm:t>
        <a:bodyPr/>
        <a:lstStyle/>
        <a:p>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dirty="0">
              <a:solidFill>
                <a:schemeClr val="accent2">
                  <a:lumMod val="50000"/>
                </a:schemeClr>
              </a:solidFill>
              <a:latin typeface="微软雅黑" panose="020B0503020204020204" pitchFamily="34" charset="-122"/>
              <a:ea typeface="微软雅黑" panose="020B0503020204020204" pitchFamily="34" charset="-122"/>
            </a:rPr>
            <a:t>3</a:t>
          </a:r>
          <a:endParaRPr lang="zh-CN" altLang="en-US" sz="1600" dirty="0">
            <a:solidFill>
              <a:schemeClr val="accent2">
                <a:lumMod val="50000"/>
              </a:schemeClr>
            </a:solidFill>
            <a:latin typeface="微软雅黑" panose="020B0503020204020204" pitchFamily="34" charset="-122"/>
            <a:ea typeface="微软雅黑" panose="020B0503020204020204" pitchFamily="34" charset="-122"/>
          </a:endParaRPr>
        </a:p>
      </dgm:t>
    </dgm:pt>
    <dgm:pt modelId="{EEC50736-28BA-4D35-9482-B72DB028E8B5}" type="parTrans" cxnId="{7E0E7D77-B9CB-4D7E-8F62-5724C007340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04C6BC5-B4E0-46F9-9451-5580EB990F55}" type="sibTrans" cxnId="{7E0E7D77-B9CB-4D7E-8F62-5724C007340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38F28E2-64B6-4CEA-88B7-6EA481CE1107}">
      <dgm:prSet phldrT="[文本]" custT="1"/>
      <dgm:spPr/>
      <dgm:t>
        <a:bodyPr/>
        <a:lstStyle/>
        <a:p>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400" dirty="0">
              <a:solidFill>
                <a:schemeClr val="accent2">
                  <a:lumMod val="50000"/>
                </a:schemeClr>
              </a:solidFill>
              <a:latin typeface="微软雅黑" panose="020B0503020204020204" pitchFamily="34" charset="-122"/>
              <a:ea typeface="微软雅黑" panose="020B0503020204020204" pitchFamily="34" charset="-122"/>
            </a:rPr>
            <a:t>1</a:t>
          </a:r>
          <a:endParaRPr lang="zh-CN" altLang="en-US" sz="1400" dirty="0">
            <a:solidFill>
              <a:schemeClr val="accent2">
                <a:lumMod val="50000"/>
              </a:schemeClr>
            </a:solidFill>
            <a:latin typeface="微软雅黑" panose="020B0503020204020204" pitchFamily="34" charset="-122"/>
            <a:ea typeface="微软雅黑" panose="020B0503020204020204" pitchFamily="34" charset="-122"/>
          </a:endParaRPr>
        </a:p>
      </dgm:t>
    </dgm:pt>
    <dgm:pt modelId="{5200C706-CD53-4E24-A553-017CBD9D7414}" type="sibTrans" cxnId="{52F1A8D8-8C32-4EB5-B8FE-FA53931BA98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CC8B2FD-D38A-40ED-BA75-BB357A27DAB9}" type="parTrans" cxnId="{52F1A8D8-8C32-4EB5-B8FE-FA53931BA98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114358-53AE-460A-BC39-79E2666DE680}" type="pres">
      <dgm:prSet presAssocID="{054F13F5-4C63-44A8-8ECE-997960F20E84}" presName="arrowDiagram" presStyleCnt="0">
        <dgm:presLayoutVars>
          <dgm:chMax val="5"/>
          <dgm:dir/>
          <dgm:resizeHandles val="exact"/>
        </dgm:presLayoutVars>
      </dgm:prSet>
      <dgm:spPr/>
    </dgm:pt>
    <dgm:pt modelId="{BFC4E932-60E2-4E17-9AAF-BD5ECC261B57}" type="pres">
      <dgm:prSet presAssocID="{054F13F5-4C63-44A8-8ECE-997960F20E84}" presName="arrow" presStyleLbl="bgShp" presStyleIdx="0" presStyleCnt="1"/>
      <dgm:spPr/>
    </dgm:pt>
    <dgm:pt modelId="{7209797F-51D2-4C38-BE31-30E48E7D6FBC}" type="pres">
      <dgm:prSet presAssocID="{054F13F5-4C63-44A8-8ECE-997960F20E84}" presName="arrowDiagram3" presStyleCnt="0"/>
      <dgm:spPr/>
    </dgm:pt>
    <dgm:pt modelId="{5BE62C92-7282-47E6-96E0-5329638270DE}" type="pres">
      <dgm:prSet presAssocID="{A38F28E2-64B6-4CEA-88B7-6EA481CE1107}" presName="bullet3a" presStyleLbl="node1" presStyleIdx="0" presStyleCnt="3"/>
      <dgm:spPr/>
    </dgm:pt>
    <dgm:pt modelId="{8E98EA46-1720-4D3C-806B-028FEEC2782F}" type="pres">
      <dgm:prSet presAssocID="{A38F28E2-64B6-4CEA-88B7-6EA481CE1107}" presName="textBox3a" presStyleLbl="revTx" presStyleIdx="0" presStyleCnt="3" custScaleX="156073" custScaleY="116212" custLinFactNeighborX="-50294" custLinFactNeighborY="-81056">
        <dgm:presLayoutVars>
          <dgm:bulletEnabled val="1"/>
        </dgm:presLayoutVars>
      </dgm:prSet>
      <dgm:spPr/>
    </dgm:pt>
    <dgm:pt modelId="{E6B15DDA-E1A9-4170-BA5C-D07959C3DE19}" type="pres">
      <dgm:prSet presAssocID="{C5FC2160-E822-485E-A1DE-4EFB6C8EE3DA}" presName="bullet3b" presStyleLbl="node1" presStyleIdx="1" presStyleCnt="3"/>
      <dgm:spPr/>
    </dgm:pt>
    <dgm:pt modelId="{9C4EA87F-0F96-406F-8DD1-1847C7993520}" type="pres">
      <dgm:prSet presAssocID="{C5FC2160-E822-485E-A1DE-4EFB6C8EE3DA}" presName="textBox3b" presStyleLbl="revTx" presStyleIdx="1" presStyleCnt="3" custScaleX="152849" custScaleY="32989" custLinFactNeighborX="-37311" custLinFactNeighborY="-87521">
        <dgm:presLayoutVars>
          <dgm:bulletEnabled val="1"/>
        </dgm:presLayoutVars>
      </dgm:prSet>
      <dgm:spPr/>
    </dgm:pt>
    <dgm:pt modelId="{0D60048E-48A6-49FD-9D1D-C7B8B56E4307}" type="pres">
      <dgm:prSet presAssocID="{9E1942EB-4048-4A78-A8E6-B1171B38BE28}" presName="bullet3c" presStyleLbl="node1" presStyleIdx="2" presStyleCnt="3"/>
      <dgm:spPr/>
    </dgm:pt>
    <dgm:pt modelId="{F6F33381-47D0-4AD0-BB61-8D22A70B0B3C}" type="pres">
      <dgm:prSet presAssocID="{9E1942EB-4048-4A78-A8E6-B1171B38BE28}" presName="textBox3c" presStyleLbl="revTx" presStyleIdx="2" presStyleCnt="3" custScaleX="135492" custScaleY="22616" custLinFactNeighborX="-38000" custLinFactNeighborY="-83365">
        <dgm:presLayoutVars>
          <dgm:bulletEnabled val="1"/>
        </dgm:presLayoutVars>
      </dgm:prSet>
      <dgm:spPr/>
    </dgm:pt>
  </dgm:ptLst>
  <dgm:cxnLst>
    <dgm:cxn modelId="{EAE22B0D-AD09-4BAC-ADF1-4FDBBAD3EC2E}" type="presOf" srcId="{A38F28E2-64B6-4CEA-88B7-6EA481CE1107}" destId="{8E98EA46-1720-4D3C-806B-028FEEC2782F}" srcOrd="0" destOrd="0" presId="urn:microsoft.com/office/officeart/2005/8/layout/arrow2"/>
    <dgm:cxn modelId="{3360150F-C54E-4189-B0AB-C2F4965A48E4}" type="presOf" srcId="{054F13F5-4C63-44A8-8ECE-997960F20E84}" destId="{A8114358-53AE-460A-BC39-79E2666DE680}" srcOrd="0" destOrd="0" presId="urn:microsoft.com/office/officeart/2005/8/layout/arrow2"/>
    <dgm:cxn modelId="{7E35B649-D6D4-4016-A131-3DFB311322C4}" srcId="{054F13F5-4C63-44A8-8ECE-997960F20E84}" destId="{C5FC2160-E822-485E-A1DE-4EFB6C8EE3DA}" srcOrd="1" destOrd="0" parTransId="{F9A4FEE4-838B-4A13-9170-D1D4C20DC8F5}" sibTransId="{98F1E57E-C2B8-4D22-A310-9BC6D711CDB6}"/>
    <dgm:cxn modelId="{7E0E7D77-B9CB-4D7E-8F62-5724C007340A}" srcId="{054F13F5-4C63-44A8-8ECE-997960F20E84}" destId="{9E1942EB-4048-4A78-A8E6-B1171B38BE28}" srcOrd="2" destOrd="0" parTransId="{EEC50736-28BA-4D35-9482-B72DB028E8B5}" sibTransId="{504C6BC5-B4E0-46F9-9451-5580EB990F55}"/>
    <dgm:cxn modelId="{3DBBA188-0164-45C6-93F4-05F03A895BF1}" type="presOf" srcId="{C5FC2160-E822-485E-A1DE-4EFB6C8EE3DA}" destId="{9C4EA87F-0F96-406F-8DD1-1847C7993520}" srcOrd="0" destOrd="0" presId="urn:microsoft.com/office/officeart/2005/8/layout/arrow2"/>
    <dgm:cxn modelId="{B43F45B3-B738-4C25-8653-1CE6E820F316}" type="presOf" srcId="{9E1942EB-4048-4A78-A8E6-B1171B38BE28}" destId="{F6F33381-47D0-4AD0-BB61-8D22A70B0B3C}" srcOrd="0" destOrd="0" presId="urn:microsoft.com/office/officeart/2005/8/layout/arrow2"/>
    <dgm:cxn modelId="{52F1A8D8-8C32-4EB5-B8FE-FA53931BA982}" srcId="{054F13F5-4C63-44A8-8ECE-997960F20E84}" destId="{A38F28E2-64B6-4CEA-88B7-6EA481CE1107}" srcOrd="0" destOrd="0" parTransId="{ACC8B2FD-D38A-40ED-BA75-BB357A27DAB9}" sibTransId="{5200C706-CD53-4E24-A553-017CBD9D7414}"/>
    <dgm:cxn modelId="{9B719410-5EB5-4C0E-92A8-27D06D03DB01}" type="presParOf" srcId="{A8114358-53AE-460A-BC39-79E2666DE680}" destId="{BFC4E932-60E2-4E17-9AAF-BD5ECC261B57}" srcOrd="0" destOrd="0" presId="urn:microsoft.com/office/officeart/2005/8/layout/arrow2"/>
    <dgm:cxn modelId="{486276E6-8404-476E-89A0-C2FA2B9487B9}" type="presParOf" srcId="{A8114358-53AE-460A-BC39-79E2666DE680}" destId="{7209797F-51D2-4C38-BE31-30E48E7D6FBC}" srcOrd="1" destOrd="0" presId="urn:microsoft.com/office/officeart/2005/8/layout/arrow2"/>
    <dgm:cxn modelId="{12B2EF23-2E7F-4B85-8E37-15F22019E6D1}" type="presParOf" srcId="{7209797F-51D2-4C38-BE31-30E48E7D6FBC}" destId="{5BE62C92-7282-47E6-96E0-5329638270DE}" srcOrd="0" destOrd="0" presId="urn:microsoft.com/office/officeart/2005/8/layout/arrow2"/>
    <dgm:cxn modelId="{FBD6A006-1832-45A6-B458-5BAF76BF3D5C}" type="presParOf" srcId="{7209797F-51D2-4C38-BE31-30E48E7D6FBC}" destId="{8E98EA46-1720-4D3C-806B-028FEEC2782F}" srcOrd="1" destOrd="0" presId="urn:microsoft.com/office/officeart/2005/8/layout/arrow2"/>
    <dgm:cxn modelId="{24A3DA29-22D3-4386-9765-427BDC320E30}" type="presParOf" srcId="{7209797F-51D2-4C38-BE31-30E48E7D6FBC}" destId="{E6B15DDA-E1A9-4170-BA5C-D07959C3DE19}" srcOrd="2" destOrd="0" presId="urn:microsoft.com/office/officeart/2005/8/layout/arrow2"/>
    <dgm:cxn modelId="{EC7B21B6-6339-4C19-AC7F-DB026295CBFF}" type="presParOf" srcId="{7209797F-51D2-4C38-BE31-30E48E7D6FBC}" destId="{9C4EA87F-0F96-406F-8DD1-1847C7993520}" srcOrd="3" destOrd="0" presId="urn:microsoft.com/office/officeart/2005/8/layout/arrow2"/>
    <dgm:cxn modelId="{F643CAA9-CD48-442A-BC2A-168D426922ED}" type="presParOf" srcId="{7209797F-51D2-4C38-BE31-30E48E7D6FBC}" destId="{0D60048E-48A6-49FD-9D1D-C7B8B56E4307}" srcOrd="4" destOrd="0" presId="urn:microsoft.com/office/officeart/2005/8/layout/arrow2"/>
    <dgm:cxn modelId="{4F06ED51-E074-4F4F-995B-2A83706A5F48}" type="presParOf" srcId="{7209797F-51D2-4C38-BE31-30E48E7D6FBC}" destId="{F6F33381-47D0-4AD0-BB61-8D22A70B0B3C}" srcOrd="5" destOrd="0" presId="urn:microsoft.com/office/officeart/2005/8/layout/arrow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4F13F5-4C63-44A8-8ECE-997960F20E84}" type="doc">
      <dgm:prSet loTypeId="urn:microsoft.com/office/officeart/2005/8/layout/arrow2" loCatId="process" qsTypeId="urn:microsoft.com/office/officeart/2005/8/quickstyle/simple1" qsCatId="simple" csTypeId="urn:microsoft.com/office/officeart/2005/8/colors/accent1_1" csCatId="accent1" phldr="1"/>
      <dgm:spPr/>
    </dgm:pt>
    <dgm:pt modelId="{C5FC2160-E822-485E-A1DE-4EFB6C8EE3DA}">
      <dgm:prSet phldrT="[文本]" custT="1"/>
      <dgm:spPr/>
      <dgm:t>
        <a:bodyPr/>
        <a:lstStyle/>
        <a:p>
          <a:r>
            <a:rPr lang="zh-CN" altLang="en-US" sz="1600" dirty="0">
              <a:solidFill>
                <a:srgbClr val="5B9BD5"/>
              </a:solidFill>
              <a:latin typeface="微软雅黑" panose="020B0503020204020204" pitchFamily="34" charset="-122"/>
              <a:ea typeface="微软雅黑" panose="020B0503020204020204" pitchFamily="34" charset="-122"/>
            </a:rPr>
            <a:t>时间</a:t>
          </a:r>
          <a:r>
            <a:rPr lang="en-US" altLang="zh-CN" sz="1600" dirty="0">
              <a:solidFill>
                <a:srgbClr val="5B9BD5"/>
              </a:solidFill>
              <a:latin typeface="微软雅黑" panose="020B0503020204020204" pitchFamily="34" charset="-122"/>
              <a:ea typeface="微软雅黑" panose="020B0503020204020204" pitchFamily="34" charset="-122"/>
            </a:rPr>
            <a:t>2</a:t>
          </a:r>
          <a:endParaRPr lang="zh-CN" altLang="en-US" sz="1600" dirty="0">
            <a:solidFill>
              <a:srgbClr val="5B9BD5"/>
            </a:solidFill>
            <a:latin typeface="微软雅黑" panose="020B0503020204020204" pitchFamily="34" charset="-122"/>
            <a:ea typeface="微软雅黑" panose="020B0503020204020204" pitchFamily="34" charset="-122"/>
          </a:endParaRPr>
        </a:p>
      </dgm:t>
    </dgm:pt>
    <dgm:pt modelId="{F9A4FEE4-838B-4A13-9170-D1D4C20DC8F5}" type="parTrans" cxnId="{7E35B649-D6D4-4016-A131-3DFB311322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8F1E57E-C2B8-4D22-A310-9BC6D711CDB6}" type="sibTrans" cxnId="{7E35B649-D6D4-4016-A131-3DFB311322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E1942EB-4048-4A78-A8E6-B1171B38BE28}">
      <dgm:prSet phldrT="[文本]" custT="1"/>
      <dgm:spPr/>
      <dgm:t>
        <a:bodyPr/>
        <a:lstStyle/>
        <a:p>
          <a:r>
            <a:rPr lang="zh-CN" altLang="en-US" sz="1600" dirty="0">
              <a:solidFill>
                <a:srgbClr val="5B9BD5"/>
              </a:solidFill>
              <a:latin typeface="微软雅黑" panose="020B0503020204020204" pitchFamily="34" charset="-122"/>
              <a:ea typeface="微软雅黑" panose="020B0503020204020204" pitchFamily="34" charset="-122"/>
            </a:rPr>
            <a:t>时间</a:t>
          </a:r>
          <a:r>
            <a:rPr lang="en-US" altLang="zh-CN" sz="1600" dirty="0">
              <a:solidFill>
                <a:srgbClr val="5B9BD5"/>
              </a:solidFill>
              <a:latin typeface="微软雅黑" panose="020B0503020204020204" pitchFamily="34" charset="-122"/>
              <a:ea typeface="微软雅黑" panose="020B0503020204020204" pitchFamily="34" charset="-122"/>
            </a:rPr>
            <a:t>3</a:t>
          </a:r>
          <a:endParaRPr lang="zh-CN" altLang="en-US" sz="1600" dirty="0">
            <a:solidFill>
              <a:srgbClr val="5B9BD5"/>
            </a:solidFill>
            <a:latin typeface="微软雅黑" panose="020B0503020204020204" pitchFamily="34" charset="-122"/>
            <a:ea typeface="微软雅黑" panose="020B0503020204020204" pitchFamily="34" charset="-122"/>
          </a:endParaRPr>
        </a:p>
      </dgm:t>
    </dgm:pt>
    <dgm:pt modelId="{EEC50736-28BA-4D35-9482-B72DB028E8B5}" type="parTrans" cxnId="{7E0E7D77-B9CB-4D7E-8F62-5724C007340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04C6BC5-B4E0-46F9-9451-5580EB990F55}" type="sibTrans" cxnId="{7E0E7D77-B9CB-4D7E-8F62-5724C007340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38F28E2-64B6-4CEA-88B7-6EA481CE1107}">
      <dgm:prSet phldrT="[文本]" custT="1"/>
      <dgm:spPr/>
      <dgm:t>
        <a:bodyPr/>
        <a:lstStyle/>
        <a:p>
          <a:r>
            <a:rPr lang="zh-CN" altLang="en-US" sz="1400" dirty="0">
              <a:solidFill>
                <a:srgbClr val="5B9BD5"/>
              </a:solidFill>
              <a:latin typeface="微软雅黑" panose="020B0503020204020204" pitchFamily="34" charset="-122"/>
              <a:ea typeface="微软雅黑" panose="020B0503020204020204" pitchFamily="34" charset="-122"/>
            </a:rPr>
            <a:t>时间</a:t>
          </a:r>
          <a:r>
            <a:rPr lang="en-US" altLang="zh-CN" sz="1400" dirty="0">
              <a:solidFill>
                <a:srgbClr val="5B9BD5"/>
              </a:solidFill>
              <a:latin typeface="微软雅黑" panose="020B0503020204020204" pitchFamily="34" charset="-122"/>
              <a:ea typeface="微软雅黑" panose="020B0503020204020204" pitchFamily="34" charset="-122"/>
            </a:rPr>
            <a:t>1</a:t>
          </a:r>
          <a:endParaRPr lang="zh-CN" altLang="en-US" sz="1400" dirty="0">
            <a:solidFill>
              <a:srgbClr val="5B9BD5"/>
            </a:solidFill>
            <a:latin typeface="微软雅黑" panose="020B0503020204020204" pitchFamily="34" charset="-122"/>
            <a:ea typeface="微软雅黑" panose="020B0503020204020204" pitchFamily="34" charset="-122"/>
          </a:endParaRPr>
        </a:p>
      </dgm:t>
    </dgm:pt>
    <dgm:pt modelId="{5200C706-CD53-4E24-A553-017CBD9D7414}" type="sibTrans" cxnId="{52F1A8D8-8C32-4EB5-B8FE-FA53931BA98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CC8B2FD-D38A-40ED-BA75-BB357A27DAB9}" type="parTrans" cxnId="{52F1A8D8-8C32-4EB5-B8FE-FA53931BA98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114358-53AE-460A-BC39-79E2666DE680}" type="pres">
      <dgm:prSet presAssocID="{054F13F5-4C63-44A8-8ECE-997960F20E84}" presName="arrowDiagram" presStyleCnt="0">
        <dgm:presLayoutVars>
          <dgm:chMax val="5"/>
          <dgm:dir/>
          <dgm:resizeHandles val="exact"/>
        </dgm:presLayoutVars>
      </dgm:prSet>
      <dgm:spPr/>
    </dgm:pt>
    <dgm:pt modelId="{BFC4E932-60E2-4E17-9AAF-BD5ECC261B57}" type="pres">
      <dgm:prSet presAssocID="{054F13F5-4C63-44A8-8ECE-997960F20E84}" presName="arrow" presStyleLbl="bgShp" presStyleIdx="0" presStyleCnt="1"/>
      <dgm:spPr/>
    </dgm:pt>
    <dgm:pt modelId="{7209797F-51D2-4C38-BE31-30E48E7D6FBC}" type="pres">
      <dgm:prSet presAssocID="{054F13F5-4C63-44A8-8ECE-997960F20E84}" presName="arrowDiagram3" presStyleCnt="0"/>
      <dgm:spPr/>
    </dgm:pt>
    <dgm:pt modelId="{5BE62C92-7282-47E6-96E0-5329638270DE}" type="pres">
      <dgm:prSet presAssocID="{A38F28E2-64B6-4CEA-88B7-6EA481CE1107}" presName="bullet3a" presStyleLbl="node1" presStyleIdx="0" presStyleCnt="3"/>
      <dgm:spPr/>
    </dgm:pt>
    <dgm:pt modelId="{8E98EA46-1720-4D3C-806B-028FEEC2782F}" type="pres">
      <dgm:prSet presAssocID="{A38F28E2-64B6-4CEA-88B7-6EA481CE1107}" presName="textBox3a" presStyleLbl="revTx" presStyleIdx="0" presStyleCnt="3" custScaleX="156073" custScaleY="43490" custLinFactY="-3142" custLinFactNeighborX="-32922" custLinFactNeighborY="-100000">
        <dgm:presLayoutVars>
          <dgm:bulletEnabled val="1"/>
        </dgm:presLayoutVars>
      </dgm:prSet>
      <dgm:spPr/>
    </dgm:pt>
    <dgm:pt modelId="{E6B15DDA-E1A9-4170-BA5C-D07959C3DE19}" type="pres">
      <dgm:prSet presAssocID="{C5FC2160-E822-485E-A1DE-4EFB6C8EE3DA}" presName="bullet3b" presStyleLbl="node1" presStyleIdx="1" presStyleCnt="3"/>
      <dgm:spPr/>
    </dgm:pt>
    <dgm:pt modelId="{9C4EA87F-0F96-406F-8DD1-1847C7993520}" type="pres">
      <dgm:prSet presAssocID="{C5FC2160-E822-485E-A1DE-4EFB6C8EE3DA}" presName="textBox3b" presStyleLbl="revTx" presStyleIdx="1" presStyleCnt="3" custScaleX="152849" custScaleY="35075" custLinFactNeighborX="-37311" custLinFactNeighborY="-87521">
        <dgm:presLayoutVars>
          <dgm:bulletEnabled val="1"/>
        </dgm:presLayoutVars>
      </dgm:prSet>
      <dgm:spPr/>
    </dgm:pt>
    <dgm:pt modelId="{0D60048E-48A6-49FD-9D1D-C7B8B56E4307}" type="pres">
      <dgm:prSet presAssocID="{9E1942EB-4048-4A78-A8E6-B1171B38BE28}" presName="bullet3c" presStyleLbl="node1" presStyleIdx="2" presStyleCnt="3"/>
      <dgm:spPr/>
    </dgm:pt>
    <dgm:pt modelId="{F6F33381-47D0-4AD0-BB61-8D22A70B0B3C}" type="pres">
      <dgm:prSet presAssocID="{9E1942EB-4048-4A78-A8E6-B1171B38BE28}" presName="textBox3c" presStyleLbl="revTx" presStyleIdx="2" presStyleCnt="3" custScaleX="135492" custScaleY="24046" custLinFactNeighborX="-38000" custLinFactNeighborY="-83365">
        <dgm:presLayoutVars>
          <dgm:bulletEnabled val="1"/>
        </dgm:presLayoutVars>
      </dgm:prSet>
      <dgm:spPr/>
    </dgm:pt>
  </dgm:ptLst>
  <dgm:cxnLst>
    <dgm:cxn modelId="{0077B818-98B2-4068-AE3E-BB4EBBA5B4C9}" type="presOf" srcId="{9E1942EB-4048-4A78-A8E6-B1171B38BE28}" destId="{F6F33381-47D0-4AD0-BB61-8D22A70B0B3C}" srcOrd="0" destOrd="0" presId="urn:microsoft.com/office/officeart/2005/8/layout/arrow2"/>
    <dgm:cxn modelId="{CE9A4B38-3439-4EAD-ACC8-1B04F30A1DD1}" type="presOf" srcId="{054F13F5-4C63-44A8-8ECE-997960F20E84}" destId="{A8114358-53AE-460A-BC39-79E2666DE680}" srcOrd="0" destOrd="0" presId="urn:microsoft.com/office/officeart/2005/8/layout/arrow2"/>
    <dgm:cxn modelId="{7E35B649-D6D4-4016-A131-3DFB311322C4}" srcId="{054F13F5-4C63-44A8-8ECE-997960F20E84}" destId="{C5FC2160-E822-485E-A1DE-4EFB6C8EE3DA}" srcOrd="1" destOrd="0" parTransId="{F9A4FEE4-838B-4A13-9170-D1D4C20DC8F5}" sibTransId="{98F1E57E-C2B8-4D22-A310-9BC6D711CDB6}"/>
    <dgm:cxn modelId="{7E0E7D77-B9CB-4D7E-8F62-5724C007340A}" srcId="{054F13F5-4C63-44A8-8ECE-997960F20E84}" destId="{9E1942EB-4048-4A78-A8E6-B1171B38BE28}" srcOrd="2" destOrd="0" parTransId="{EEC50736-28BA-4D35-9482-B72DB028E8B5}" sibTransId="{504C6BC5-B4E0-46F9-9451-5580EB990F55}"/>
    <dgm:cxn modelId="{686EEC88-8A8F-4894-96E0-D28B75A6BC6D}" type="presOf" srcId="{A38F28E2-64B6-4CEA-88B7-6EA481CE1107}" destId="{8E98EA46-1720-4D3C-806B-028FEEC2782F}" srcOrd="0" destOrd="0" presId="urn:microsoft.com/office/officeart/2005/8/layout/arrow2"/>
    <dgm:cxn modelId="{8C47C0A4-1D07-4060-B265-288BCC02D637}" type="presOf" srcId="{C5FC2160-E822-485E-A1DE-4EFB6C8EE3DA}" destId="{9C4EA87F-0F96-406F-8DD1-1847C7993520}" srcOrd="0" destOrd="0" presId="urn:microsoft.com/office/officeart/2005/8/layout/arrow2"/>
    <dgm:cxn modelId="{52F1A8D8-8C32-4EB5-B8FE-FA53931BA982}" srcId="{054F13F5-4C63-44A8-8ECE-997960F20E84}" destId="{A38F28E2-64B6-4CEA-88B7-6EA481CE1107}" srcOrd="0" destOrd="0" parTransId="{ACC8B2FD-D38A-40ED-BA75-BB357A27DAB9}" sibTransId="{5200C706-CD53-4E24-A553-017CBD9D7414}"/>
    <dgm:cxn modelId="{8F4B5D9E-0802-4FCE-A9AD-A4C2B4D4E771}" type="presParOf" srcId="{A8114358-53AE-460A-BC39-79E2666DE680}" destId="{BFC4E932-60E2-4E17-9AAF-BD5ECC261B57}" srcOrd="0" destOrd="0" presId="urn:microsoft.com/office/officeart/2005/8/layout/arrow2"/>
    <dgm:cxn modelId="{10EEC1C9-0223-4E8C-8C5E-78425D679BAE}" type="presParOf" srcId="{A8114358-53AE-460A-BC39-79E2666DE680}" destId="{7209797F-51D2-4C38-BE31-30E48E7D6FBC}" srcOrd="1" destOrd="0" presId="urn:microsoft.com/office/officeart/2005/8/layout/arrow2"/>
    <dgm:cxn modelId="{6C7F44CA-4C94-4618-BE81-AF5AD2868EBD}" type="presParOf" srcId="{7209797F-51D2-4C38-BE31-30E48E7D6FBC}" destId="{5BE62C92-7282-47E6-96E0-5329638270DE}" srcOrd="0" destOrd="0" presId="urn:microsoft.com/office/officeart/2005/8/layout/arrow2"/>
    <dgm:cxn modelId="{4E8019E8-5129-467D-BD3E-27FF9DA8F427}" type="presParOf" srcId="{7209797F-51D2-4C38-BE31-30E48E7D6FBC}" destId="{8E98EA46-1720-4D3C-806B-028FEEC2782F}" srcOrd="1" destOrd="0" presId="urn:microsoft.com/office/officeart/2005/8/layout/arrow2"/>
    <dgm:cxn modelId="{46E79AA3-47C8-4D53-B460-0100494B013A}" type="presParOf" srcId="{7209797F-51D2-4C38-BE31-30E48E7D6FBC}" destId="{E6B15DDA-E1A9-4170-BA5C-D07959C3DE19}" srcOrd="2" destOrd="0" presId="urn:microsoft.com/office/officeart/2005/8/layout/arrow2"/>
    <dgm:cxn modelId="{63AC5F54-08BF-4539-B6E5-076B210143E1}" type="presParOf" srcId="{7209797F-51D2-4C38-BE31-30E48E7D6FBC}" destId="{9C4EA87F-0F96-406F-8DD1-1847C7993520}" srcOrd="3" destOrd="0" presId="urn:microsoft.com/office/officeart/2005/8/layout/arrow2"/>
    <dgm:cxn modelId="{B5E58271-09C8-436B-9E7A-4D2B99762911}" type="presParOf" srcId="{7209797F-51D2-4C38-BE31-30E48E7D6FBC}" destId="{0D60048E-48A6-49FD-9D1D-C7B8B56E4307}" srcOrd="4" destOrd="0" presId="urn:microsoft.com/office/officeart/2005/8/layout/arrow2"/>
    <dgm:cxn modelId="{1F93B534-CD30-4FEA-8F59-497F99D8A775}" type="presParOf" srcId="{7209797F-51D2-4C38-BE31-30E48E7D6FBC}" destId="{F6F33381-47D0-4AD0-BB61-8D22A70B0B3C}" srcOrd="5" destOrd="0" presId="urn:microsoft.com/office/officeart/2005/8/layout/arrow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4E932-60E2-4E17-9AAF-BD5ECC261B57}">
      <dsp:nvSpPr>
        <dsp:cNvPr id="0" name=""/>
        <dsp:cNvSpPr/>
      </dsp:nvSpPr>
      <dsp:spPr>
        <a:xfrm>
          <a:off x="0" y="134049"/>
          <a:ext cx="3228606" cy="2017878"/>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62C92-7282-47E6-96E0-5329638270DE}">
      <dsp:nvSpPr>
        <dsp:cNvPr id="0" name=""/>
        <dsp:cNvSpPr/>
      </dsp:nvSpPr>
      <dsp:spPr>
        <a:xfrm>
          <a:off x="410032" y="1526789"/>
          <a:ext cx="83943" cy="8394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8EA46-1720-4D3C-806B-028FEEC2782F}">
      <dsp:nvSpPr>
        <dsp:cNvPr id="0" name=""/>
        <dsp:cNvSpPr/>
      </dsp:nvSpPr>
      <dsp:spPr>
        <a:xfrm>
          <a:off x="0" y="1048798"/>
          <a:ext cx="1174082" cy="67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80"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400" kern="1200" dirty="0">
              <a:solidFill>
                <a:schemeClr val="accent2">
                  <a:lumMod val="50000"/>
                </a:schemeClr>
              </a:solidFill>
              <a:latin typeface="微软雅黑" panose="020B0503020204020204" pitchFamily="34" charset="-122"/>
              <a:ea typeface="微软雅黑" panose="020B0503020204020204" pitchFamily="34" charset="-122"/>
            </a:rPr>
            <a:t>1</a:t>
          </a:r>
          <a:endParaRPr lang="zh-CN" altLang="en-US" sz="14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0" y="1048798"/>
        <a:ext cx="1174082" cy="677709"/>
      </dsp:txXfrm>
    </dsp:sp>
    <dsp:sp modelId="{E6B15DDA-E1A9-4170-BA5C-D07959C3DE19}">
      <dsp:nvSpPr>
        <dsp:cNvPr id="0" name=""/>
        <dsp:cNvSpPr/>
      </dsp:nvSpPr>
      <dsp:spPr>
        <a:xfrm>
          <a:off x="1150998" y="978330"/>
          <a:ext cx="151744" cy="151744"/>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EA87F-0F96-406F-8DD1-1847C7993520}">
      <dsp:nvSpPr>
        <dsp:cNvPr id="0" name=""/>
        <dsp:cNvSpPr/>
      </dsp:nvSpPr>
      <dsp:spPr>
        <a:xfrm>
          <a:off x="733005" y="461260"/>
          <a:ext cx="1184374" cy="3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06"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kern="12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sz="16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733005" y="461260"/>
        <a:ext cx="1184374" cy="362128"/>
      </dsp:txXfrm>
    </dsp:sp>
    <dsp:sp modelId="{0D60048E-48A6-49FD-9D1D-C7B8B56E4307}">
      <dsp:nvSpPr>
        <dsp:cNvPr id="0" name=""/>
        <dsp:cNvSpPr/>
      </dsp:nvSpPr>
      <dsp:spPr>
        <a:xfrm>
          <a:off x="2042093" y="644573"/>
          <a:ext cx="209859" cy="209859"/>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33381-47D0-4AD0-BB61-8D22A70B0B3C}">
      <dsp:nvSpPr>
        <dsp:cNvPr id="0" name=""/>
        <dsp:cNvSpPr/>
      </dsp:nvSpPr>
      <dsp:spPr>
        <a:xfrm>
          <a:off x="1715066" y="122997"/>
          <a:ext cx="1049880" cy="31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00"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kern="1200" dirty="0">
              <a:solidFill>
                <a:schemeClr val="accent2">
                  <a:lumMod val="50000"/>
                </a:schemeClr>
              </a:solidFill>
              <a:latin typeface="微软雅黑" panose="020B0503020204020204" pitchFamily="34" charset="-122"/>
              <a:ea typeface="微软雅黑" panose="020B0503020204020204" pitchFamily="34" charset="-122"/>
            </a:rPr>
            <a:t>3</a:t>
          </a:r>
          <a:endParaRPr lang="zh-CN" altLang="en-US" sz="16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1715066" y="122997"/>
        <a:ext cx="1049880" cy="317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4E932-60E2-4E17-9AAF-BD5ECC261B57}">
      <dsp:nvSpPr>
        <dsp:cNvPr id="0" name=""/>
        <dsp:cNvSpPr/>
      </dsp:nvSpPr>
      <dsp:spPr>
        <a:xfrm>
          <a:off x="0" y="157685"/>
          <a:ext cx="3228606" cy="201787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62C92-7282-47E6-96E0-5329638270DE}">
      <dsp:nvSpPr>
        <dsp:cNvPr id="0" name=""/>
        <dsp:cNvSpPr/>
      </dsp:nvSpPr>
      <dsp:spPr>
        <a:xfrm>
          <a:off x="410032" y="1550425"/>
          <a:ext cx="83943" cy="8394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8EA46-1720-4D3C-806B-028FEEC2782F}">
      <dsp:nvSpPr>
        <dsp:cNvPr id="0" name=""/>
        <dsp:cNvSpPr/>
      </dsp:nvSpPr>
      <dsp:spPr>
        <a:xfrm>
          <a:off x="0" y="1155681"/>
          <a:ext cx="1174082" cy="253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80"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solidFill>
                <a:srgbClr val="5B9BD5"/>
              </a:solidFill>
              <a:latin typeface="微软雅黑" panose="020B0503020204020204" pitchFamily="34" charset="-122"/>
              <a:ea typeface="微软雅黑" panose="020B0503020204020204" pitchFamily="34" charset="-122"/>
            </a:rPr>
            <a:t>时间</a:t>
          </a:r>
          <a:r>
            <a:rPr lang="en-US" altLang="zh-CN" sz="1400" kern="1200" dirty="0">
              <a:solidFill>
                <a:srgbClr val="5B9BD5"/>
              </a:solidFill>
              <a:latin typeface="微软雅黑" panose="020B0503020204020204" pitchFamily="34" charset="-122"/>
              <a:ea typeface="微软雅黑" panose="020B0503020204020204" pitchFamily="34" charset="-122"/>
            </a:rPr>
            <a:t>1</a:t>
          </a:r>
          <a:endParaRPr lang="zh-CN" altLang="en-US" sz="1400" kern="1200" dirty="0">
            <a:solidFill>
              <a:srgbClr val="5B9BD5"/>
            </a:solidFill>
            <a:latin typeface="微软雅黑" panose="020B0503020204020204" pitchFamily="34" charset="-122"/>
            <a:ea typeface="微软雅黑" panose="020B0503020204020204" pitchFamily="34" charset="-122"/>
          </a:endParaRPr>
        </a:p>
      </dsp:txBody>
      <dsp:txXfrm>
        <a:off x="0" y="1155681"/>
        <a:ext cx="1174082" cy="253619"/>
      </dsp:txXfrm>
    </dsp:sp>
    <dsp:sp modelId="{E6B15DDA-E1A9-4170-BA5C-D07959C3DE19}">
      <dsp:nvSpPr>
        <dsp:cNvPr id="0" name=""/>
        <dsp:cNvSpPr/>
      </dsp:nvSpPr>
      <dsp:spPr>
        <a:xfrm>
          <a:off x="1150998" y="1001966"/>
          <a:ext cx="151744" cy="15174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EA87F-0F96-406F-8DD1-1847C7993520}">
      <dsp:nvSpPr>
        <dsp:cNvPr id="0" name=""/>
        <dsp:cNvSpPr/>
      </dsp:nvSpPr>
      <dsp:spPr>
        <a:xfrm>
          <a:off x="733005" y="473446"/>
          <a:ext cx="1184374" cy="38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06"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rgbClr val="5B9BD5"/>
              </a:solidFill>
              <a:latin typeface="微软雅黑" panose="020B0503020204020204" pitchFamily="34" charset="-122"/>
              <a:ea typeface="微软雅黑" panose="020B0503020204020204" pitchFamily="34" charset="-122"/>
            </a:rPr>
            <a:t>时间</a:t>
          </a:r>
          <a:r>
            <a:rPr lang="en-US" altLang="zh-CN" sz="1600" kern="1200" dirty="0">
              <a:solidFill>
                <a:srgbClr val="5B9BD5"/>
              </a:solidFill>
              <a:latin typeface="微软雅黑" panose="020B0503020204020204" pitchFamily="34" charset="-122"/>
              <a:ea typeface="微软雅黑" panose="020B0503020204020204" pitchFamily="34" charset="-122"/>
            </a:rPr>
            <a:t>2</a:t>
          </a:r>
          <a:endParaRPr lang="zh-CN" altLang="en-US" sz="1600" kern="1200" dirty="0">
            <a:solidFill>
              <a:srgbClr val="5B9BD5"/>
            </a:solidFill>
            <a:latin typeface="微软雅黑" panose="020B0503020204020204" pitchFamily="34" charset="-122"/>
            <a:ea typeface="微软雅黑" panose="020B0503020204020204" pitchFamily="34" charset="-122"/>
          </a:endParaRPr>
        </a:p>
      </dsp:txBody>
      <dsp:txXfrm>
        <a:off x="733005" y="473446"/>
        <a:ext cx="1184374" cy="385027"/>
      </dsp:txXfrm>
    </dsp:sp>
    <dsp:sp modelId="{0D60048E-48A6-49FD-9D1D-C7B8B56E4307}">
      <dsp:nvSpPr>
        <dsp:cNvPr id="0" name=""/>
        <dsp:cNvSpPr/>
      </dsp:nvSpPr>
      <dsp:spPr>
        <a:xfrm>
          <a:off x="2042093" y="668208"/>
          <a:ext cx="209859" cy="20985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33381-47D0-4AD0-BB61-8D22A70B0B3C}">
      <dsp:nvSpPr>
        <dsp:cNvPr id="0" name=""/>
        <dsp:cNvSpPr/>
      </dsp:nvSpPr>
      <dsp:spPr>
        <a:xfrm>
          <a:off x="1715066" y="136605"/>
          <a:ext cx="1049880" cy="33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00"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rgbClr val="5B9BD5"/>
              </a:solidFill>
              <a:latin typeface="微软雅黑" panose="020B0503020204020204" pitchFamily="34" charset="-122"/>
              <a:ea typeface="微软雅黑" panose="020B0503020204020204" pitchFamily="34" charset="-122"/>
            </a:rPr>
            <a:t>时间</a:t>
          </a:r>
          <a:r>
            <a:rPr lang="en-US" altLang="zh-CN" sz="1600" kern="1200" dirty="0">
              <a:solidFill>
                <a:srgbClr val="5B9BD5"/>
              </a:solidFill>
              <a:latin typeface="微软雅黑" panose="020B0503020204020204" pitchFamily="34" charset="-122"/>
              <a:ea typeface="微软雅黑" panose="020B0503020204020204" pitchFamily="34" charset="-122"/>
            </a:rPr>
            <a:t>3</a:t>
          </a:r>
          <a:endParaRPr lang="zh-CN" altLang="en-US" sz="1600" kern="1200" dirty="0">
            <a:solidFill>
              <a:srgbClr val="5B9BD5"/>
            </a:solidFill>
            <a:latin typeface="微软雅黑" panose="020B0503020204020204" pitchFamily="34" charset="-122"/>
            <a:ea typeface="微软雅黑" panose="020B0503020204020204" pitchFamily="34" charset="-122"/>
          </a:endParaRPr>
        </a:p>
      </dsp:txBody>
      <dsp:txXfrm>
        <a:off x="1715066" y="136605"/>
        <a:ext cx="1049880" cy="33722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2T06:12:01.50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2T06:12:01.508"/>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2T06:12:01.509"/>
    </inkml:context>
    <inkml:brush xml:id="br0">
      <inkml:brushProperty name="width" value="0.05" units="cm"/>
      <inkml:brushProperty name="height" value="0.05" units="cm"/>
      <inkml:brushProperty name="ignorePressure" value="1"/>
    </inkml:brush>
  </inkml:definitions>
  <inkml:trace contextRef="#ctx0" brushRef="#br0">0 0,'0'4,"0"-1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2T06:12:01.510"/>
    </inkml:context>
    <inkml:brush xml:id="br0">
      <inkml:brushProperty name="width" value="0.05" units="cm"/>
      <inkml:brushProperty name="height" value="0.05"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00CE1-328F-43F1-B219-B6219471B759}" type="datetimeFigureOut">
              <a:rPr lang="zh-CN" altLang="en-US" smtClean="0"/>
              <a:t>2022/7/22</a:t>
            </a:fld>
            <a:endParaRPr lang="zh-CN" altLang="en-US"/>
          </a:p>
        </p:txBody>
      </p:sp>
      <p:sp>
        <p:nvSpPr>
          <p:cNvPr id="4" name="幻灯片图像占位符 3"/>
          <p:cNvSpPr>
            <a:spLocks noGrp="1" noRot="1" noChangeAspect="1"/>
          </p:cNvSpPr>
          <p:nvPr>
            <p:ph type="sldImg" idx="2"/>
          </p:nvPr>
        </p:nvSpPr>
        <p:spPr>
          <a:xfrm>
            <a:off x="2647950" y="1143000"/>
            <a:ext cx="15621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73A7-B289-4B25-91D1-1019E9FD3688}" type="slidenum">
              <a:rPr lang="zh-CN" altLang="en-US" smtClean="0"/>
              <a:t>‹#›</a:t>
            </a:fld>
            <a:endParaRPr lang="zh-CN" altLang="en-US"/>
          </a:p>
        </p:txBody>
      </p:sp>
    </p:spTree>
    <p:extLst>
      <p:ext uri="{BB962C8B-B14F-4D97-AF65-F5344CB8AC3E}">
        <p14:creationId xmlns:p14="http://schemas.microsoft.com/office/powerpoint/2010/main" val="3552076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47950" y="1143000"/>
            <a:ext cx="1562100" cy="3086100"/>
          </a:xfrm>
        </p:spPr>
      </p:sp>
      <p:sp>
        <p:nvSpPr>
          <p:cNvPr id="3" name="备注占位符 2"/>
          <p:cNvSpPr>
            <a:spLocks noGrp="1"/>
          </p:cNvSpPr>
          <p:nvPr>
            <p:ph type="body" idx="1"/>
          </p:nvPr>
        </p:nvSpPr>
        <p:spPr/>
        <p:txBody>
          <a:bodyPr/>
          <a:lstStyle/>
          <a:p>
            <a:r>
              <a:rPr lang="zh-CN" altLang="en-US" dirty="0"/>
              <a:t>主页</a:t>
            </a:r>
            <a:endParaRPr lang="en-US" altLang="zh-CN" dirty="0"/>
          </a:p>
          <a:p>
            <a:endParaRPr lang="en-US" altLang="zh-CN" dirty="0"/>
          </a:p>
          <a:p>
            <a:r>
              <a:rPr lang="en-US" altLang="zh-CN" dirty="0"/>
              <a:t>1</a:t>
            </a:r>
            <a:r>
              <a:rPr lang="zh-CN" altLang="en-US" dirty="0"/>
              <a:t>：压装、机器人去毛刺、等自动化部分， 直接配图片，下面用写文字</a:t>
            </a:r>
            <a:endParaRPr lang="en-US" altLang="zh-CN" dirty="0"/>
          </a:p>
          <a:p>
            <a:r>
              <a:rPr lang="en-US" altLang="zh-CN" dirty="0"/>
              <a:t>2: </a:t>
            </a:r>
            <a:r>
              <a:rPr lang="zh-CN" altLang="en-US" dirty="0"/>
              <a:t>最上面一行，需要做滑动、点上去出现下拉菜单。参见说明</a:t>
            </a:r>
          </a:p>
        </p:txBody>
      </p:sp>
      <p:sp>
        <p:nvSpPr>
          <p:cNvPr id="4" name="灯片编号占位符 3"/>
          <p:cNvSpPr>
            <a:spLocks noGrp="1"/>
          </p:cNvSpPr>
          <p:nvPr>
            <p:ph type="sldNum" sz="quarter" idx="5"/>
          </p:nvPr>
        </p:nvSpPr>
        <p:spPr/>
        <p:txBody>
          <a:bodyPr/>
          <a:lstStyle/>
          <a:p>
            <a:fld id="{AA2373A7-B289-4B25-91D1-1019E9FD3688}" type="slidenum">
              <a:rPr lang="zh-CN" altLang="en-US" smtClean="0"/>
              <a:t>1</a:t>
            </a:fld>
            <a:endParaRPr lang="zh-CN" altLang="en-US"/>
          </a:p>
        </p:txBody>
      </p:sp>
    </p:spTree>
    <p:extLst>
      <p:ext uri="{BB962C8B-B14F-4D97-AF65-F5344CB8AC3E}">
        <p14:creationId xmlns:p14="http://schemas.microsoft.com/office/powerpoint/2010/main" val="192938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47950" y="1143000"/>
            <a:ext cx="15621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t>17</a:t>
            </a:fld>
            <a:endParaRPr lang="zh-CN" altLang="en-US"/>
          </a:p>
        </p:txBody>
      </p:sp>
    </p:spTree>
    <p:extLst>
      <p:ext uri="{BB962C8B-B14F-4D97-AF65-F5344CB8AC3E}">
        <p14:creationId xmlns:p14="http://schemas.microsoft.com/office/powerpoint/2010/main" val="1176567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25962" y="4418785"/>
            <a:ext cx="11627565" cy="9400070"/>
          </a:xfrm>
        </p:spPr>
        <p:txBody>
          <a:bodyPr anchor="b"/>
          <a:lstStyle>
            <a:lvl1pPr algn="ctr">
              <a:defRPr sz="8976"/>
            </a:lvl1pPr>
          </a:lstStyle>
          <a:p>
            <a:r>
              <a:rPr lang="zh-CN" altLang="en-US"/>
              <a:t>单击此处编辑母版标题样式</a:t>
            </a:r>
            <a:endParaRPr lang="en-US" dirty="0"/>
          </a:p>
        </p:txBody>
      </p:sp>
      <p:sp>
        <p:nvSpPr>
          <p:cNvPr id="3" name="Subtitle 2"/>
          <p:cNvSpPr>
            <a:spLocks noGrp="1"/>
          </p:cNvSpPr>
          <p:nvPr>
            <p:ph type="subTitle" idx="1"/>
          </p:nvPr>
        </p:nvSpPr>
        <p:spPr>
          <a:xfrm>
            <a:off x="1709936" y="14181357"/>
            <a:ext cx="10259616" cy="6518796"/>
          </a:xfrm>
        </p:spPr>
        <p:txBody>
          <a:bodyPr/>
          <a:lstStyle>
            <a:lvl1pPr marL="0" indent="0" algn="ctr">
              <a:buNone/>
              <a:defRPr sz="3590"/>
            </a:lvl1pPr>
            <a:lvl2pPr marL="683971" indent="0" algn="ctr">
              <a:buNone/>
              <a:defRPr sz="2992"/>
            </a:lvl2pPr>
            <a:lvl3pPr marL="1367942" indent="0" algn="ctr">
              <a:buNone/>
              <a:defRPr sz="2693"/>
            </a:lvl3pPr>
            <a:lvl4pPr marL="2051914" indent="0" algn="ctr">
              <a:buNone/>
              <a:defRPr sz="2394"/>
            </a:lvl4pPr>
            <a:lvl5pPr marL="2735885" indent="0" algn="ctr">
              <a:buNone/>
              <a:defRPr sz="2394"/>
            </a:lvl5pPr>
            <a:lvl6pPr marL="3419856" indent="0" algn="ctr">
              <a:buNone/>
              <a:defRPr sz="2394"/>
            </a:lvl6pPr>
            <a:lvl7pPr marL="4103827" indent="0" algn="ctr">
              <a:buNone/>
              <a:defRPr sz="2394"/>
            </a:lvl7pPr>
            <a:lvl8pPr marL="4787798" indent="0" algn="ctr">
              <a:buNone/>
              <a:defRPr sz="2394"/>
            </a:lvl8pPr>
            <a:lvl9pPr marL="5471770" indent="0" algn="ctr">
              <a:buNone/>
              <a:defRPr sz="239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76249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82711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9384" y="1437511"/>
            <a:ext cx="2949640" cy="22881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40466" y="1437511"/>
            <a:ext cx="8677925" cy="2288142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17030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318481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33341" y="6731308"/>
            <a:ext cx="11798558" cy="11231331"/>
          </a:xfrm>
        </p:spPr>
        <p:txBody>
          <a:bodyPr anchor="b"/>
          <a:lstStyle>
            <a:lvl1pPr>
              <a:defRPr sz="8976"/>
            </a:lvl1pPr>
          </a:lstStyle>
          <a:p>
            <a:r>
              <a:rPr lang="zh-CN" altLang="en-US"/>
              <a:t>单击此处编辑母版标题样式</a:t>
            </a:r>
            <a:endParaRPr lang="en-US" dirty="0"/>
          </a:p>
        </p:txBody>
      </p:sp>
      <p:sp>
        <p:nvSpPr>
          <p:cNvPr id="3" name="Text Placeholder 2"/>
          <p:cNvSpPr>
            <a:spLocks noGrp="1"/>
          </p:cNvSpPr>
          <p:nvPr>
            <p:ph type="body" idx="1"/>
          </p:nvPr>
        </p:nvSpPr>
        <p:spPr>
          <a:xfrm>
            <a:off x="933341" y="18068892"/>
            <a:ext cx="11798558" cy="5906292"/>
          </a:xfrm>
        </p:spPr>
        <p:txBody>
          <a:bodyPr/>
          <a:lstStyle>
            <a:lvl1pPr marL="0" indent="0">
              <a:buNone/>
              <a:defRPr sz="3590">
                <a:solidFill>
                  <a:schemeClr val="tx1"/>
                </a:solidFill>
              </a:defRPr>
            </a:lvl1pPr>
            <a:lvl2pPr marL="683971" indent="0">
              <a:buNone/>
              <a:defRPr sz="2992">
                <a:solidFill>
                  <a:schemeClr val="tx1">
                    <a:tint val="75000"/>
                  </a:schemeClr>
                </a:solidFill>
              </a:defRPr>
            </a:lvl2pPr>
            <a:lvl3pPr marL="1367942" indent="0">
              <a:buNone/>
              <a:defRPr sz="2693">
                <a:solidFill>
                  <a:schemeClr val="tx1">
                    <a:tint val="75000"/>
                  </a:schemeClr>
                </a:solidFill>
              </a:defRPr>
            </a:lvl3pPr>
            <a:lvl4pPr marL="2051914" indent="0">
              <a:buNone/>
              <a:defRPr sz="2394">
                <a:solidFill>
                  <a:schemeClr val="tx1">
                    <a:tint val="75000"/>
                  </a:schemeClr>
                </a:solidFill>
              </a:defRPr>
            </a:lvl4pPr>
            <a:lvl5pPr marL="2735885" indent="0">
              <a:buNone/>
              <a:defRPr sz="2394">
                <a:solidFill>
                  <a:schemeClr val="tx1">
                    <a:tint val="75000"/>
                  </a:schemeClr>
                </a:solidFill>
              </a:defRPr>
            </a:lvl5pPr>
            <a:lvl6pPr marL="3419856" indent="0">
              <a:buNone/>
              <a:defRPr sz="2394">
                <a:solidFill>
                  <a:schemeClr val="tx1">
                    <a:tint val="75000"/>
                  </a:schemeClr>
                </a:solidFill>
              </a:defRPr>
            </a:lvl6pPr>
            <a:lvl7pPr marL="4103827" indent="0">
              <a:buNone/>
              <a:defRPr sz="2394">
                <a:solidFill>
                  <a:schemeClr val="tx1">
                    <a:tint val="75000"/>
                  </a:schemeClr>
                </a:solidFill>
              </a:defRPr>
            </a:lvl7pPr>
            <a:lvl8pPr marL="4787798" indent="0">
              <a:buNone/>
              <a:defRPr sz="2394">
                <a:solidFill>
                  <a:schemeClr val="tx1">
                    <a:tint val="75000"/>
                  </a:schemeClr>
                </a:solidFill>
              </a:defRPr>
            </a:lvl8pPr>
            <a:lvl9pPr marL="5471770" indent="0">
              <a:buNone/>
              <a:defRPr sz="239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134462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40465" y="7187553"/>
            <a:ext cx="5813782" cy="171313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925241" y="7187553"/>
            <a:ext cx="5813782" cy="171313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93076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42247" y="1437516"/>
            <a:ext cx="11798558" cy="521879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42248" y="6618801"/>
            <a:ext cx="5787064" cy="3243772"/>
          </a:xfrm>
        </p:spPr>
        <p:txBody>
          <a:bodyPr anchor="b"/>
          <a:lstStyle>
            <a:lvl1pPr marL="0" indent="0">
              <a:buNone/>
              <a:defRPr sz="3590" b="1"/>
            </a:lvl1pPr>
            <a:lvl2pPr marL="683971" indent="0">
              <a:buNone/>
              <a:defRPr sz="2992" b="1"/>
            </a:lvl2pPr>
            <a:lvl3pPr marL="1367942" indent="0">
              <a:buNone/>
              <a:defRPr sz="2693" b="1"/>
            </a:lvl3pPr>
            <a:lvl4pPr marL="2051914" indent="0">
              <a:buNone/>
              <a:defRPr sz="2394" b="1"/>
            </a:lvl4pPr>
            <a:lvl5pPr marL="2735885" indent="0">
              <a:buNone/>
              <a:defRPr sz="2394" b="1"/>
            </a:lvl5pPr>
            <a:lvl6pPr marL="3419856" indent="0">
              <a:buNone/>
              <a:defRPr sz="2394" b="1"/>
            </a:lvl6pPr>
            <a:lvl7pPr marL="4103827" indent="0">
              <a:buNone/>
              <a:defRPr sz="2394" b="1"/>
            </a:lvl7pPr>
            <a:lvl8pPr marL="4787798" indent="0">
              <a:buNone/>
              <a:defRPr sz="2394" b="1"/>
            </a:lvl8pPr>
            <a:lvl9pPr marL="5471770" indent="0">
              <a:buNone/>
              <a:defRPr sz="2394" b="1"/>
            </a:lvl9pPr>
          </a:lstStyle>
          <a:p>
            <a:pPr lvl="0"/>
            <a:r>
              <a:rPr lang="zh-CN" altLang="en-US"/>
              <a:t>单击此处编辑母版文本样式</a:t>
            </a:r>
          </a:p>
        </p:txBody>
      </p:sp>
      <p:sp>
        <p:nvSpPr>
          <p:cNvPr id="4" name="Content Placeholder 3"/>
          <p:cNvSpPr>
            <a:spLocks noGrp="1"/>
          </p:cNvSpPr>
          <p:nvPr>
            <p:ph sz="half" idx="2"/>
          </p:nvPr>
        </p:nvSpPr>
        <p:spPr>
          <a:xfrm>
            <a:off x="942248" y="9862573"/>
            <a:ext cx="5787064" cy="14506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925242" y="6618801"/>
            <a:ext cx="5815564" cy="3243772"/>
          </a:xfrm>
        </p:spPr>
        <p:txBody>
          <a:bodyPr anchor="b"/>
          <a:lstStyle>
            <a:lvl1pPr marL="0" indent="0">
              <a:buNone/>
              <a:defRPr sz="3590" b="1"/>
            </a:lvl1pPr>
            <a:lvl2pPr marL="683971" indent="0">
              <a:buNone/>
              <a:defRPr sz="2992" b="1"/>
            </a:lvl2pPr>
            <a:lvl3pPr marL="1367942" indent="0">
              <a:buNone/>
              <a:defRPr sz="2693" b="1"/>
            </a:lvl3pPr>
            <a:lvl4pPr marL="2051914" indent="0">
              <a:buNone/>
              <a:defRPr sz="2394" b="1"/>
            </a:lvl4pPr>
            <a:lvl5pPr marL="2735885" indent="0">
              <a:buNone/>
              <a:defRPr sz="2394" b="1"/>
            </a:lvl5pPr>
            <a:lvl6pPr marL="3419856" indent="0">
              <a:buNone/>
              <a:defRPr sz="2394" b="1"/>
            </a:lvl6pPr>
            <a:lvl7pPr marL="4103827" indent="0">
              <a:buNone/>
              <a:defRPr sz="2394" b="1"/>
            </a:lvl7pPr>
            <a:lvl8pPr marL="4787798" indent="0">
              <a:buNone/>
              <a:defRPr sz="2394" b="1"/>
            </a:lvl8pPr>
            <a:lvl9pPr marL="5471770" indent="0">
              <a:buNone/>
              <a:defRPr sz="2394" b="1"/>
            </a:lvl9pPr>
          </a:lstStyle>
          <a:p>
            <a:pPr lvl="0"/>
            <a:r>
              <a:rPr lang="zh-CN" altLang="en-US"/>
              <a:t>单击此处编辑母版文本样式</a:t>
            </a:r>
          </a:p>
        </p:txBody>
      </p:sp>
      <p:sp>
        <p:nvSpPr>
          <p:cNvPr id="6" name="Content Placeholder 5"/>
          <p:cNvSpPr>
            <a:spLocks noGrp="1"/>
          </p:cNvSpPr>
          <p:nvPr>
            <p:ph sz="quarter" idx="4"/>
          </p:nvPr>
        </p:nvSpPr>
        <p:spPr>
          <a:xfrm>
            <a:off x="6925242" y="9862573"/>
            <a:ext cx="5815564" cy="14506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325094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36049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91909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42247" y="1800013"/>
            <a:ext cx="4411991" cy="6300047"/>
          </a:xfrm>
        </p:spPr>
        <p:txBody>
          <a:bodyPr anchor="b"/>
          <a:lstStyle>
            <a:lvl1pPr>
              <a:defRPr sz="4787"/>
            </a:lvl1pPr>
          </a:lstStyle>
          <a:p>
            <a:r>
              <a:rPr lang="zh-CN" altLang="en-US"/>
              <a:t>单击此处编辑母版标题样式</a:t>
            </a:r>
            <a:endParaRPr lang="en-US" dirty="0"/>
          </a:p>
        </p:txBody>
      </p:sp>
      <p:sp>
        <p:nvSpPr>
          <p:cNvPr id="3" name="Content Placeholder 2"/>
          <p:cNvSpPr>
            <a:spLocks noGrp="1"/>
          </p:cNvSpPr>
          <p:nvPr>
            <p:ph idx="1"/>
          </p:nvPr>
        </p:nvSpPr>
        <p:spPr>
          <a:xfrm>
            <a:off x="5815564" y="3887535"/>
            <a:ext cx="6925241" cy="19187642"/>
          </a:xfrm>
        </p:spPr>
        <p:txBody>
          <a:bodyPr/>
          <a:lstStyle>
            <a:lvl1pPr>
              <a:defRPr sz="4787"/>
            </a:lvl1pPr>
            <a:lvl2pPr>
              <a:defRPr sz="4189"/>
            </a:lvl2pPr>
            <a:lvl3pPr>
              <a:defRPr sz="3590"/>
            </a:lvl3pPr>
            <a:lvl4pPr>
              <a:defRPr sz="2992"/>
            </a:lvl4pPr>
            <a:lvl5pPr>
              <a:defRPr sz="2992"/>
            </a:lvl5pPr>
            <a:lvl6pPr>
              <a:defRPr sz="2992"/>
            </a:lvl6pPr>
            <a:lvl7pPr>
              <a:defRPr sz="2992"/>
            </a:lvl7pPr>
            <a:lvl8pPr>
              <a:defRPr sz="2992"/>
            </a:lvl8pPr>
            <a:lvl9pPr>
              <a:defRPr sz="299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42247" y="8100060"/>
            <a:ext cx="4411991" cy="15006363"/>
          </a:xfrm>
        </p:spPr>
        <p:txBody>
          <a:bodyPr/>
          <a:lstStyle>
            <a:lvl1pPr marL="0" indent="0">
              <a:buNone/>
              <a:defRPr sz="2394"/>
            </a:lvl1pPr>
            <a:lvl2pPr marL="683971" indent="0">
              <a:buNone/>
              <a:defRPr sz="2094"/>
            </a:lvl2pPr>
            <a:lvl3pPr marL="1367942" indent="0">
              <a:buNone/>
              <a:defRPr sz="1795"/>
            </a:lvl3pPr>
            <a:lvl4pPr marL="2051914" indent="0">
              <a:buNone/>
              <a:defRPr sz="1496"/>
            </a:lvl4pPr>
            <a:lvl5pPr marL="2735885" indent="0">
              <a:buNone/>
              <a:defRPr sz="1496"/>
            </a:lvl5pPr>
            <a:lvl6pPr marL="3419856" indent="0">
              <a:buNone/>
              <a:defRPr sz="1496"/>
            </a:lvl6pPr>
            <a:lvl7pPr marL="4103827" indent="0">
              <a:buNone/>
              <a:defRPr sz="1496"/>
            </a:lvl7pPr>
            <a:lvl8pPr marL="4787798" indent="0">
              <a:buNone/>
              <a:defRPr sz="1496"/>
            </a:lvl8pPr>
            <a:lvl9pPr marL="5471770" indent="0">
              <a:buNone/>
              <a:defRPr sz="1496"/>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69129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42247" y="1800013"/>
            <a:ext cx="4411991" cy="6300047"/>
          </a:xfrm>
        </p:spPr>
        <p:txBody>
          <a:bodyPr anchor="b"/>
          <a:lstStyle>
            <a:lvl1pPr>
              <a:defRPr sz="478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815564" y="3887535"/>
            <a:ext cx="6925241" cy="19187642"/>
          </a:xfrm>
        </p:spPr>
        <p:txBody>
          <a:bodyPr anchor="t"/>
          <a:lstStyle>
            <a:lvl1pPr marL="0" indent="0">
              <a:buNone/>
              <a:defRPr sz="4787"/>
            </a:lvl1pPr>
            <a:lvl2pPr marL="683971" indent="0">
              <a:buNone/>
              <a:defRPr sz="4189"/>
            </a:lvl2pPr>
            <a:lvl3pPr marL="1367942" indent="0">
              <a:buNone/>
              <a:defRPr sz="3590"/>
            </a:lvl3pPr>
            <a:lvl4pPr marL="2051914" indent="0">
              <a:buNone/>
              <a:defRPr sz="2992"/>
            </a:lvl4pPr>
            <a:lvl5pPr marL="2735885" indent="0">
              <a:buNone/>
              <a:defRPr sz="2992"/>
            </a:lvl5pPr>
            <a:lvl6pPr marL="3419856" indent="0">
              <a:buNone/>
              <a:defRPr sz="2992"/>
            </a:lvl6pPr>
            <a:lvl7pPr marL="4103827" indent="0">
              <a:buNone/>
              <a:defRPr sz="2992"/>
            </a:lvl7pPr>
            <a:lvl8pPr marL="4787798" indent="0">
              <a:buNone/>
              <a:defRPr sz="2992"/>
            </a:lvl8pPr>
            <a:lvl9pPr marL="5471770" indent="0">
              <a:buNone/>
              <a:defRPr sz="2992"/>
            </a:lvl9pPr>
          </a:lstStyle>
          <a:p>
            <a:r>
              <a:rPr lang="zh-CN" altLang="en-US"/>
              <a:t>单击图标添加图片</a:t>
            </a:r>
            <a:endParaRPr lang="en-US" dirty="0"/>
          </a:p>
        </p:txBody>
      </p:sp>
      <p:sp>
        <p:nvSpPr>
          <p:cNvPr id="4" name="Text Placeholder 3"/>
          <p:cNvSpPr>
            <a:spLocks noGrp="1"/>
          </p:cNvSpPr>
          <p:nvPr>
            <p:ph type="body" sz="half" idx="2"/>
          </p:nvPr>
        </p:nvSpPr>
        <p:spPr>
          <a:xfrm>
            <a:off x="942247" y="8100060"/>
            <a:ext cx="4411991" cy="15006363"/>
          </a:xfrm>
        </p:spPr>
        <p:txBody>
          <a:bodyPr/>
          <a:lstStyle>
            <a:lvl1pPr marL="0" indent="0">
              <a:buNone/>
              <a:defRPr sz="2394"/>
            </a:lvl1pPr>
            <a:lvl2pPr marL="683971" indent="0">
              <a:buNone/>
              <a:defRPr sz="2094"/>
            </a:lvl2pPr>
            <a:lvl3pPr marL="1367942" indent="0">
              <a:buNone/>
              <a:defRPr sz="1795"/>
            </a:lvl3pPr>
            <a:lvl4pPr marL="2051914" indent="0">
              <a:buNone/>
              <a:defRPr sz="1496"/>
            </a:lvl4pPr>
            <a:lvl5pPr marL="2735885" indent="0">
              <a:buNone/>
              <a:defRPr sz="1496"/>
            </a:lvl5pPr>
            <a:lvl6pPr marL="3419856" indent="0">
              <a:buNone/>
              <a:defRPr sz="1496"/>
            </a:lvl6pPr>
            <a:lvl7pPr marL="4103827" indent="0">
              <a:buNone/>
              <a:defRPr sz="1496"/>
            </a:lvl7pPr>
            <a:lvl8pPr marL="4787798" indent="0">
              <a:buNone/>
              <a:defRPr sz="1496"/>
            </a:lvl8pPr>
            <a:lvl9pPr marL="5471770" indent="0">
              <a:buNone/>
              <a:defRPr sz="1496"/>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CAE221-B204-4D71-828E-9A949C53CE26}" type="datetimeFigureOut">
              <a:rPr lang="zh-CN" altLang="en-US" smtClean="0"/>
              <a:t>2022/7/22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100100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0465" y="1437516"/>
            <a:ext cx="11798558" cy="521879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40465" y="7187553"/>
            <a:ext cx="11798558" cy="1713137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40465" y="25025191"/>
            <a:ext cx="3077885" cy="1437511"/>
          </a:xfrm>
          <a:prstGeom prst="rect">
            <a:avLst/>
          </a:prstGeom>
        </p:spPr>
        <p:txBody>
          <a:bodyPr vert="horz" lIns="91440" tIns="45720" rIns="91440" bIns="45720" rtlCol="0" anchor="ctr"/>
          <a:lstStyle>
            <a:lvl1pPr algn="l">
              <a:defRPr sz="1795">
                <a:solidFill>
                  <a:schemeClr val="tx1">
                    <a:tint val="75000"/>
                  </a:schemeClr>
                </a:solidFill>
              </a:defRPr>
            </a:lvl1pPr>
          </a:lstStyle>
          <a:p>
            <a:fld id="{73CAE221-B204-4D71-828E-9A949C53CE26}" type="datetimeFigureOut">
              <a:rPr lang="zh-CN" altLang="en-US" smtClean="0"/>
              <a:t>2022/7/22</a:t>
            </a:fld>
            <a:endParaRPr lang="zh-CN" altLang="en-US"/>
          </a:p>
        </p:txBody>
      </p:sp>
      <p:sp>
        <p:nvSpPr>
          <p:cNvPr id="5" name="Footer Placeholder 4"/>
          <p:cNvSpPr>
            <a:spLocks noGrp="1"/>
          </p:cNvSpPr>
          <p:nvPr>
            <p:ph type="ftr" sz="quarter" idx="3"/>
          </p:nvPr>
        </p:nvSpPr>
        <p:spPr>
          <a:xfrm>
            <a:off x="4531331" y="25025191"/>
            <a:ext cx="4616827" cy="1437511"/>
          </a:xfrm>
          <a:prstGeom prst="rect">
            <a:avLst/>
          </a:prstGeom>
        </p:spPr>
        <p:txBody>
          <a:bodyPr vert="horz" lIns="91440" tIns="45720" rIns="91440" bIns="45720" rtlCol="0" anchor="ctr"/>
          <a:lstStyle>
            <a:lvl1pPr algn="ctr">
              <a:defRPr sz="179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661138" y="25025191"/>
            <a:ext cx="3077885" cy="1437511"/>
          </a:xfrm>
          <a:prstGeom prst="rect">
            <a:avLst/>
          </a:prstGeom>
        </p:spPr>
        <p:txBody>
          <a:bodyPr vert="horz" lIns="91440" tIns="45720" rIns="91440" bIns="45720" rtlCol="0" anchor="ctr"/>
          <a:lstStyle>
            <a:lvl1pPr algn="r">
              <a:defRPr sz="1795">
                <a:solidFill>
                  <a:schemeClr val="tx1">
                    <a:tint val="75000"/>
                  </a:schemeClr>
                </a:solidFill>
              </a:defRPr>
            </a:lvl1pPr>
          </a:lstStyle>
          <a:p>
            <a:fld id="{B1C98A3A-25CA-4837-8588-CA7A1CD3CB3A}" type="slidenum">
              <a:rPr lang="zh-CN" altLang="en-US" smtClean="0"/>
              <a:t>‹#›</a:t>
            </a:fld>
            <a:endParaRPr lang="zh-CN" altLang="en-US"/>
          </a:p>
        </p:txBody>
      </p:sp>
    </p:spTree>
    <p:extLst>
      <p:ext uri="{BB962C8B-B14F-4D97-AF65-F5344CB8AC3E}">
        <p14:creationId xmlns:p14="http://schemas.microsoft.com/office/powerpoint/2010/main" val="27025205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67942" rtl="0" eaLnBrk="1" latinLnBrk="0" hangingPunct="1">
        <a:lnSpc>
          <a:spcPct val="90000"/>
        </a:lnSpc>
        <a:spcBef>
          <a:spcPct val="0"/>
        </a:spcBef>
        <a:buNone/>
        <a:defRPr sz="6582" kern="1200">
          <a:solidFill>
            <a:schemeClr val="tx1"/>
          </a:solidFill>
          <a:latin typeface="+mj-lt"/>
          <a:ea typeface="+mj-ea"/>
          <a:cs typeface="+mj-cs"/>
        </a:defRPr>
      </a:lvl1pPr>
    </p:titleStyle>
    <p:bodyStyle>
      <a:lvl1pPr marL="341986" indent="-341986" algn="l" defTabSz="1367942" rtl="0" eaLnBrk="1" latinLnBrk="0" hangingPunct="1">
        <a:lnSpc>
          <a:spcPct val="90000"/>
        </a:lnSpc>
        <a:spcBef>
          <a:spcPts val="1496"/>
        </a:spcBef>
        <a:buFont typeface="Arial" panose="020B0604020202020204" pitchFamily="34" charset="0"/>
        <a:buChar char="•"/>
        <a:defRPr sz="4189" kern="1200">
          <a:solidFill>
            <a:schemeClr val="tx1"/>
          </a:solidFill>
          <a:latin typeface="+mn-lt"/>
          <a:ea typeface="+mn-ea"/>
          <a:cs typeface="+mn-cs"/>
        </a:defRPr>
      </a:lvl1pPr>
      <a:lvl2pPr marL="1025957" indent="-341986" algn="l" defTabSz="1367942" rtl="0" eaLnBrk="1" latinLnBrk="0" hangingPunct="1">
        <a:lnSpc>
          <a:spcPct val="90000"/>
        </a:lnSpc>
        <a:spcBef>
          <a:spcPts val="748"/>
        </a:spcBef>
        <a:buFont typeface="Arial" panose="020B0604020202020204" pitchFamily="34" charset="0"/>
        <a:buChar char="•"/>
        <a:defRPr sz="3590" kern="1200">
          <a:solidFill>
            <a:schemeClr val="tx1"/>
          </a:solidFill>
          <a:latin typeface="+mn-lt"/>
          <a:ea typeface="+mn-ea"/>
          <a:cs typeface="+mn-cs"/>
        </a:defRPr>
      </a:lvl2pPr>
      <a:lvl3pPr marL="1709928" indent="-341986" algn="l" defTabSz="1367942" rtl="0" eaLnBrk="1" latinLnBrk="0" hangingPunct="1">
        <a:lnSpc>
          <a:spcPct val="90000"/>
        </a:lnSpc>
        <a:spcBef>
          <a:spcPts val="748"/>
        </a:spcBef>
        <a:buFont typeface="Arial" panose="020B0604020202020204" pitchFamily="34" charset="0"/>
        <a:buChar char="•"/>
        <a:defRPr sz="2992" kern="1200">
          <a:solidFill>
            <a:schemeClr val="tx1"/>
          </a:solidFill>
          <a:latin typeface="+mn-lt"/>
          <a:ea typeface="+mn-ea"/>
          <a:cs typeface="+mn-cs"/>
        </a:defRPr>
      </a:lvl3pPr>
      <a:lvl4pPr marL="2393899"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4pPr>
      <a:lvl5pPr marL="3077870"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5pPr>
      <a:lvl6pPr marL="3761842"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6pPr>
      <a:lvl7pPr marL="4445813"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7pPr>
      <a:lvl8pPr marL="5129784"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8pPr>
      <a:lvl9pPr marL="5813755" indent="-341986" algn="l" defTabSz="1367942"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9pPr>
    </p:bodyStyle>
    <p:otherStyle>
      <a:defPPr>
        <a:defRPr lang="en-US"/>
      </a:defPPr>
      <a:lvl1pPr marL="0" algn="l" defTabSz="1367942" rtl="0" eaLnBrk="1" latinLnBrk="0" hangingPunct="1">
        <a:defRPr sz="2693" kern="1200">
          <a:solidFill>
            <a:schemeClr val="tx1"/>
          </a:solidFill>
          <a:latin typeface="+mn-lt"/>
          <a:ea typeface="+mn-ea"/>
          <a:cs typeface="+mn-cs"/>
        </a:defRPr>
      </a:lvl1pPr>
      <a:lvl2pPr marL="683971" algn="l" defTabSz="1367942" rtl="0" eaLnBrk="1" latinLnBrk="0" hangingPunct="1">
        <a:defRPr sz="2693" kern="1200">
          <a:solidFill>
            <a:schemeClr val="tx1"/>
          </a:solidFill>
          <a:latin typeface="+mn-lt"/>
          <a:ea typeface="+mn-ea"/>
          <a:cs typeface="+mn-cs"/>
        </a:defRPr>
      </a:lvl2pPr>
      <a:lvl3pPr marL="1367942" algn="l" defTabSz="1367942" rtl="0" eaLnBrk="1" latinLnBrk="0" hangingPunct="1">
        <a:defRPr sz="2693" kern="1200">
          <a:solidFill>
            <a:schemeClr val="tx1"/>
          </a:solidFill>
          <a:latin typeface="+mn-lt"/>
          <a:ea typeface="+mn-ea"/>
          <a:cs typeface="+mn-cs"/>
        </a:defRPr>
      </a:lvl3pPr>
      <a:lvl4pPr marL="2051914" algn="l" defTabSz="1367942" rtl="0" eaLnBrk="1" latinLnBrk="0" hangingPunct="1">
        <a:defRPr sz="2693" kern="1200">
          <a:solidFill>
            <a:schemeClr val="tx1"/>
          </a:solidFill>
          <a:latin typeface="+mn-lt"/>
          <a:ea typeface="+mn-ea"/>
          <a:cs typeface="+mn-cs"/>
        </a:defRPr>
      </a:lvl4pPr>
      <a:lvl5pPr marL="2735885" algn="l" defTabSz="1367942" rtl="0" eaLnBrk="1" latinLnBrk="0" hangingPunct="1">
        <a:defRPr sz="2693" kern="1200">
          <a:solidFill>
            <a:schemeClr val="tx1"/>
          </a:solidFill>
          <a:latin typeface="+mn-lt"/>
          <a:ea typeface="+mn-ea"/>
          <a:cs typeface="+mn-cs"/>
        </a:defRPr>
      </a:lvl5pPr>
      <a:lvl6pPr marL="3419856" algn="l" defTabSz="1367942" rtl="0" eaLnBrk="1" latinLnBrk="0" hangingPunct="1">
        <a:defRPr sz="2693" kern="1200">
          <a:solidFill>
            <a:schemeClr val="tx1"/>
          </a:solidFill>
          <a:latin typeface="+mn-lt"/>
          <a:ea typeface="+mn-ea"/>
          <a:cs typeface="+mn-cs"/>
        </a:defRPr>
      </a:lvl6pPr>
      <a:lvl7pPr marL="4103827" algn="l" defTabSz="1367942" rtl="0" eaLnBrk="1" latinLnBrk="0" hangingPunct="1">
        <a:defRPr sz="2693" kern="1200">
          <a:solidFill>
            <a:schemeClr val="tx1"/>
          </a:solidFill>
          <a:latin typeface="+mn-lt"/>
          <a:ea typeface="+mn-ea"/>
          <a:cs typeface="+mn-cs"/>
        </a:defRPr>
      </a:lvl7pPr>
      <a:lvl8pPr marL="4787798" algn="l" defTabSz="1367942" rtl="0" eaLnBrk="1" latinLnBrk="0" hangingPunct="1">
        <a:defRPr sz="2693" kern="1200">
          <a:solidFill>
            <a:schemeClr val="tx1"/>
          </a:solidFill>
          <a:latin typeface="+mn-lt"/>
          <a:ea typeface="+mn-ea"/>
          <a:cs typeface="+mn-cs"/>
        </a:defRPr>
      </a:lvl8pPr>
      <a:lvl9pPr marL="5471770" algn="l" defTabSz="1367942" rtl="0" eaLnBrk="1" latinLnBrk="0" hangingPunct="1">
        <a:defRPr sz="26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4.jpeg"/><Relationship Id="rId3" Type="http://schemas.openxmlformats.org/officeDocument/2006/relationships/notesSlide" Target="../notesSlides/notesSlide1.xml"/><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jpeg"/><Relationship Id="rId17" Type="http://schemas.openxmlformats.org/officeDocument/2006/relationships/hyperlink" Target="https://image.baidu.com/search/detail?ct=503316480&amp;z=&amp;tn=baiduimagedetail&amp;ipn=d&amp;word=%E9%99%95%E8%A5%BF%E8%88%AA%E5%A4%A9%E5%8A%A8%E5%8A%9B&amp;step_word=&amp;ie=utf-8&amp;in=&amp;cl=2&amp;lm=-1&amp;st=-1&amp;hd=&amp;latest=&amp;copyright=&amp;cs=4258000178,840141169&amp;os=1233190621,3151241831&amp;simid=0,0&amp;pn=0&amp;rn=1&amp;di=70070&amp;ln=529&amp;fr=&amp;fmq=1570635954397_R&amp;fm=result&amp;ic=&amp;s=undefined&amp;se=&amp;sme=&amp;tab=0&amp;width=&amp;height=&amp;face=undefined&amp;is=0,0&amp;istype=2&amp;ist=&amp;jit=&amp;bdtype=0&amp;spn=0&amp;pi=0&amp;gsm=0&amp;objurl=http%3A%2F%2Fqxb-img.oss-cn-hangzhou.aliyuncs.com%2Ftrademark%2F9fd1bab03f1fb208e4e2236aa5619d0e.jpg&amp;rpstart=0&amp;rpnum=0&amp;adpicid=0&amp;force=undefined" TargetMode="External"/><Relationship Id="rId2" Type="http://schemas.openxmlformats.org/officeDocument/2006/relationships/slideLayout" Target="../slideLayouts/slideLayout7.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8.jpeg"/></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20.pn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jpeg"/><Relationship Id="rId3" Type="http://schemas.openxmlformats.org/officeDocument/2006/relationships/image" Target="../media/image144.png"/><Relationship Id="rId7" Type="http://schemas.openxmlformats.org/officeDocument/2006/relationships/hyperlink" Target="https://baike.baidu.com/item/%E7%94%B5%E5%AD%90%E5%88%B6%E9%80%A0%E6%9C%8D%E5%8A%A1/9783783" TargetMode="External"/><Relationship Id="rId12" Type="http://schemas.microsoft.com/office/2007/relationships/hdphoto" Target="../media/hdphoto4.wdp"/><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1.png"/><Relationship Id="rId5" Type="http://schemas.openxmlformats.org/officeDocument/2006/relationships/image" Target="../media/image146.png"/><Relationship Id="rId10" Type="http://schemas.openxmlformats.org/officeDocument/2006/relationships/image" Target="../media/image150.jpeg"/><Relationship Id="rId4" Type="http://schemas.openxmlformats.org/officeDocument/2006/relationships/image" Target="../media/image145.png"/><Relationship Id="rId9" Type="http://schemas.openxmlformats.org/officeDocument/2006/relationships/image" Target="../media/image149.pn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7.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1.png"/><Relationship Id="rId9" Type="http://schemas.openxmlformats.org/officeDocument/2006/relationships/image" Target="../media/image164.png"/></Relationships>
</file>

<file path=ppt/slides/_rels/slide15.xml.rels><?xml version="1.0" encoding="UTF-8" standalone="yes"?>
<Relationships xmlns="http://schemas.openxmlformats.org/package/2006/relationships"><Relationship Id="rId8" Type="http://schemas.openxmlformats.org/officeDocument/2006/relationships/image" Target="../media/image173.png"/><Relationship Id="rId13" Type="http://schemas.microsoft.com/office/2007/relationships/hdphoto" Target="../media/hdphoto4.wdp"/><Relationship Id="rId3" Type="http://schemas.openxmlformats.org/officeDocument/2006/relationships/image" Target="../media/image159.png"/><Relationship Id="rId7" Type="http://schemas.openxmlformats.org/officeDocument/2006/relationships/image" Target="../media/image172.jpeg"/><Relationship Id="rId12" Type="http://schemas.openxmlformats.org/officeDocument/2006/relationships/image" Target="../media/image151.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50.jpeg"/><Relationship Id="rId5" Type="http://schemas.openxmlformats.org/officeDocument/2006/relationships/image" Target="../media/image170.png"/><Relationship Id="rId15" Type="http://schemas.openxmlformats.org/officeDocument/2006/relationships/image" Target="../media/image176.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52.jpeg"/></Relationships>
</file>

<file path=ppt/slides/_rels/slide1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26" Type="http://schemas.openxmlformats.org/officeDocument/2006/relationships/image" Target="../media/image201.png"/><Relationship Id="rId3" Type="http://schemas.openxmlformats.org/officeDocument/2006/relationships/image" Target="../media/image178.jpeg"/><Relationship Id="rId21" Type="http://schemas.openxmlformats.org/officeDocument/2006/relationships/image" Target="../media/image196.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5" Type="http://schemas.openxmlformats.org/officeDocument/2006/relationships/image" Target="../media/image200.png"/><Relationship Id="rId2" Type="http://schemas.openxmlformats.org/officeDocument/2006/relationships/image" Target="../media/image177.png"/><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86.png"/><Relationship Id="rId24" Type="http://schemas.openxmlformats.org/officeDocument/2006/relationships/image" Target="../media/image199.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8.png"/><Relationship Id="rId28" Type="http://schemas.openxmlformats.org/officeDocument/2006/relationships/image" Target="../media/image203.png"/><Relationship Id="rId10" Type="http://schemas.openxmlformats.org/officeDocument/2006/relationships/image" Target="../media/image185.png"/><Relationship Id="rId19" Type="http://schemas.openxmlformats.org/officeDocument/2006/relationships/image" Target="../media/image194.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png"/><Relationship Id="rId30" Type="http://schemas.openxmlformats.org/officeDocument/2006/relationships/image" Target="../media/image205.jpeg"/></Relationships>
</file>

<file path=ppt/slides/_rels/slide17.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png"/><Relationship Id="rId3" Type="http://schemas.openxmlformats.org/officeDocument/2006/relationships/image" Target="../media/image206.jpeg"/><Relationship Id="rId7" Type="http://schemas.openxmlformats.org/officeDocument/2006/relationships/hyperlink" Target="mailto:qun_wang@linxvalley.com" TargetMode="External"/><Relationship Id="rId12" Type="http://schemas.openxmlformats.org/officeDocument/2006/relationships/image" Target="../media/image2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3.jpeg"/><Relationship Id="rId5" Type="http://schemas.openxmlformats.org/officeDocument/2006/relationships/image" Target="../media/image208.png"/><Relationship Id="rId15" Type="http://schemas.microsoft.com/office/2007/relationships/hdphoto" Target="../media/hdphoto5.wdp"/><Relationship Id="rId10" Type="http://schemas.openxmlformats.org/officeDocument/2006/relationships/image" Target="../media/image212.jpeg"/><Relationship Id="rId4" Type="http://schemas.openxmlformats.org/officeDocument/2006/relationships/image" Target="../media/image207.png"/><Relationship Id="rId9" Type="http://schemas.openxmlformats.org/officeDocument/2006/relationships/image" Target="../media/image211.jpeg"/><Relationship Id="rId14" Type="http://schemas.openxmlformats.org/officeDocument/2006/relationships/image" Target="../media/image215.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diagramLayout" Target="../diagrams/layout1.xml"/><Relationship Id="rId18" Type="http://schemas.openxmlformats.org/officeDocument/2006/relationships/diagramData" Target="../diagrams/data2.xml"/><Relationship Id="rId3" Type="http://schemas.openxmlformats.org/officeDocument/2006/relationships/image" Target="../media/image30.png"/><Relationship Id="rId21" Type="http://schemas.openxmlformats.org/officeDocument/2006/relationships/diagramColors" Target="../diagrams/colors2.xml"/><Relationship Id="rId7" Type="http://schemas.openxmlformats.org/officeDocument/2006/relationships/image" Target="../media/image33.png"/><Relationship Id="rId12" Type="http://schemas.openxmlformats.org/officeDocument/2006/relationships/diagramData" Target="../diagrams/data1.xml"/><Relationship Id="rId17" Type="http://schemas.openxmlformats.org/officeDocument/2006/relationships/image" Target="../media/image38.png"/><Relationship Id="rId2" Type="http://schemas.openxmlformats.org/officeDocument/2006/relationships/image" Target="../media/image29.png"/><Relationship Id="rId16" Type="http://schemas.microsoft.com/office/2007/relationships/diagramDrawing" Target="../diagrams/drawing1.xml"/><Relationship Id="rId20" Type="http://schemas.openxmlformats.org/officeDocument/2006/relationships/diagramQuickStyle" Target="../diagrams/quickStyle2.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diagramColors" Target="../diagrams/colors1.xml"/><Relationship Id="rId23" Type="http://schemas.openxmlformats.org/officeDocument/2006/relationships/image" Target="../media/image39.png"/><Relationship Id="rId10" Type="http://schemas.openxmlformats.org/officeDocument/2006/relationships/image" Target="../media/image36.png"/><Relationship Id="rId19" Type="http://schemas.openxmlformats.org/officeDocument/2006/relationships/diagramLayout" Target="../diagrams/layout2.xml"/><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diagramQuickStyle" Target="../diagrams/quickStyle1.xml"/><Relationship Id="rId22"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9" Type="http://schemas.openxmlformats.org/officeDocument/2006/relationships/image" Target="../media/image98.png"/><Relationship Id="rId21" Type="http://schemas.openxmlformats.org/officeDocument/2006/relationships/image" Target="../media/image80.png"/><Relationship Id="rId34" Type="http://schemas.openxmlformats.org/officeDocument/2006/relationships/image" Target="../media/image93.png"/><Relationship Id="rId42" Type="http://schemas.openxmlformats.org/officeDocument/2006/relationships/image" Target="../media/image101.png"/><Relationship Id="rId47" Type="http://schemas.openxmlformats.org/officeDocument/2006/relationships/image" Target="../media/image106.jpeg"/><Relationship Id="rId50" Type="http://schemas.openxmlformats.org/officeDocument/2006/relationships/image" Target="../media/image109.png"/><Relationship Id="rId55" Type="http://schemas.openxmlformats.org/officeDocument/2006/relationships/image" Target="../media/image114.png"/><Relationship Id="rId7" Type="http://schemas.openxmlformats.org/officeDocument/2006/relationships/image" Target="../media/image66.png"/><Relationship Id="rId2" Type="http://schemas.openxmlformats.org/officeDocument/2006/relationships/image" Target="../media/image61.png"/><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5" Type="http://schemas.openxmlformats.org/officeDocument/2006/relationships/image" Target="../media/image64.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s>
</file>

<file path=ppt/slides/_rels/slide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8.png"/><Relationship Id="rId3" Type="http://schemas.openxmlformats.org/officeDocument/2006/relationships/image" Target="../media/image9.jpeg"/><Relationship Id="rId21" Type="http://schemas.openxmlformats.org/officeDocument/2006/relationships/image" Target="../media/image140.jpeg"/><Relationship Id="rId7" Type="http://schemas.openxmlformats.org/officeDocument/2006/relationships/image" Target="../media/image20.png"/><Relationship Id="rId12" Type="http://schemas.openxmlformats.org/officeDocument/2006/relationships/image" Target="../media/image133.png"/><Relationship Id="rId17" Type="http://schemas.microsoft.com/office/2007/relationships/hdphoto" Target="../media/hdphoto1.wdp"/><Relationship Id="rId2" Type="http://schemas.openxmlformats.org/officeDocument/2006/relationships/image" Target="../media/image13.png"/><Relationship Id="rId16" Type="http://schemas.openxmlformats.org/officeDocument/2006/relationships/image" Target="../media/image137.png"/><Relationship Id="rId20"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32.png"/><Relationship Id="rId5" Type="http://schemas.openxmlformats.org/officeDocument/2006/relationships/image" Target="../media/image12.png"/><Relationship Id="rId15" Type="http://schemas.openxmlformats.org/officeDocument/2006/relationships/image" Target="../media/image136.png"/><Relationship Id="rId23" Type="http://schemas.microsoft.com/office/2007/relationships/hdphoto" Target="../media/hdphoto3.wdp"/><Relationship Id="rId10" Type="http://schemas.openxmlformats.org/officeDocument/2006/relationships/image" Target="../media/image131.png"/><Relationship Id="rId19"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77D8BD-6C09-4C5D-925D-6F1D22E8E368}"/>
              </a:ext>
            </a:extLst>
          </p:cNvPr>
          <p:cNvSpPr txBox="1"/>
          <p:nvPr/>
        </p:nvSpPr>
        <p:spPr>
          <a:xfrm>
            <a:off x="100168" y="673845"/>
            <a:ext cx="2411990" cy="300082"/>
          </a:xfrm>
          <a:prstGeom prst="rect">
            <a:avLst/>
          </a:prstGeom>
          <a:noFill/>
        </p:spPr>
        <p:txBody>
          <a:bodyPr wrap="square" rtlCol="0">
            <a:spAutoFit/>
          </a:bodyPr>
          <a:lstStyle/>
          <a:p>
            <a:r>
              <a:rPr lang="en-US" altLang="zh-CN" sz="1350" dirty="0"/>
              <a:t>LINX VALLEY</a:t>
            </a:r>
            <a:endParaRPr lang="zh-CN" altLang="en-US" sz="1350" dirty="0"/>
          </a:p>
        </p:txBody>
      </p:sp>
      <p:sp>
        <p:nvSpPr>
          <p:cNvPr id="5" name="文本框 4">
            <a:extLst>
              <a:ext uri="{FF2B5EF4-FFF2-40B4-BE49-F238E27FC236}">
                <a16:creationId xmlns:a16="http://schemas.microsoft.com/office/drawing/2014/main" id="{17C62261-597B-4B79-9F12-AC689F965C78}"/>
              </a:ext>
            </a:extLst>
          </p:cNvPr>
          <p:cNvSpPr txBox="1"/>
          <p:nvPr/>
        </p:nvSpPr>
        <p:spPr>
          <a:xfrm>
            <a:off x="1399758" y="250748"/>
            <a:ext cx="673423" cy="338554"/>
          </a:xfrm>
          <a:prstGeom prst="rect">
            <a:avLst/>
          </a:prstGeom>
          <a:noFill/>
        </p:spPr>
        <p:txBody>
          <a:bodyPr wrap="square" rtlCol="0">
            <a:spAutoFit/>
          </a:bodyPr>
          <a:lstStyle/>
          <a:p>
            <a:r>
              <a:rPr lang="zh-CN" altLang="en-US" sz="1600" dirty="0"/>
              <a:t>首页</a:t>
            </a:r>
          </a:p>
        </p:txBody>
      </p:sp>
      <p:sp>
        <p:nvSpPr>
          <p:cNvPr id="8" name="文本框 7">
            <a:extLst>
              <a:ext uri="{FF2B5EF4-FFF2-40B4-BE49-F238E27FC236}">
                <a16:creationId xmlns:a16="http://schemas.microsoft.com/office/drawing/2014/main" id="{299C6690-4B73-4585-8A64-9AC1ACC321B2}"/>
              </a:ext>
            </a:extLst>
          </p:cNvPr>
          <p:cNvSpPr txBox="1"/>
          <p:nvPr/>
        </p:nvSpPr>
        <p:spPr>
          <a:xfrm>
            <a:off x="8474738" y="252541"/>
            <a:ext cx="2489443" cy="338554"/>
          </a:xfrm>
          <a:prstGeom prst="rect">
            <a:avLst/>
          </a:prstGeom>
          <a:noFill/>
        </p:spPr>
        <p:txBody>
          <a:bodyPr wrap="square" rtlCol="0">
            <a:spAutoFit/>
          </a:bodyPr>
          <a:lstStyle/>
          <a:p>
            <a:r>
              <a:rPr lang="zh-CN" altLang="en-US" sz="1600" dirty="0"/>
              <a:t>实证案例</a:t>
            </a:r>
          </a:p>
        </p:txBody>
      </p:sp>
      <p:sp>
        <p:nvSpPr>
          <p:cNvPr id="10" name="文本框 9">
            <a:extLst>
              <a:ext uri="{FF2B5EF4-FFF2-40B4-BE49-F238E27FC236}">
                <a16:creationId xmlns:a16="http://schemas.microsoft.com/office/drawing/2014/main" id="{109BC992-F7FC-4291-9E0A-10CD661B099B}"/>
              </a:ext>
            </a:extLst>
          </p:cNvPr>
          <p:cNvSpPr txBox="1"/>
          <p:nvPr/>
        </p:nvSpPr>
        <p:spPr>
          <a:xfrm>
            <a:off x="11198083" y="239328"/>
            <a:ext cx="1786396" cy="338554"/>
          </a:xfrm>
          <a:prstGeom prst="rect">
            <a:avLst/>
          </a:prstGeom>
          <a:noFill/>
        </p:spPr>
        <p:txBody>
          <a:bodyPr wrap="square" rtlCol="0">
            <a:spAutoFit/>
          </a:bodyPr>
          <a:lstStyle/>
          <a:p>
            <a:r>
              <a:rPr lang="zh-CN" altLang="en-US" sz="1600" dirty="0"/>
              <a:t>关于灵娃</a:t>
            </a:r>
          </a:p>
        </p:txBody>
      </p:sp>
      <p:sp>
        <p:nvSpPr>
          <p:cNvPr id="128" name="文本框 127">
            <a:extLst>
              <a:ext uri="{FF2B5EF4-FFF2-40B4-BE49-F238E27FC236}">
                <a16:creationId xmlns:a16="http://schemas.microsoft.com/office/drawing/2014/main" id="{546BE623-AB33-4C7F-92D2-4DB889E9AABE}"/>
              </a:ext>
            </a:extLst>
          </p:cNvPr>
          <p:cNvSpPr txBox="1"/>
          <p:nvPr/>
        </p:nvSpPr>
        <p:spPr>
          <a:xfrm>
            <a:off x="2000430" y="250748"/>
            <a:ext cx="2034311" cy="338554"/>
          </a:xfrm>
          <a:prstGeom prst="rect">
            <a:avLst/>
          </a:prstGeom>
          <a:noFill/>
        </p:spPr>
        <p:txBody>
          <a:bodyPr wrap="square" rtlCol="0">
            <a:spAutoFit/>
          </a:bodyPr>
          <a:lstStyle/>
          <a:p>
            <a:r>
              <a:rPr lang="zh-CN" altLang="en-US" sz="1600" dirty="0"/>
              <a:t>工业低代码</a:t>
            </a:r>
            <a:r>
              <a:rPr lang="en-US" altLang="zh-CN" sz="1600" dirty="0"/>
              <a:t>PAAS</a:t>
            </a:r>
            <a:r>
              <a:rPr lang="zh-CN" altLang="en-US" sz="1600" dirty="0"/>
              <a:t>平台</a:t>
            </a:r>
          </a:p>
        </p:txBody>
      </p:sp>
      <p:pic>
        <p:nvPicPr>
          <p:cNvPr id="89" name="图片 88">
            <a:extLst>
              <a:ext uri="{FF2B5EF4-FFF2-40B4-BE49-F238E27FC236}">
                <a16:creationId xmlns:a16="http://schemas.microsoft.com/office/drawing/2014/main" id="{9E12CA2B-6652-41A4-9F9B-D51759A3E0F1}"/>
              </a:ext>
            </a:extLst>
          </p:cNvPr>
          <p:cNvPicPr>
            <a:picLocks noChangeAspect="1"/>
          </p:cNvPicPr>
          <p:nvPr/>
        </p:nvPicPr>
        <p:blipFill>
          <a:blip r:embed="rId4"/>
          <a:stretch>
            <a:fillRect/>
          </a:stretch>
        </p:blipFill>
        <p:spPr>
          <a:xfrm>
            <a:off x="185282" y="96653"/>
            <a:ext cx="678933" cy="549864"/>
          </a:xfrm>
          <a:prstGeom prst="rect">
            <a:avLst/>
          </a:prstGeom>
        </p:spPr>
      </p:pic>
      <p:sp>
        <p:nvSpPr>
          <p:cNvPr id="90" name="文本框 89">
            <a:extLst>
              <a:ext uri="{FF2B5EF4-FFF2-40B4-BE49-F238E27FC236}">
                <a16:creationId xmlns:a16="http://schemas.microsoft.com/office/drawing/2014/main" id="{0FCBD7C5-6AA5-4943-9A92-7BA9CBA243C0}"/>
              </a:ext>
            </a:extLst>
          </p:cNvPr>
          <p:cNvSpPr txBox="1"/>
          <p:nvPr/>
        </p:nvSpPr>
        <p:spPr>
          <a:xfrm>
            <a:off x="2243531" y="3388646"/>
            <a:ext cx="9638041" cy="3179909"/>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sz="3600" dirty="0">
                <a:solidFill>
                  <a:srgbClr val="0070C0"/>
                </a:solidFill>
              </a:rPr>
              <a:t>数字化的时代</a:t>
            </a:r>
            <a:endParaRPr lang="en-US" altLang="zh-CN" sz="3600" dirty="0">
              <a:solidFill>
                <a:srgbClr val="0070C0"/>
              </a:solidFill>
            </a:endParaRPr>
          </a:p>
          <a:p>
            <a:pPr algn="ctr">
              <a:lnSpc>
                <a:spcPct val="250000"/>
              </a:lnSpc>
            </a:pPr>
            <a:r>
              <a:rPr lang="zh-CN" altLang="en-US" sz="3600" dirty="0">
                <a:solidFill>
                  <a:srgbClr val="0070C0"/>
                </a:solidFill>
              </a:rPr>
              <a:t>企业管理流程、运营管理软件、企业运营数据</a:t>
            </a:r>
            <a:endParaRPr lang="en-US" altLang="zh-CN" sz="3600" dirty="0">
              <a:solidFill>
                <a:srgbClr val="0070C0"/>
              </a:solidFill>
            </a:endParaRPr>
          </a:p>
          <a:p>
            <a:pPr algn="ctr">
              <a:lnSpc>
                <a:spcPct val="250000"/>
              </a:lnSpc>
            </a:pPr>
            <a:r>
              <a:rPr lang="zh-CN" altLang="en-US" sz="3600" dirty="0">
                <a:solidFill>
                  <a:srgbClr val="0070C0"/>
                </a:solidFill>
              </a:rPr>
              <a:t>需要掌握在制造企业自己手中</a:t>
            </a:r>
          </a:p>
        </p:txBody>
      </p:sp>
      <p:sp>
        <p:nvSpPr>
          <p:cNvPr id="218" name="文本框 217">
            <a:extLst>
              <a:ext uri="{FF2B5EF4-FFF2-40B4-BE49-F238E27FC236}">
                <a16:creationId xmlns:a16="http://schemas.microsoft.com/office/drawing/2014/main" id="{931383D7-18DA-40EF-B899-5E1935598E71}"/>
              </a:ext>
            </a:extLst>
          </p:cNvPr>
          <p:cNvSpPr txBox="1"/>
          <p:nvPr/>
        </p:nvSpPr>
        <p:spPr>
          <a:xfrm>
            <a:off x="8369057" y="732727"/>
            <a:ext cx="2873690" cy="338554"/>
          </a:xfrm>
          <a:prstGeom prst="rect">
            <a:avLst/>
          </a:prstGeom>
          <a:noFill/>
        </p:spPr>
        <p:txBody>
          <a:bodyPr wrap="square" rtlCol="0">
            <a:spAutoFit/>
          </a:bodyPr>
          <a:lstStyle/>
          <a:p>
            <a:r>
              <a:rPr lang="zh-CN" altLang="en-US" sz="1600" dirty="0"/>
              <a:t>工业电气</a:t>
            </a:r>
            <a:r>
              <a:rPr lang="en-US" altLang="zh-CN" sz="1600" dirty="0"/>
              <a:t>MOM </a:t>
            </a:r>
            <a:r>
              <a:rPr lang="zh-CN" altLang="en-US" sz="1600" dirty="0"/>
              <a:t>解决方案</a:t>
            </a:r>
          </a:p>
        </p:txBody>
      </p:sp>
      <p:sp>
        <p:nvSpPr>
          <p:cNvPr id="220" name="文本框 219">
            <a:extLst>
              <a:ext uri="{FF2B5EF4-FFF2-40B4-BE49-F238E27FC236}">
                <a16:creationId xmlns:a16="http://schemas.microsoft.com/office/drawing/2014/main" id="{42793A61-2D0C-4856-B278-9CE436BF594B}"/>
              </a:ext>
            </a:extLst>
          </p:cNvPr>
          <p:cNvSpPr txBox="1"/>
          <p:nvPr/>
        </p:nvSpPr>
        <p:spPr>
          <a:xfrm>
            <a:off x="10722292" y="1139719"/>
            <a:ext cx="2923043" cy="338554"/>
          </a:xfrm>
          <a:prstGeom prst="rect">
            <a:avLst/>
          </a:prstGeom>
          <a:noFill/>
        </p:spPr>
        <p:txBody>
          <a:bodyPr wrap="square" rtlCol="0">
            <a:spAutoFit/>
          </a:bodyPr>
          <a:lstStyle/>
          <a:p>
            <a:r>
              <a:rPr lang="zh-CN" altLang="en-US" sz="1600" dirty="0"/>
              <a:t>低、中压电气</a:t>
            </a:r>
            <a:r>
              <a:rPr lang="en-US" altLang="zh-CN" sz="1600" dirty="0"/>
              <a:t>MOM</a:t>
            </a:r>
            <a:r>
              <a:rPr lang="zh-CN" altLang="en-US" sz="1600" dirty="0"/>
              <a:t>解决方案</a:t>
            </a:r>
          </a:p>
        </p:txBody>
      </p:sp>
      <p:sp>
        <p:nvSpPr>
          <p:cNvPr id="268" name="文本框 267">
            <a:extLst>
              <a:ext uri="{FF2B5EF4-FFF2-40B4-BE49-F238E27FC236}">
                <a16:creationId xmlns:a16="http://schemas.microsoft.com/office/drawing/2014/main" id="{96FBF240-EC46-412E-BA93-DD45E8E2385F}"/>
              </a:ext>
            </a:extLst>
          </p:cNvPr>
          <p:cNvSpPr txBox="1"/>
          <p:nvPr/>
        </p:nvSpPr>
        <p:spPr>
          <a:xfrm>
            <a:off x="8369057" y="1412575"/>
            <a:ext cx="2489443" cy="338554"/>
          </a:xfrm>
          <a:prstGeom prst="rect">
            <a:avLst/>
          </a:prstGeom>
          <a:noFill/>
        </p:spPr>
        <p:txBody>
          <a:bodyPr wrap="square" rtlCol="0">
            <a:spAutoFit/>
          </a:bodyPr>
          <a:lstStyle/>
          <a:p>
            <a:r>
              <a:rPr lang="en-US" altLang="zh-CN" sz="1600" dirty="0"/>
              <a:t>PCBA </a:t>
            </a:r>
            <a:r>
              <a:rPr lang="zh-CN" altLang="en-US" sz="1600" dirty="0"/>
              <a:t>行业</a:t>
            </a:r>
            <a:r>
              <a:rPr lang="en-US" altLang="zh-CN" sz="1600" dirty="0"/>
              <a:t> APS</a:t>
            </a:r>
            <a:r>
              <a:rPr lang="zh-CN" altLang="en-US" sz="1600" dirty="0"/>
              <a:t>解决方案</a:t>
            </a:r>
          </a:p>
        </p:txBody>
      </p:sp>
      <p:sp>
        <p:nvSpPr>
          <p:cNvPr id="271" name="文本框 270">
            <a:extLst>
              <a:ext uri="{FF2B5EF4-FFF2-40B4-BE49-F238E27FC236}">
                <a16:creationId xmlns:a16="http://schemas.microsoft.com/office/drawing/2014/main" id="{11A2ABA5-9730-45ED-84F2-435A2C05752B}"/>
              </a:ext>
            </a:extLst>
          </p:cNvPr>
          <p:cNvSpPr txBox="1"/>
          <p:nvPr/>
        </p:nvSpPr>
        <p:spPr>
          <a:xfrm>
            <a:off x="875745" y="10227189"/>
            <a:ext cx="3312925" cy="461665"/>
          </a:xfrm>
          <a:prstGeom prst="rect">
            <a:avLst/>
          </a:prstGeom>
          <a:noFill/>
        </p:spPr>
        <p:txBody>
          <a:bodyPr wrap="square">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企业流程制定执行者</a:t>
            </a:r>
            <a:endParaRPr lang="zh-CN" altLang="en-US" sz="2400" dirty="0">
              <a:latin typeface="微软雅黑" panose="020B0503020204020204" pitchFamily="34" charset="-122"/>
              <a:ea typeface="微软雅黑" panose="020B0503020204020204" pitchFamily="34" charset="-122"/>
            </a:endParaRPr>
          </a:p>
        </p:txBody>
      </p:sp>
      <p:sp>
        <p:nvSpPr>
          <p:cNvPr id="272" name="文本框 271">
            <a:extLst>
              <a:ext uri="{FF2B5EF4-FFF2-40B4-BE49-F238E27FC236}">
                <a16:creationId xmlns:a16="http://schemas.microsoft.com/office/drawing/2014/main" id="{8B698619-0D77-4C0D-B4E5-837DB2CE1AB6}"/>
              </a:ext>
            </a:extLst>
          </p:cNvPr>
          <p:cNvSpPr txBox="1"/>
          <p:nvPr/>
        </p:nvSpPr>
        <p:spPr>
          <a:xfrm>
            <a:off x="10040111" y="9966901"/>
            <a:ext cx="4368940" cy="461665"/>
          </a:xfrm>
          <a:prstGeom prst="rect">
            <a:avLst/>
          </a:prstGeom>
          <a:noFill/>
        </p:spPr>
        <p:txBody>
          <a:bodyPr wrap="square">
            <a:spAutoFit/>
          </a:bodyPr>
          <a:lstStyle>
            <a:defPPr>
              <a:defRPr lang="en-US"/>
            </a:defPPr>
            <a:lvl1pPr>
              <a:defRPr sz="2400">
                <a:solidFill>
                  <a:srgbClr val="0070C0"/>
                </a:solidFill>
                <a:latin typeface="微软雅黑" panose="020B0503020204020204" pitchFamily="34" charset="-122"/>
                <a:ea typeface="微软雅黑" panose="020B0503020204020204" pitchFamily="34" charset="-122"/>
              </a:defRPr>
            </a:lvl1pPr>
          </a:lstStyle>
          <a:p>
            <a:r>
              <a:rPr lang="zh-CN" altLang="en-US" dirty="0"/>
              <a:t>企业软件构建者</a:t>
            </a:r>
          </a:p>
        </p:txBody>
      </p:sp>
      <p:sp>
        <p:nvSpPr>
          <p:cNvPr id="274" name="箭头: 右 273">
            <a:extLst>
              <a:ext uri="{FF2B5EF4-FFF2-40B4-BE49-F238E27FC236}">
                <a16:creationId xmlns:a16="http://schemas.microsoft.com/office/drawing/2014/main" id="{C8662577-1FC0-48CE-BF79-D749DF8C3363}"/>
              </a:ext>
            </a:extLst>
          </p:cNvPr>
          <p:cNvSpPr/>
          <p:nvPr/>
        </p:nvSpPr>
        <p:spPr>
          <a:xfrm>
            <a:off x="4561384" y="7480832"/>
            <a:ext cx="5002336" cy="156725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dirty="0" err="1"/>
              <a:t>LINXPaaS</a:t>
            </a:r>
            <a:endParaRPr lang="zh-CN" altLang="en-US" sz="3600" dirty="0"/>
          </a:p>
        </p:txBody>
      </p:sp>
      <p:pic>
        <p:nvPicPr>
          <p:cNvPr id="276" name="图片 275">
            <a:extLst>
              <a:ext uri="{FF2B5EF4-FFF2-40B4-BE49-F238E27FC236}">
                <a16:creationId xmlns:a16="http://schemas.microsoft.com/office/drawing/2014/main" id="{D3FB0E5F-164C-4F91-9CAD-76D6A991AFD0}"/>
              </a:ext>
            </a:extLst>
          </p:cNvPr>
          <p:cNvPicPr>
            <a:picLocks noChangeAspect="1"/>
          </p:cNvPicPr>
          <p:nvPr/>
        </p:nvPicPr>
        <p:blipFill>
          <a:blip r:embed="rId5"/>
          <a:stretch>
            <a:fillRect/>
          </a:stretch>
        </p:blipFill>
        <p:spPr>
          <a:xfrm>
            <a:off x="612947" y="6643536"/>
            <a:ext cx="3838522" cy="3449811"/>
          </a:xfrm>
          <a:prstGeom prst="rect">
            <a:avLst/>
          </a:prstGeom>
        </p:spPr>
      </p:pic>
      <p:pic>
        <p:nvPicPr>
          <p:cNvPr id="277" name="图片 276">
            <a:extLst>
              <a:ext uri="{FF2B5EF4-FFF2-40B4-BE49-F238E27FC236}">
                <a16:creationId xmlns:a16="http://schemas.microsoft.com/office/drawing/2014/main" id="{22183FA3-20AC-4C00-A814-F2E3BE0D3FC3}"/>
              </a:ext>
            </a:extLst>
          </p:cNvPr>
          <p:cNvPicPr>
            <a:picLocks noChangeAspect="1"/>
          </p:cNvPicPr>
          <p:nvPr/>
        </p:nvPicPr>
        <p:blipFill>
          <a:blip r:embed="rId6"/>
          <a:stretch>
            <a:fillRect/>
          </a:stretch>
        </p:blipFill>
        <p:spPr>
          <a:xfrm>
            <a:off x="9672152" y="7162119"/>
            <a:ext cx="3422174" cy="2670913"/>
          </a:xfrm>
          <a:prstGeom prst="rect">
            <a:avLst/>
          </a:prstGeom>
        </p:spPr>
      </p:pic>
      <p:grpSp>
        <p:nvGrpSpPr>
          <p:cNvPr id="303" name="组合 302">
            <a:extLst>
              <a:ext uri="{FF2B5EF4-FFF2-40B4-BE49-F238E27FC236}">
                <a16:creationId xmlns:a16="http://schemas.microsoft.com/office/drawing/2014/main" id="{4E561654-36F5-47EB-ACA5-0CB8839EB1E8}"/>
              </a:ext>
            </a:extLst>
          </p:cNvPr>
          <p:cNvGrpSpPr/>
          <p:nvPr/>
        </p:nvGrpSpPr>
        <p:grpSpPr>
          <a:xfrm>
            <a:off x="252958" y="15890610"/>
            <a:ext cx="15345489" cy="2187719"/>
            <a:chOff x="0" y="4913491"/>
            <a:chExt cx="15345489" cy="2187719"/>
          </a:xfrm>
        </p:grpSpPr>
        <p:sp>
          <p:nvSpPr>
            <p:cNvPr id="304" name="文本框 303">
              <a:extLst>
                <a:ext uri="{FF2B5EF4-FFF2-40B4-BE49-F238E27FC236}">
                  <a16:creationId xmlns:a16="http://schemas.microsoft.com/office/drawing/2014/main" id="{72DC1A51-3BCB-466A-A87D-67EB07E99793}"/>
                </a:ext>
              </a:extLst>
            </p:cNvPr>
            <p:cNvSpPr txBox="1"/>
            <p:nvPr/>
          </p:nvSpPr>
          <p:spPr>
            <a:xfrm>
              <a:off x="1220799" y="4971572"/>
              <a:ext cx="2189667" cy="461665"/>
            </a:xfrm>
            <a:prstGeom prst="rect">
              <a:avLst/>
            </a:prstGeom>
            <a:noFill/>
          </p:spPr>
          <p:txBody>
            <a:bodyPr wrap="square" rtlCol="0">
              <a:spAutoFit/>
            </a:bodyPr>
            <a:lstStyle/>
            <a:p>
              <a:r>
                <a:rPr lang="zh-CN" altLang="en-US" sz="2400" dirty="0"/>
                <a:t>方案调研</a:t>
              </a:r>
            </a:p>
          </p:txBody>
        </p:sp>
        <p:sp>
          <p:nvSpPr>
            <p:cNvPr id="305" name="文本框 304">
              <a:extLst>
                <a:ext uri="{FF2B5EF4-FFF2-40B4-BE49-F238E27FC236}">
                  <a16:creationId xmlns:a16="http://schemas.microsoft.com/office/drawing/2014/main" id="{DEB904E6-206C-4116-A453-D4563EBC0981}"/>
                </a:ext>
              </a:extLst>
            </p:cNvPr>
            <p:cNvSpPr txBox="1"/>
            <p:nvPr/>
          </p:nvSpPr>
          <p:spPr>
            <a:xfrm>
              <a:off x="5214735" y="4971134"/>
              <a:ext cx="3973406" cy="461665"/>
            </a:xfrm>
            <a:prstGeom prst="rect">
              <a:avLst/>
            </a:prstGeom>
            <a:noFill/>
          </p:spPr>
          <p:txBody>
            <a:bodyPr wrap="square" rtlCol="0">
              <a:spAutoFit/>
            </a:bodyPr>
            <a:lstStyle/>
            <a:p>
              <a:r>
                <a:rPr lang="zh-CN" altLang="en-US" sz="2400" dirty="0"/>
                <a:t>产品定制开发</a:t>
              </a:r>
            </a:p>
          </p:txBody>
        </p:sp>
        <p:sp>
          <p:nvSpPr>
            <p:cNvPr id="306" name="文本框 305">
              <a:extLst>
                <a:ext uri="{FF2B5EF4-FFF2-40B4-BE49-F238E27FC236}">
                  <a16:creationId xmlns:a16="http://schemas.microsoft.com/office/drawing/2014/main" id="{988690FD-606B-4945-AEFB-FF1524EF24D4}"/>
                </a:ext>
              </a:extLst>
            </p:cNvPr>
            <p:cNvSpPr txBox="1"/>
            <p:nvPr/>
          </p:nvSpPr>
          <p:spPr>
            <a:xfrm>
              <a:off x="8159093" y="4972018"/>
              <a:ext cx="2407867" cy="461665"/>
            </a:xfrm>
            <a:prstGeom prst="rect">
              <a:avLst/>
            </a:prstGeom>
            <a:noFill/>
          </p:spPr>
          <p:txBody>
            <a:bodyPr wrap="square" rtlCol="0">
              <a:spAutoFit/>
            </a:bodyPr>
            <a:lstStyle/>
            <a:p>
              <a:r>
                <a:rPr lang="zh-CN" altLang="en-US" sz="2400" dirty="0"/>
                <a:t>实施交付</a:t>
              </a:r>
            </a:p>
          </p:txBody>
        </p:sp>
        <p:sp>
          <p:nvSpPr>
            <p:cNvPr id="307" name="文本框 306">
              <a:extLst>
                <a:ext uri="{FF2B5EF4-FFF2-40B4-BE49-F238E27FC236}">
                  <a16:creationId xmlns:a16="http://schemas.microsoft.com/office/drawing/2014/main" id="{C04B7027-94E2-4B1C-9FB2-6DD330371518}"/>
                </a:ext>
              </a:extLst>
            </p:cNvPr>
            <p:cNvSpPr txBox="1"/>
            <p:nvPr/>
          </p:nvSpPr>
          <p:spPr>
            <a:xfrm>
              <a:off x="8893290" y="4944600"/>
              <a:ext cx="4709984" cy="461665"/>
            </a:xfrm>
            <a:prstGeom prst="rect">
              <a:avLst/>
            </a:prstGeom>
            <a:noFill/>
          </p:spPr>
          <p:txBody>
            <a:bodyPr wrap="square" rtlCol="0">
              <a:spAutoFit/>
            </a:bodyPr>
            <a:lstStyle/>
            <a:p>
              <a:pPr algn="ctr"/>
              <a:r>
                <a:rPr lang="zh-CN" altLang="en-US" sz="2400" dirty="0"/>
                <a:t>变更开发</a:t>
              </a:r>
              <a:endParaRPr lang="en-US" altLang="zh-CN" sz="2400" dirty="0"/>
            </a:p>
          </p:txBody>
        </p:sp>
        <p:sp>
          <p:nvSpPr>
            <p:cNvPr id="308" name="文本框 307">
              <a:extLst>
                <a:ext uri="{FF2B5EF4-FFF2-40B4-BE49-F238E27FC236}">
                  <a16:creationId xmlns:a16="http://schemas.microsoft.com/office/drawing/2014/main" id="{0458704E-5ED8-4D93-9036-D4098CD05C00}"/>
                </a:ext>
              </a:extLst>
            </p:cNvPr>
            <p:cNvSpPr txBox="1"/>
            <p:nvPr/>
          </p:nvSpPr>
          <p:spPr>
            <a:xfrm>
              <a:off x="0" y="4981574"/>
              <a:ext cx="1787350" cy="461665"/>
            </a:xfrm>
            <a:prstGeom prst="rect">
              <a:avLst/>
            </a:prstGeom>
            <a:noFill/>
          </p:spPr>
          <p:txBody>
            <a:bodyPr wrap="square" rtlCol="0">
              <a:spAutoFit/>
            </a:bodyPr>
            <a:lstStyle/>
            <a:p>
              <a:r>
                <a:rPr lang="zh-CN" altLang="en-US" sz="2400" dirty="0"/>
                <a:t>需求</a:t>
              </a:r>
            </a:p>
          </p:txBody>
        </p:sp>
        <p:sp>
          <p:nvSpPr>
            <p:cNvPr id="309" name="文本框 308">
              <a:extLst>
                <a:ext uri="{FF2B5EF4-FFF2-40B4-BE49-F238E27FC236}">
                  <a16:creationId xmlns:a16="http://schemas.microsoft.com/office/drawing/2014/main" id="{D373DED1-CB9C-4246-B240-753F78A13E21}"/>
                </a:ext>
              </a:extLst>
            </p:cNvPr>
            <p:cNvSpPr txBox="1"/>
            <p:nvPr/>
          </p:nvSpPr>
          <p:spPr>
            <a:xfrm>
              <a:off x="3268894" y="4967969"/>
              <a:ext cx="2586339" cy="461665"/>
            </a:xfrm>
            <a:prstGeom prst="rect">
              <a:avLst/>
            </a:prstGeom>
            <a:noFill/>
          </p:spPr>
          <p:txBody>
            <a:bodyPr wrap="square" rtlCol="0">
              <a:spAutoFit/>
            </a:bodyPr>
            <a:lstStyle/>
            <a:p>
              <a:r>
                <a:rPr lang="zh-CN" altLang="en-US" sz="2400" dirty="0"/>
                <a:t>方案选型</a:t>
              </a:r>
            </a:p>
          </p:txBody>
        </p:sp>
        <p:sp>
          <p:nvSpPr>
            <p:cNvPr id="310" name="文本框 309">
              <a:extLst>
                <a:ext uri="{FF2B5EF4-FFF2-40B4-BE49-F238E27FC236}">
                  <a16:creationId xmlns:a16="http://schemas.microsoft.com/office/drawing/2014/main" id="{4286C1B6-D2EF-4631-A271-DF06DC8F9A0D}"/>
                </a:ext>
              </a:extLst>
            </p:cNvPr>
            <p:cNvSpPr txBox="1"/>
            <p:nvPr/>
          </p:nvSpPr>
          <p:spPr>
            <a:xfrm>
              <a:off x="4719587" y="6639545"/>
              <a:ext cx="2407867" cy="461665"/>
            </a:xfrm>
            <a:prstGeom prst="rect">
              <a:avLst/>
            </a:prstGeom>
            <a:noFill/>
          </p:spPr>
          <p:txBody>
            <a:bodyPr wrap="square" rtlCol="0">
              <a:spAutoFit/>
            </a:bodyPr>
            <a:lstStyle>
              <a:defPPr>
                <a:defRPr lang="en-US"/>
              </a:defPPr>
              <a:lvl1pPr algn="ctr">
                <a:defRPr sz="3200"/>
              </a:lvl1pPr>
            </a:lstStyle>
            <a:p>
              <a:r>
                <a:rPr lang="en-US" altLang="zh-CN" sz="2400" dirty="0"/>
                <a:t>MOM</a:t>
              </a:r>
              <a:r>
                <a:rPr lang="zh-CN" altLang="en-US" sz="2400" dirty="0"/>
                <a:t>模板配置</a:t>
              </a:r>
              <a:endParaRPr lang="en-US" altLang="zh-CN" sz="2400" dirty="0"/>
            </a:p>
          </p:txBody>
        </p:sp>
        <p:sp>
          <p:nvSpPr>
            <p:cNvPr id="311" name="文本框 310">
              <a:extLst>
                <a:ext uri="{FF2B5EF4-FFF2-40B4-BE49-F238E27FC236}">
                  <a16:creationId xmlns:a16="http://schemas.microsoft.com/office/drawing/2014/main" id="{9F24B6A4-C8EB-48FF-84C5-FE37872306D2}"/>
                </a:ext>
              </a:extLst>
            </p:cNvPr>
            <p:cNvSpPr txBox="1"/>
            <p:nvPr/>
          </p:nvSpPr>
          <p:spPr>
            <a:xfrm>
              <a:off x="1451828" y="6406811"/>
              <a:ext cx="2407867" cy="461665"/>
            </a:xfrm>
            <a:prstGeom prst="rect">
              <a:avLst/>
            </a:prstGeom>
            <a:noFill/>
          </p:spPr>
          <p:txBody>
            <a:bodyPr wrap="square" rtlCol="0">
              <a:spAutoFit/>
            </a:bodyPr>
            <a:lstStyle>
              <a:defPPr>
                <a:defRPr lang="en-US"/>
              </a:defPPr>
              <a:lvl1pPr algn="ctr">
                <a:defRPr sz="3200"/>
              </a:lvl1pPr>
            </a:lstStyle>
            <a:p>
              <a:r>
                <a:rPr lang="zh-CN" altLang="en-US" sz="2400" dirty="0"/>
                <a:t>模型分析</a:t>
              </a:r>
              <a:endParaRPr lang="en-US" altLang="zh-CN" sz="2400" dirty="0"/>
            </a:p>
          </p:txBody>
        </p:sp>
        <p:sp>
          <p:nvSpPr>
            <p:cNvPr id="312" name="文本框 311">
              <a:extLst>
                <a:ext uri="{FF2B5EF4-FFF2-40B4-BE49-F238E27FC236}">
                  <a16:creationId xmlns:a16="http://schemas.microsoft.com/office/drawing/2014/main" id="{B56287DE-6C66-4A43-8B1A-43F793764773}"/>
                </a:ext>
              </a:extLst>
            </p:cNvPr>
            <p:cNvSpPr txBox="1"/>
            <p:nvPr/>
          </p:nvSpPr>
          <p:spPr>
            <a:xfrm>
              <a:off x="5340680" y="6173188"/>
              <a:ext cx="1880776" cy="400110"/>
            </a:xfrm>
            <a:prstGeom prst="rect">
              <a:avLst/>
            </a:prstGeom>
            <a:noFill/>
          </p:spPr>
          <p:txBody>
            <a:bodyPr wrap="square">
              <a:spAutoFit/>
            </a:bodyPr>
            <a:lstStyle/>
            <a:p>
              <a:r>
                <a:rPr lang="en-US" altLang="zh-CN" sz="2000" b="1" dirty="0" err="1">
                  <a:solidFill>
                    <a:srgbClr val="0C161C"/>
                  </a:solidFill>
                  <a:effectLst>
                    <a:outerShdw blurRad="38100" dist="38100" dir="2700000" algn="tl">
                      <a:srgbClr val="000000">
                        <a:alpha val="43137"/>
                      </a:srgbClr>
                    </a:outerShdw>
                  </a:effectLst>
                </a:rPr>
                <a:t>LINXPaaS</a:t>
              </a:r>
              <a:endParaRPr lang="zh-CN" altLang="en-US" sz="2000" dirty="0">
                <a:solidFill>
                  <a:srgbClr val="0C161C"/>
                </a:solidFill>
              </a:endParaRPr>
            </a:p>
          </p:txBody>
        </p:sp>
        <p:cxnSp>
          <p:nvCxnSpPr>
            <p:cNvPr id="313" name="直接箭头连接符 312">
              <a:extLst>
                <a:ext uri="{FF2B5EF4-FFF2-40B4-BE49-F238E27FC236}">
                  <a16:creationId xmlns:a16="http://schemas.microsoft.com/office/drawing/2014/main" id="{89783E9B-5F61-48AB-AA74-181EECA8DDF6}"/>
                </a:ext>
              </a:extLst>
            </p:cNvPr>
            <p:cNvCxnSpPr>
              <a:cxnSpLocks/>
            </p:cNvCxnSpPr>
            <p:nvPr/>
          </p:nvCxnSpPr>
          <p:spPr>
            <a:xfrm>
              <a:off x="893675" y="5260356"/>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24E68EA8-AC4D-4D80-A5BD-31001DDD98C0}"/>
                </a:ext>
              </a:extLst>
            </p:cNvPr>
            <p:cNvCxnSpPr>
              <a:cxnSpLocks/>
            </p:cNvCxnSpPr>
            <p:nvPr/>
          </p:nvCxnSpPr>
          <p:spPr>
            <a:xfrm>
              <a:off x="2921771" y="5260356"/>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31FF86F0-73D5-4890-A8FA-10344F671A60}"/>
                </a:ext>
              </a:extLst>
            </p:cNvPr>
            <p:cNvCxnSpPr>
              <a:cxnSpLocks/>
            </p:cNvCxnSpPr>
            <p:nvPr/>
          </p:nvCxnSpPr>
          <p:spPr>
            <a:xfrm>
              <a:off x="4969774" y="5276170"/>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1B592F10-0224-47B5-9E78-88B49EACD45F}"/>
                </a:ext>
              </a:extLst>
            </p:cNvPr>
            <p:cNvCxnSpPr>
              <a:cxnSpLocks/>
            </p:cNvCxnSpPr>
            <p:nvPr/>
          </p:nvCxnSpPr>
          <p:spPr>
            <a:xfrm>
              <a:off x="7834734" y="5273961"/>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A6EADC47-1DA1-48F6-80AC-11FD925D2F36}"/>
                </a:ext>
              </a:extLst>
            </p:cNvPr>
            <p:cNvCxnSpPr>
              <a:cxnSpLocks/>
            </p:cNvCxnSpPr>
            <p:nvPr/>
          </p:nvCxnSpPr>
          <p:spPr>
            <a:xfrm>
              <a:off x="9918715" y="5273961"/>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8" name="连接符: 肘形 317">
              <a:extLst>
                <a:ext uri="{FF2B5EF4-FFF2-40B4-BE49-F238E27FC236}">
                  <a16:creationId xmlns:a16="http://schemas.microsoft.com/office/drawing/2014/main" id="{8EF9AF7B-D54A-4F94-9EA5-6817E1204D1B}"/>
                </a:ext>
              </a:extLst>
            </p:cNvPr>
            <p:cNvCxnSpPr>
              <a:cxnSpLocks/>
            </p:cNvCxnSpPr>
            <p:nvPr/>
          </p:nvCxnSpPr>
          <p:spPr>
            <a:xfrm>
              <a:off x="319608" y="5517845"/>
              <a:ext cx="1518831" cy="1221620"/>
            </a:xfrm>
            <a:prstGeom prst="bentConnector3">
              <a:avLst>
                <a:gd name="adj1" fmla="val 4847"/>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7694DC29-73A6-469D-BB2E-9D651EA9B6A8}"/>
                </a:ext>
              </a:extLst>
            </p:cNvPr>
            <p:cNvCxnSpPr>
              <a:cxnSpLocks/>
            </p:cNvCxnSpPr>
            <p:nvPr/>
          </p:nvCxnSpPr>
          <p:spPr>
            <a:xfrm>
              <a:off x="3578470" y="6699198"/>
              <a:ext cx="1159653" cy="15773"/>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84CE4092-3BE1-478E-A899-087840A3672B}"/>
                </a:ext>
              </a:extLst>
            </p:cNvPr>
            <p:cNvCxnSpPr>
              <a:cxnSpLocks/>
            </p:cNvCxnSpPr>
            <p:nvPr/>
          </p:nvCxnSpPr>
          <p:spPr>
            <a:xfrm>
              <a:off x="6827484" y="6620929"/>
              <a:ext cx="1239058"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321" name="文本框 320">
              <a:extLst>
                <a:ext uri="{FF2B5EF4-FFF2-40B4-BE49-F238E27FC236}">
                  <a16:creationId xmlns:a16="http://schemas.microsoft.com/office/drawing/2014/main" id="{3DDF7556-421D-413B-843B-AEF5B39769A6}"/>
                </a:ext>
              </a:extLst>
            </p:cNvPr>
            <p:cNvSpPr txBox="1"/>
            <p:nvPr/>
          </p:nvSpPr>
          <p:spPr>
            <a:xfrm>
              <a:off x="7783176" y="6294546"/>
              <a:ext cx="2407867" cy="461665"/>
            </a:xfrm>
            <a:prstGeom prst="rect">
              <a:avLst/>
            </a:prstGeom>
            <a:noFill/>
          </p:spPr>
          <p:txBody>
            <a:bodyPr wrap="square" rtlCol="0">
              <a:spAutoFit/>
            </a:bodyPr>
            <a:lstStyle>
              <a:defPPr>
                <a:defRPr lang="en-US"/>
              </a:defPPr>
              <a:lvl1pPr algn="ctr">
                <a:defRPr sz="3200"/>
              </a:lvl1pPr>
            </a:lstStyle>
            <a:p>
              <a:r>
                <a:rPr lang="zh-CN" altLang="en-US" sz="2400" dirty="0"/>
                <a:t>实施上线</a:t>
              </a:r>
              <a:endParaRPr lang="en-US" altLang="zh-CN" sz="2400" dirty="0"/>
            </a:p>
          </p:txBody>
        </p:sp>
        <p:sp>
          <p:nvSpPr>
            <p:cNvPr id="322" name="文本框 321">
              <a:extLst>
                <a:ext uri="{FF2B5EF4-FFF2-40B4-BE49-F238E27FC236}">
                  <a16:creationId xmlns:a16="http://schemas.microsoft.com/office/drawing/2014/main" id="{96EFB54A-C444-458A-B647-F8D55D6347F6}"/>
                </a:ext>
              </a:extLst>
            </p:cNvPr>
            <p:cNvSpPr txBox="1"/>
            <p:nvPr/>
          </p:nvSpPr>
          <p:spPr>
            <a:xfrm>
              <a:off x="10752763" y="6322153"/>
              <a:ext cx="2767107" cy="461665"/>
            </a:xfrm>
            <a:prstGeom prst="rect">
              <a:avLst/>
            </a:prstGeom>
            <a:noFill/>
          </p:spPr>
          <p:txBody>
            <a:bodyPr wrap="square" rtlCol="0">
              <a:spAutoFit/>
            </a:bodyPr>
            <a:lstStyle>
              <a:defPPr>
                <a:defRPr lang="en-US"/>
              </a:defPPr>
              <a:lvl1pPr algn="ctr">
                <a:defRPr sz="3200"/>
              </a:lvl1pPr>
            </a:lstStyle>
            <a:p>
              <a:r>
                <a:rPr lang="zh-CN" altLang="en-US" sz="2400" dirty="0"/>
                <a:t>自主变更配置</a:t>
              </a:r>
              <a:endParaRPr lang="en-US" altLang="zh-CN" sz="2400" dirty="0"/>
            </a:p>
          </p:txBody>
        </p:sp>
        <p:cxnSp>
          <p:nvCxnSpPr>
            <p:cNvPr id="323" name="直接箭头连接符 322">
              <a:extLst>
                <a:ext uri="{FF2B5EF4-FFF2-40B4-BE49-F238E27FC236}">
                  <a16:creationId xmlns:a16="http://schemas.microsoft.com/office/drawing/2014/main" id="{3D18D6B3-7498-4FAB-AC77-E9D71113E1A3}"/>
                </a:ext>
              </a:extLst>
            </p:cNvPr>
            <p:cNvCxnSpPr>
              <a:cxnSpLocks/>
            </p:cNvCxnSpPr>
            <p:nvPr/>
          </p:nvCxnSpPr>
          <p:spPr>
            <a:xfrm>
              <a:off x="9891223" y="6580204"/>
              <a:ext cx="1239058"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324" name="文本框 323">
              <a:extLst>
                <a:ext uri="{FF2B5EF4-FFF2-40B4-BE49-F238E27FC236}">
                  <a16:creationId xmlns:a16="http://schemas.microsoft.com/office/drawing/2014/main" id="{B3089F90-4298-4F5C-80A2-2C61309D6631}"/>
                </a:ext>
              </a:extLst>
            </p:cNvPr>
            <p:cNvSpPr txBox="1"/>
            <p:nvPr/>
          </p:nvSpPr>
          <p:spPr>
            <a:xfrm>
              <a:off x="10635505" y="4913491"/>
              <a:ext cx="4709984" cy="461665"/>
            </a:xfrm>
            <a:prstGeom prst="rect">
              <a:avLst/>
            </a:prstGeom>
            <a:noFill/>
          </p:spPr>
          <p:txBody>
            <a:bodyPr wrap="square" rtlCol="0">
              <a:spAutoFit/>
            </a:bodyPr>
            <a:lstStyle/>
            <a:p>
              <a:pPr algn="ctr"/>
              <a:r>
                <a:rPr lang="zh-CN" altLang="en-US" sz="2400" dirty="0"/>
                <a:t>迭代</a:t>
              </a:r>
              <a:endParaRPr lang="en-US" altLang="zh-CN" sz="2400" dirty="0"/>
            </a:p>
          </p:txBody>
        </p:sp>
        <p:cxnSp>
          <p:nvCxnSpPr>
            <p:cNvPr id="325" name="直接箭头连接符 324">
              <a:extLst>
                <a:ext uri="{FF2B5EF4-FFF2-40B4-BE49-F238E27FC236}">
                  <a16:creationId xmlns:a16="http://schemas.microsoft.com/office/drawing/2014/main" id="{DE83B9B0-3D88-4823-A670-B965D6FB94DF}"/>
                </a:ext>
              </a:extLst>
            </p:cNvPr>
            <p:cNvCxnSpPr>
              <a:cxnSpLocks/>
            </p:cNvCxnSpPr>
            <p:nvPr/>
          </p:nvCxnSpPr>
          <p:spPr>
            <a:xfrm>
              <a:off x="12111354" y="5236987"/>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6" name="连接符: 肘形 325">
              <a:extLst>
                <a:ext uri="{FF2B5EF4-FFF2-40B4-BE49-F238E27FC236}">
                  <a16:creationId xmlns:a16="http://schemas.microsoft.com/office/drawing/2014/main" id="{53591FA9-6151-4E57-8F5E-B4BEF6DEAEAF}"/>
                </a:ext>
              </a:extLst>
            </p:cNvPr>
            <p:cNvCxnSpPr>
              <a:cxnSpLocks/>
              <a:stCxn id="322" idx="0"/>
            </p:cNvCxnSpPr>
            <p:nvPr/>
          </p:nvCxnSpPr>
          <p:spPr>
            <a:xfrm rot="5400000" flipH="1" flipV="1">
              <a:off x="11883915" y="5846713"/>
              <a:ext cx="727842" cy="223038"/>
            </a:xfrm>
            <a:prstGeom prst="bentConnector3">
              <a:avLst>
                <a:gd name="adj1" fmla="val 50000"/>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27" name="文本框 326">
            <a:extLst>
              <a:ext uri="{FF2B5EF4-FFF2-40B4-BE49-F238E27FC236}">
                <a16:creationId xmlns:a16="http://schemas.microsoft.com/office/drawing/2014/main" id="{F49BA20B-8B34-4BF9-AC00-6164801C395D}"/>
              </a:ext>
            </a:extLst>
          </p:cNvPr>
          <p:cNvSpPr txBox="1"/>
          <p:nvPr/>
        </p:nvSpPr>
        <p:spPr>
          <a:xfrm>
            <a:off x="3008079" y="14551927"/>
            <a:ext cx="9284980" cy="707886"/>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sz="4000" dirty="0">
                <a:solidFill>
                  <a:srgbClr val="0070C0"/>
                </a:solidFill>
              </a:rPr>
              <a:t>传统开发模式</a:t>
            </a:r>
            <a:r>
              <a:rPr lang="en-US" altLang="zh-CN" sz="4000" dirty="0">
                <a:solidFill>
                  <a:srgbClr val="0070C0"/>
                </a:solidFill>
              </a:rPr>
              <a:t> VS. </a:t>
            </a:r>
            <a:r>
              <a:rPr lang="en-US" altLang="zh-CN" sz="4000" dirty="0" err="1">
                <a:solidFill>
                  <a:srgbClr val="0070C0"/>
                </a:solidFill>
              </a:rPr>
              <a:t>LINXPaaS</a:t>
            </a:r>
            <a:r>
              <a:rPr lang="en-US" altLang="zh-CN" sz="4000" dirty="0">
                <a:solidFill>
                  <a:srgbClr val="0070C0"/>
                </a:solidFill>
              </a:rPr>
              <a:t> </a:t>
            </a:r>
            <a:r>
              <a:rPr lang="zh-CN" altLang="en-US" sz="4000" dirty="0">
                <a:solidFill>
                  <a:srgbClr val="0070C0"/>
                </a:solidFill>
              </a:rPr>
              <a:t>自主模式</a:t>
            </a:r>
          </a:p>
        </p:txBody>
      </p:sp>
      <p:pic>
        <p:nvPicPr>
          <p:cNvPr id="330" name="图片 329">
            <a:extLst>
              <a:ext uri="{FF2B5EF4-FFF2-40B4-BE49-F238E27FC236}">
                <a16:creationId xmlns:a16="http://schemas.microsoft.com/office/drawing/2014/main" id="{46D7101C-E966-4FEA-BD91-B65FDD39ABC1}"/>
              </a:ext>
            </a:extLst>
          </p:cNvPr>
          <p:cNvPicPr>
            <a:picLocks noChangeAspect="1"/>
          </p:cNvPicPr>
          <p:nvPr/>
        </p:nvPicPr>
        <p:blipFill>
          <a:blip r:embed="rId7"/>
          <a:stretch>
            <a:fillRect/>
          </a:stretch>
        </p:blipFill>
        <p:spPr>
          <a:xfrm>
            <a:off x="489439" y="10654597"/>
            <a:ext cx="13190049" cy="969496"/>
          </a:xfrm>
          <a:prstGeom prst="rect">
            <a:avLst/>
          </a:prstGeom>
        </p:spPr>
      </p:pic>
      <p:sp>
        <p:nvSpPr>
          <p:cNvPr id="331" name="文本框 330">
            <a:extLst>
              <a:ext uri="{FF2B5EF4-FFF2-40B4-BE49-F238E27FC236}">
                <a16:creationId xmlns:a16="http://schemas.microsoft.com/office/drawing/2014/main" id="{E3FB10B1-E783-4885-967D-4F780A3FD71D}"/>
              </a:ext>
            </a:extLst>
          </p:cNvPr>
          <p:cNvSpPr txBox="1"/>
          <p:nvPr/>
        </p:nvSpPr>
        <p:spPr>
          <a:xfrm flipH="1">
            <a:off x="478616" y="11052288"/>
            <a:ext cx="13190048" cy="646331"/>
          </a:xfrm>
          <a:prstGeom prst="rect">
            <a:avLst/>
          </a:prstGeom>
          <a:solidFill>
            <a:srgbClr val="0C161C"/>
          </a:solidFill>
        </p:spPr>
        <p:txBody>
          <a:bodyPr wrap="square" rtlCol="0" anchor="ctr">
            <a:spAutoFit/>
          </a:bodyPr>
          <a:lstStyle/>
          <a:p>
            <a:pPr algn="ctr"/>
            <a:r>
              <a:rPr lang="en-US" altLang="zh-CN" sz="3600" b="1" dirty="0" err="1">
                <a:solidFill>
                  <a:srgbClr val="FFFF00"/>
                </a:solidFill>
                <a:effectLst>
                  <a:outerShdw blurRad="38100" dist="38100" dir="2700000" algn="tl">
                    <a:srgbClr val="000000">
                      <a:alpha val="43137"/>
                    </a:srgbClr>
                  </a:outerShdw>
                </a:effectLst>
              </a:rPr>
              <a:t>LINXPaaS</a:t>
            </a:r>
            <a:r>
              <a:rPr lang="en-US" altLang="zh-CN" sz="3600" b="1" dirty="0">
                <a:solidFill>
                  <a:srgbClr val="FFFF00"/>
                </a:solidFill>
                <a:effectLst>
                  <a:outerShdw blurRad="38100" dist="38100" dir="2700000" algn="tl">
                    <a:srgbClr val="000000">
                      <a:alpha val="43137"/>
                    </a:srgbClr>
                  </a:outerShdw>
                </a:effectLst>
              </a:rPr>
              <a:t>---- </a:t>
            </a:r>
            <a:r>
              <a:rPr lang="zh-CN" altLang="en-US" sz="3600" b="1" dirty="0">
                <a:solidFill>
                  <a:srgbClr val="FFFF00"/>
                </a:solidFill>
                <a:effectLst>
                  <a:outerShdw blurRad="38100" dist="38100" dir="2700000" algn="tl">
                    <a:srgbClr val="000000">
                      <a:alpha val="43137"/>
                    </a:srgbClr>
                  </a:outerShdw>
                </a:effectLst>
              </a:rPr>
              <a:t>为您节省</a:t>
            </a:r>
            <a:r>
              <a:rPr lang="en-US" altLang="zh-CN" sz="3600" b="1" dirty="0">
                <a:solidFill>
                  <a:srgbClr val="FFFF00"/>
                </a:solidFill>
                <a:effectLst>
                  <a:outerShdw blurRad="38100" dist="38100" dir="2700000" algn="tl">
                    <a:srgbClr val="000000">
                      <a:alpha val="43137"/>
                    </a:srgbClr>
                  </a:outerShdw>
                </a:effectLst>
              </a:rPr>
              <a:t>80%</a:t>
            </a:r>
            <a:r>
              <a:rPr lang="zh-CN" altLang="en-US" sz="3600" b="1" dirty="0">
                <a:solidFill>
                  <a:srgbClr val="FFFF00"/>
                </a:solidFill>
                <a:effectLst>
                  <a:outerShdw blurRad="38100" dist="38100" dir="2700000" algn="tl">
                    <a:srgbClr val="000000">
                      <a:alpha val="43137"/>
                    </a:srgbClr>
                  </a:outerShdw>
                </a:effectLst>
              </a:rPr>
              <a:t>数字化工厂总成本</a:t>
            </a:r>
            <a:endParaRPr lang="zh-CN" altLang="en-US" sz="3200" b="1" dirty="0">
              <a:solidFill>
                <a:srgbClr val="FFFF00"/>
              </a:solidFill>
              <a:effectLst>
                <a:outerShdw blurRad="38100" dist="38100" dir="2700000" algn="tl">
                  <a:srgbClr val="000000">
                    <a:alpha val="43137"/>
                  </a:srgbClr>
                </a:outerShdw>
              </a:effectLst>
            </a:endParaRPr>
          </a:p>
        </p:txBody>
      </p:sp>
      <p:pic>
        <p:nvPicPr>
          <p:cNvPr id="332" name="图片 331">
            <a:extLst>
              <a:ext uri="{FF2B5EF4-FFF2-40B4-BE49-F238E27FC236}">
                <a16:creationId xmlns:a16="http://schemas.microsoft.com/office/drawing/2014/main" id="{75EA9AED-693D-407E-88B8-CA9147BA7018}"/>
              </a:ext>
            </a:extLst>
          </p:cNvPr>
          <p:cNvPicPr>
            <a:picLocks noChangeAspect="1"/>
          </p:cNvPicPr>
          <p:nvPr/>
        </p:nvPicPr>
        <p:blipFill>
          <a:blip r:embed="rId7"/>
          <a:stretch>
            <a:fillRect/>
          </a:stretch>
        </p:blipFill>
        <p:spPr>
          <a:xfrm>
            <a:off x="-28284" y="18662262"/>
            <a:ext cx="13736056" cy="1009629"/>
          </a:xfrm>
          <a:prstGeom prst="rect">
            <a:avLst/>
          </a:prstGeom>
        </p:spPr>
      </p:pic>
      <p:sp>
        <p:nvSpPr>
          <p:cNvPr id="333" name="文本框 332">
            <a:extLst>
              <a:ext uri="{FF2B5EF4-FFF2-40B4-BE49-F238E27FC236}">
                <a16:creationId xmlns:a16="http://schemas.microsoft.com/office/drawing/2014/main" id="{204520EF-5B98-4711-888F-E48FA7A4D2F2}"/>
              </a:ext>
            </a:extLst>
          </p:cNvPr>
          <p:cNvSpPr txBox="1"/>
          <p:nvPr/>
        </p:nvSpPr>
        <p:spPr>
          <a:xfrm flipH="1">
            <a:off x="-39108" y="19100090"/>
            <a:ext cx="13736055" cy="646327"/>
          </a:xfrm>
          <a:prstGeom prst="rect">
            <a:avLst/>
          </a:prstGeom>
          <a:solidFill>
            <a:srgbClr val="0C161C"/>
          </a:solidFill>
        </p:spPr>
        <p:txBody>
          <a:bodyPr wrap="square" rtlCol="0" anchor="ctr">
            <a:spAutoFit/>
          </a:bodyPr>
          <a:lstStyle/>
          <a:p>
            <a:pPr algn="ctr"/>
            <a:r>
              <a:rPr lang="en-US" altLang="zh-CN" sz="3600" b="1" dirty="0" err="1">
                <a:solidFill>
                  <a:srgbClr val="FFFF00"/>
                </a:solidFill>
                <a:effectLst>
                  <a:outerShdw blurRad="38100" dist="38100" dir="2700000" algn="tl">
                    <a:srgbClr val="000000">
                      <a:alpha val="43137"/>
                    </a:srgbClr>
                  </a:outerShdw>
                </a:effectLst>
              </a:rPr>
              <a:t>LINXPaaS</a:t>
            </a:r>
            <a:r>
              <a:rPr lang="en-US" altLang="zh-CN" sz="3600" b="1" dirty="0">
                <a:solidFill>
                  <a:srgbClr val="FFFF00"/>
                </a:solidFill>
                <a:effectLst>
                  <a:outerShdw blurRad="38100" dist="38100" dir="2700000" algn="tl">
                    <a:srgbClr val="000000">
                      <a:alpha val="43137"/>
                    </a:srgbClr>
                  </a:outerShdw>
                </a:effectLst>
              </a:rPr>
              <a:t>---- </a:t>
            </a:r>
            <a:r>
              <a:rPr lang="zh-CN" altLang="en-US" sz="3600" b="1" dirty="0">
                <a:solidFill>
                  <a:srgbClr val="FFFF00"/>
                </a:solidFill>
                <a:effectLst>
                  <a:outerShdw blurRad="38100" dist="38100" dir="2700000" algn="tl">
                    <a:srgbClr val="000000">
                      <a:alpha val="43137"/>
                    </a:srgbClr>
                  </a:outerShdw>
                </a:effectLst>
              </a:rPr>
              <a:t>深耕超复杂</a:t>
            </a:r>
            <a:r>
              <a:rPr lang="en-US" altLang="zh-CN" sz="3600" b="1" dirty="0">
                <a:solidFill>
                  <a:srgbClr val="FFFF00"/>
                </a:solidFill>
                <a:effectLst>
                  <a:outerShdw blurRad="38100" dist="38100" dir="2700000" algn="tl">
                    <a:srgbClr val="000000">
                      <a:alpha val="43137"/>
                    </a:srgbClr>
                  </a:outerShdw>
                </a:effectLst>
              </a:rPr>
              <a:t>MES/MOM </a:t>
            </a:r>
            <a:r>
              <a:rPr lang="zh-CN" altLang="en-US" sz="3600" b="1" dirty="0">
                <a:solidFill>
                  <a:srgbClr val="FFFF00"/>
                </a:solidFill>
                <a:effectLst>
                  <a:outerShdw blurRad="38100" dist="38100" dir="2700000" algn="tl">
                    <a:srgbClr val="000000">
                      <a:alpha val="43137"/>
                    </a:srgbClr>
                  </a:outerShdw>
                </a:effectLst>
              </a:rPr>
              <a:t>低代码工业互联应用</a:t>
            </a:r>
            <a:endParaRPr lang="zh-CN" altLang="en-US" sz="3200" b="1" dirty="0">
              <a:solidFill>
                <a:srgbClr val="FFFF00"/>
              </a:solidFill>
              <a:effectLst>
                <a:outerShdw blurRad="38100" dist="38100" dir="2700000" algn="tl">
                  <a:srgbClr val="000000">
                    <a:alpha val="43137"/>
                  </a:srgbClr>
                </a:outerShdw>
              </a:effectLst>
            </a:endParaRPr>
          </a:p>
        </p:txBody>
      </p:sp>
      <p:grpSp>
        <p:nvGrpSpPr>
          <p:cNvPr id="334" name="组合 333">
            <a:extLst>
              <a:ext uri="{FF2B5EF4-FFF2-40B4-BE49-F238E27FC236}">
                <a16:creationId xmlns:a16="http://schemas.microsoft.com/office/drawing/2014/main" id="{AC848A23-AAEF-44B9-B590-6A37058719B8}"/>
              </a:ext>
            </a:extLst>
          </p:cNvPr>
          <p:cNvGrpSpPr/>
          <p:nvPr/>
        </p:nvGrpSpPr>
        <p:grpSpPr>
          <a:xfrm>
            <a:off x="213794" y="20260141"/>
            <a:ext cx="13163877" cy="5466806"/>
            <a:chOff x="279467" y="1070724"/>
            <a:chExt cx="12511545" cy="4746762"/>
          </a:xfrm>
        </p:grpSpPr>
        <p:pic>
          <p:nvPicPr>
            <p:cNvPr id="335" name="Picture 2">
              <a:extLst>
                <a:ext uri="{FF2B5EF4-FFF2-40B4-BE49-F238E27FC236}">
                  <a16:creationId xmlns:a16="http://schemas.microsoft.com/office/drawing/2014/main" id="{14A0D32A-BA20-4DAA-8114-857B3F274C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4287" y="4645530"/>
              <a:ext cx="1510252" cy="1171956"/>
            </a:xfrm>
            <a:prstGeom prst="rect">
              <a:avLst/>
            </a:prstGeom>
            <a:ln w="19050">
              <a:noFill/>
            </a:ln>
            <a:extLst>
              <a:ext uri="{909E8E84-426E-40DD-AFC4-6F175D3DCCD1}">
                <a14:hiddenFill xmlns:a14="http://schemas.microsoft.com/office/drawing/2010/main">
                  <a:solidFill>
                    <a:srgbClr val="FFFFFF"/>
                  </a:solidFill>
                </a14:hiddenFill>
              </a:ext>
            </a:extLst>
          </p:spPr>
        </p:pic>
        <p:pic>
          <p:nvPicPr>
            <p:cNvPr id="336" name="图片 335">
              <a:extLst>
                <a:ext uri="{FF2B5EF4-FFF2-40B4-BE49-F238E27FC236}">
                  <a16:creationId xmlns:a16="http://schemas.microsoft.com/office/drawing/2014/main" id="{E940C785-0C43-448E-AE1A-BF39057DEA93}"/>
                </a:ext>
              </a:extLst>
            </p:cNvPr>
            <p:cNvPicPr>
              <a:picLocks noChangeAspect="1"/>
            </p:cNvPicPr>
            <p:nvPr/>
          </p:nvPicPr>
          <p:blipFill>
            <a:blip r:embed="rId9"/>
            <a:stretch>
              <a:fillRect/>
            </a:stretch>
          </p:blipFill>
          <p:spPr>
            <a:xfrm>
              <a:off x="8017268" y="2908287"/>
              <a:ext cx="1500164" cy="1002382"/>
            </a:xfrm>
            <a:prstGeom prst="rect">
              <a:avLst/>
            </a:prstGeom>
            <a:ln w="19050">
              <a:noFill/>
            </a:ln>
          </p:spPr>
        </p:pic>
        <p:pic>
          <p:nvPicPr>
            <p:cNvPr id="337" name="图片 336">
              <a:extLst>
                <a:ext uri="{FF2B5EF4-FFF2-40B4-BE49-F238E27FC236}">
                  <a16:creationId xmlns:a16="http://schemas.microsoft.com/office/drawing/2014/main" id="{6D1F8524-648F-49A9-949D-224ED673EB70}"/>
                </a:ext>
              </a:extLst>
            </p:cNvPr>
            <p:cNvPicPr>
              <a:picLocks noChangeAspect="1"/>
            </p:cNvPicPr>
            <p:nvPr/>
          </p:nvPicPr>
          <p:blipFill>
            <a:blip r:embed="rId10"/>
            <a:stretch>
              <a:fillRect/>
            </a:stretch>
          </p:blipFill>
          <p:spPr>
            <a:xfrm>
              <a:off x="445615" y="3055809"/>
              <a:ext cx="2674568" cy="631770"/>
            </a:xfrm>
            <a:prstGeom prst="rect">
              <a:avLst/>
            </a:prstGeom>
          </p:spPr>
        </p:pic>
        <p:pic>
          <p:nvPicPr>
            <p:cNvPr id="338" name="图片 337">
              <a:extLst>
                <a:ext uri="{FF2B5EF4-FFF2-40B4-BE49-F238E27FC236}">
                  <a16:creationId xmlns:a16="http://schemas.microsoft.com/office/drawing/2014/main" id="{CE81D275-927F-4B6A-8DD5-F56128669A24}"/>
                </a:ext>
              </a:extLst>
            </p:cNvPr>
            <p:cNvPicPr>
              <a:picLocks noChangeAspect="1"/>
            </p:cNvPicPr>
            <p:nvPr/>
          </p:nvPicPr>
          <p:blipFill>
            <a:blip r:embed="rId11"/>
            <a:stretch>
              <a:fillRect/>
            </a:stretch>
          </p:blipFill>
          <p:spPr>
            <a:xfrm>
              <a:off x="3227962" y="2783694"/>
              <a:ext cx="1671541" cy="1135112"/>
            </a:xfrm>
            <a:prstGeom prst="rect">
              <a:avLst/>
            </a:prstGeom>
            <a:ln w="19050">
              <a:noFill/>
            </a:ln>
          </p:spPr>
        </p:pic>
        <p:pic>
          <p:nvPicPr>
            <p:cNvPr id="339" name="Picture 2" descr="https://timgsa.baidu.com/timg?image&amp;quality=80&amp;size=b9999_10000&amp;sec=1594788528366&amp;di=b88e818783dc6f81617198570733c255&amp;imgtype=0&amp;src=http%3A%2F%2Fimg67.ybzhan.cn%2F9%2F20160118%2F635887247276557179825.jpg">
              <a:extLst>
                <a:ext uri="{FF2B5EF4-FFF2-40B4-BE49-F238E27FC236}">
                  <a16:creationId xmlns:a16="http://schemas.microsoft.com/office/drawing/2014/main" id="{7A32C157-DB0A-4F26-BE95-951AC71700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8035" y="4810346"/>
              <a:ext cx="1194974" cy="880126"/>
            </a:xfrm>
            <a:prstGeom prst="rect">
              <a:avLst/>
            </a:prstGeom>
            <a:noFill/>
            <a:extLst>
              <a:ext uri="{909E8E84-426E-40DD-AFC4-6F175D3DCCD1}">
                <a14:hiddenFill xmlns:a14="http://schemas.microsoft.com/office/drawing/2010/main">
                  <a:solidFill>
                    <a:srgbClr val="FFFFFF"/>
                  </a:solidFill>
                </a14:hiddenFill>
              </a:ext>
            </a:extLst>
          </p:spPr>
        </p:pic>
        <p:pic>
          <p:nvPicPr>
            <p:cNvPr id="340" name="图片 339">
              <a:extLst>
                <a:ext uri="{FF2B5EF4-FFF2-40B4-BE49-F238E27FC236}">
                  <a16:creationId xmlns:a16="http://schemas.microsoft.com/office/drawing/2014/main" id="{AD33B37D-9F1D-41F7-AB46-D08E705DE42C}"/>
                </a:ext>
              </a:extLst>
            </p:cNvPr>
            <p:cNvPicPr>
              <a:picLocks noChangeAspect="1"/>
            </p:cNvPicPr>
            <p:nvPr/>
          </p:nvPicPr>
          <p:blipFill>
            <a:blip r:embed="rId13"/>
            <a:stretch>
              <a:fillRect/>
            </a:stretch>
          </p:blipFill>
          <p:spPr>
            <a:xfrm>
              <a:off x="392034" y="1201509"/>
              <a:ext cx="1851340" cy="804930"/>
            </a:xfrm>
            <a:prstGeom prst="rect">
              <a:avLst/>
            </a:prstGeom>
          </p:spPr>
        </p:pic>
        <p:grpSp>
          <p:nvGrpSpPr>
            <p:cNvPr id="341" name="组合 340">
              <a:extLst>
                <a:ext uri="{FF2B5EF4-FFF2-40B4-BE49-F238E27FC236}">
                  <a16:creationId xmlns:a16="http://schemas.microsoft.com/office/drawing/2014/main" id="{484ACA68-AE11-4C13-80D3-1C7D61F715D6}"/>
                </a:ext>
              </a:extLst>
            </p:cNvPr>
            <p:cNvGrpSpPr/>
            <p:nvPr/>
          </p:nvGrpSpPr>
          <p:grpSpPr>
            <a:xfrm>
              <a:off x="7827410" y="1224109"/>
              <a:ext cx="2073183" cy="701741"/>
              <a:chOff x="4197831" y="4499591"/>
              <a:chExt cx="1778034" cy="524620"/>
            </a:xfrm>
          </p:grpSpPr>
          <p:pic>
            <p:nvPicPr>
              <p:cNvPr id="355" name="图片 354">
                <a:extLst>
                  <a:ext uri="{FF2B5EF4-FFF2-40B4-BE49-F238E27FC236}">
                    <a16:creationId xmlns:a16="http://schemas.microsoft.com/office/drawing/2014/main" id="{FE8089DA-9876-40AD-BF67-85C485E895AF}"/>
                  </a:ext>
                </a:extLst>
              </p:cNvPr>
              <p:cNvPicPr>
                <a:picLocks noChangeAspect="1"/>
              </p:cNvPicPr>
              <p:nvPr/>
            </p:nvPicPr>
            <p:blipFill>
              <a:blip r:embed="rId14"/>
              <a:stretch>
                <a:fillRect/>
              </a:stretch>
            </p:blipFill>
            <p:spPr>
              <a:xfrm>
                <a:off x="4197831" y="4576760"/>
                <a:ext cx="1778033" cy="413506"/>
              </a:xfrm>
              <a:prstGeom prst="rect">
                <a:avLst/>
              </a:prstGeom>
              <a:noFill/>
              <a:ln w="19050">
                <a:noFill/>
              </a:ln>
            </p:spPr>
          </p:pic>
          <p:sp>
            <p:nvSpPr>
              <p:cNvPr id="356" name="矩形 355">
                <a:extLst>
                  <a:ext uri="{FF2B5EF4-FFF2-40B4-BE49-F238E27FC236}">
                    <a16:creationId xmlns:a16="http://schemas.microsoft.com/office/drawing/2014/main" id="{C651977D-1E08-456E-B9A6-2D66D7402965}"/>
                  </a:ext>
                </a:extLst>
              </p:cNvPr>
              <p:cNvSpPr/>
              <p:nvPr/>
            </p:nvSpPr>
            <p:spPr>
              <a:xfrm>
                <a:off x="4197832"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2" name="图片 341">
              <a:extLst>
                <a:ext uri="{FF2B5EF4-FFF2-40B4-BE49-F238E27FC236}">
                  <a16:creationId xmlns:a16="http://schemas.microsoft.com/office/drawing/2014/main" id="{B1B6C02D-B912-4352-B9EC-A5F2A7D5CC4F}"/>
                </a:ext>
              </a:extLst>
            </p:cNvPr>
            <p:cNvPicPr>
              <a:picLocks noChangeAspect="1"/>
            </p:cNvPicPr>
            <p:nvPr/>
          </p:nvPicPr>
          <p:blipFill>
            <a:blip r:embed="rId15"/>
            <a:stretch>
              <a:fillRect/>
            </a:stretch>
          </p:blipFill>
          <p:spPr>
            <a:xfrm>
              <a:off x="10537656" y="4383436"/>
              <a:ext cx="1570053" cy="1318844"/>
            </a:xfrm>
            <a:prstGeom prst="rect">
              <a:avLst/>
            </a:prstGeom>
          </p:spPr>
        </p:pic>
        <p:pic>
          <p:nvPicPr>
            <p:cNvPr id="343" name="图片 342">
              <a:extLst>
                <a:ext uri="{FF2B5EF4-FFF2-40B4-BE49-F238E27FC236}">
                  <a16:creationId xmlns:a16="http://schemas.microsoft.com/office/drawing/2014/main" id="{EB06B8CE-33F1-4629-BA16-68D5368649C0}"/>
                </a:ext>
              </a:extLst>
            </p:cNvPr>
            <p:cNvPicPr>
              <a:picLocks noChangeAspect="1"/>
            </p:cNvPicPr>
            <p:nvPr/>
          </p:nvPicPr>
          <p:blipFill>
            <a:blip r:embed="rId16"/>
            <a:stretch>
              <a:fillRect/>
            </a:stretch>
          </p:blipFill>
          <p:spPr>
            <a:xfrm>
              <a:off x="279467" y="4852776"/>
              <a:ext cx="2740126" cy="880126"/>
            </a:xfrm>
            <a:prstGeom prst="rect">
              <a:avLst/>
            </a:prstGeom>
          </p:spPr>
        </p:pic>
        <p:grpSp>
          <p:nvGrpSpPr>
            <p:cNvPr id="344" name="组合 343">
              <a:extLst>
                <a:ext uri="{FF2B5EF4-FFF2-40B4-BE49-F238E27FC236}">
                  <a16:creationId xmlns:a16="http://schemas.microsoft.com/office/drawing/2014/main" id="{A1EACD03-3056-4332-BD63-8CDC18DDC4F6}"/>
                </a:ext>
              </a:extLst>
            </p:cNvPr>
            <p:cNvGrpSpPr/>
            <p:nvPr/>
          </p:nvGrpSpPr>
          <p:grpSpPr>
            <a:xfrm>
              <a:off x="4763468" y="2665513"/>
              <a:ext cx="2613973" cy="1371474"/>
              <a:chOff x="2202966" y="4287676"/>
              <a:chExt cx="1778034" cy="988330"/>
            </a:xfrm>
          </p:grpSpPr>
          <p:pic>
            <p:nvPicPr>
              <p:cNvPr id="353" name="Picture 2">
                <a:hlinkClick r:id="rId17"/>
                <a:extLst>
                  <a:ext uri="{FF2B5EF4-FFF2-40B4-BE49-F238E27FC236}">
                    <a16:creationId xmlns:a16="http://schemas.microsoft.com/office/drawing/2014/main" id="{75617B07-4EEA-47B4-BA82-541EF7B3E9F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02966" y="4287676"/>
                <a:ext cx="1778032" cy="988330"/>
              </a:xfrm>
              <a:prstGeom prst="rect">
                <a:avLst/>
              </a:prstGeom>
              <a:ln w="19050">
                <a:noFill/>
              </a:ln>
              <a:extLst>
                <a:ext uri="{909E8E84-426E-40DD-AFC4-6F175D3DCCD1}">
                  <a14:hiddenFill xmlns:a14="http://schemas.microsoft.com/office/drawing/2010/main">
                    <a:solidFill>
                      <a:srgbClr val="FFFFFF"/>
                    </a:solidFill>
                  </a14:hiddenFill>
                </a:ext>
              </a:extLst>
            </p:spPr>
          </p:pic>
          <p:sp>
            <p:nvSpPr>
              <p:cNvPr id="354" name="矩形 353">
                <a:extLst>
                  <a:ext uri="{FF2B5EF4-FFF2-40B4-BE49-F238E27FC236}">
                    <a16:creationId xmlns:a16="http://schemas.microsoft.com/office/drawing/2014/main" id="{3570C0BC-7E04-4320-9911-422B37088209}"/>
                  </a:ext>
                </a:extLst>
              </p:cNvPr>
              <p:cNvSpPr/>
              <p:nvPr/>
            </p:nvSpPr>
            <p:spPr>
              <a:xfrm>
                <a:off x="2202967"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5" name="图片 344">
              <a:extLst>
                <a:ext uri="{FF2B5EF4-FFF2-40B4-BE49-F238E27FC236}">
                  <a16:creationId xmlns:a16="http://schemas.microsoft.com/office/drawing/2014/main" id="{6691E5B4-CC93-4D8B-B23D-0AF456A29671}"/>
                </a:ext>
              </a:extLst>
            </p:cNvPr>
            <p:cNvPicPr>
              <a:picLocks noChangeAspect="1"/>
            </p:cNvPicPr>
            <p:nvPr/>
          </p:nvPicPr>
          <p:blipFill>
            <a:blip r:embed="rId19"/>
            <a:stretch>
              <a:fillRect/>
            </a:stretch>
          </p:blipFill>
          <p:spPr>
            <a:xfrm>
              <a:off x="10047909" y="2692799"/>
              <a:ext cx="1977000" cy="1318844"/>
            </a:xfrm>
            <a:prstGeom prst="rect">
              <a:avLst/>
            </a:prstGeom>
          </p:spPr>
        </p:pic>
        <p:pic>
          <p:nvPicPr>
            <p:cNvPr id="346" name="图片 345">
              <a:extLst>
                <a:ext uri="{FF2B5EF4-FFF2-40B4-BE49-F238E27FC236}">
                  <a16:creationId xmlns:a16="http://schemas.microsoft.com/office/drawing/2014/main" id="{95D3BA52-462E-431D-B2B5-D063FC3DC72E}"/>
                </a:ext>
              </a:extLst>
            </p:cNvPr>
            <p:cNvPicPr>
              <a:picLocks noChangeAspect="1"/>
            </p:cNvPicPr>
            <p:nvPr/>
          </p:nvPicPr>
          <p:blipFill>
            <a:blip r:embed="rId20"/>
            <a:stretch>
              <a:fillRect/>
            </a:stretch>
          </p:blipFill>
          <p:spPr>
            <a:xfrm>
              <a:off x="10221375" y="1324153"/>
              <a:ext cx="1883634" cy="639462"/>
            </a:xfrm>
            <a:prstGeom prst="rect">
              <a:avLst/>
            </a:prstGeom>
          </p:spPr>
        </p:pic>
        <p:grpSp>
          <p:nvGrpSpPr>
            <p:cNvPr id="347" name="组合 346">
              <a:extLst>
                <a:ext uri="{FF2B5EF4-FFF2-40B4-BE49-F238E27FC236}">
                  <a16:creationId xmlns:a16="http://schemas.microsoft.com/office/drawing/2014/main" id="{4AF3C905-B9DC-4CCD-B23C-FFD0719902F9}"/>
                </a:ext>
              </a:extLst>
            </p:cNvPr>
            <p:cNvGrpSpPr/>
            <p:nvPr/>
          </p:nvGrpSpPr>
          <p:grpSpPr>
            <a:xfrm>
              <a:off x="6676332" y="4212874"/>
              <a:ext cx="6114680" cy="1528697"/>
              <a:chOff x="10156911" y="3761223"/>
              <a:chExt cx="6114680" cy="1528697"/>
            </a:xfrm>
          </p:grpSpPr>
          <p:pic>
            <p:nvPicPr>
              <p:cNvPr id="351" name="Picture 2" descr="上海交运集团股份有限公司">
                <a:extLst>
                  <a:ext uri="{FF2B5EF4-FFF2-40B4-BE49-F238E27FC236}">
                    <a16:creationId xmlns:a16="http://schemas.microsoft.com/office/drawing/2014/main" id="{1AAC956E-BFD0-47DC-8F5D-3E497BAA651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44360" y="3761223"/>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52" name="文本框 351">
                <a:extLst>
                  <a:ext uri="{FF2B5EF4-FFF2-40B4-BE49-F238E27FC236}">
                    <a16:creationId xmlns:a16="http://schemas.microsoft.com/office/drawing/2014/main" id="{654166CD-DBC5-4AFD-BB64-CD8E4F66F8F4}"/>
                  </a:ext>
                </a:extLst>
              </p:cNvPr>
              <p:cNvSpPr txBox="1"/>
              <p:nvPr/>
            </p:nvSpPr>
            <p:spPr>
              <a:xfrm>
                <a:off x="10156911" y="4804340"/>
                <a:ext cx="6114680" cy="485580"/>
              </a:xfrm>
              <a:prstGeom prst="rect">
                <a:avLst/>
              </a:prstGeom>
              <a:noFill/>
            </p:spPr>
            <p:txBody>
              <a:bodyPr wrap="square">
                <a:spAutoFit/>
              </a:bodyPr>
              <a:lstStyle/>
              <a:p>
                <a:r>
                  <a:rPr lang="zh-CN" altLang="en-US" sz="1100" dirty="0"/>
                  <a:t>上海交运集团</a:t>
                </a:r>
              </a:p>
            </p:txBody>
          </p:sp>
        </p:grpSp>
        <p:pic>
          <p:nvPicPr>
            <p:cNvPr id="348" name="Picture 2">
              <a:extLst>
                <a:ext uri="{FF2B5EF4-FFF2-40B4-BE49-F238E27FC236}">
                  <a16:creationId xmlns:a16="http://schemas.microsoft.com/office/drawing/2014/main" id="{DA272F55-AEAB-4150-BF1C-8E888A72362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34675" y="4838602"/>
              <a:ext cx="1752600" cy="785813"/>
            </a:xfrm>
            <a:prstGeom prst="rect">
              <a:avLst/>
            </a:prstGeom>
            <a:noFill/>
            <a:extLst>
              <a:ext uri="{909E8E84-426E-40DD-AFC4-6F175D3DCCD1}">
                <a14:hiddenFill xmlns:a14="http://schemas.microsoft.com/office/drawing/2010/main">
                  <a:solidFill>
                    <a:srgbClr val="FFFFFF"/>
                  </a:solidFill>
                </a14:hiddenFill>
              </a:ext>
            </a:extLst>
          </p:spPr>
        </p:pic>
        <p:pic>
          <p:nvPicPr>
            <p:cNvPr id="349" name="图片 348">
              <a:extLst>
                <a:ext uri="{FF2B5EF4-FFF2-40B4-BE49-F238E27FC236}">
                  <a16:creationId xmlns:a16="http://schemas.microsoft.com/office/drawing/2014/main" id="{D8CDC9C3-12E7-4C49-B1AA-4D1C0147D0CB}"/>
                </a:ext>
              </a:extLst>
            </p:cNvPr>
            <p:cNvPicPr>
              <a:picLocks noChangeAspect="1"/>
            </p:cNvPicPr>
            <p:nvPr/>
          </p:nvPicPr>
          <p:blipFill>
            <a:blip r:embed="rId23"/>
            <a:stretch>
              <a:fillRect/>
            </a:stretch>
          </p:blipFill>
          <p:spPr>
            <a:xfrm>
              <a:off x="5100846" y="1163975"/>
              <a:ext cx="2592740" cy="863871"/>
            </a:xfrm>
            <a:prstGeom prst="rect">
              <a:avLst/>
            </a:prstGeom>
          </p:spPr>
        </p:pic>
        <p:pic>
          <p:nvPicPr>
            <p:cNvPr id="350" name="图片 349">
              <a:extLst>
                <a:ext uri="{FF2B5EF4-FFF2-40B4-BE49-F238E27FC236}">
                  <a16:creationId xmlns:a16="http://schemas.microsoft.com/office/drawing/2014/main" id="{50B8A288-3398-4B24-AFAA-2745161E96DC}"/>
                </a:ext>
              </a:extLst>
            </p:cNvPr>
            <p:cNvPicPr>
              <a:picLocks noChangeAspect="1"/>
            </p:cNvPicPr>
            <p:nvPr/>
          </p:nvPicPr>
          <p:blipFill>
            <a:blip r:embed="rId24"/>
            <a:stretch>
              <a:fillRect/>
            </a:stretch>
          </p:blipFill>
          <p:spPr>
            <a:xfrm>
              <a:off x="2722296" y="1070724"/>
              <a:ext cx="2456401" cy="1146320"/>
            </a:xfrm>
            <a:prstGeom prst="rect">
              <a:avLst/>
            </a:prstGeom>
          </p:spPr>
        </p:pic>
      </p:grpSp>
      <p:sp>
        <p:nvSpPr>
          <p:cNvPr id="357" name="文本框 356">
            <a:extLst>
              <a:ext uri="{FF2B5EF4-FFF2-40B4-BE49-F238E27FC236}">
                <a16:creationId xmlns:a16="http://schemas.microsoft.com/office/drawing/2014/main" id="{EBB292F4-2A91-4913-AAED-1269B883C938}"/>
              </a:ext>
            </a:extLst>
          </p:cNvPr>
          <p:cNvSpPr txBox="1"/>
          <p:nvPr/>
        </p:nvSpPr>
        <p:spPr>
          <a:xfrm>
            <a:off x="2091397" y="26072286"/>
            <a:ext cx="8806542" cy="646331"/>
          </a:xfrm>
          <a:prstGeom prst="rect">
            <a:avLst/>
          </a:prstGeom>
          <a:noFill/>
        </p:spPr>
        <p:txBody>
          <a:bodyPr wrap="square">
            <a:spAutoFit/>
          </a:bodyPr>
          <a:lstStyle/>
          <a:p>
            <a:pPr algn="ctr"/>
            <a:r>
              <a:rPr lang="zh-CN" altLang="en-US" sz="3600" b="1" dirty="0">
                <a:solidFill>
                  <a:srgbClr val="0C161C"/>
                </a:solidFill>
                <a:effectLst>
                  <a:outerShdw blurRad="38100" dist="38100" dir="2700000" algn="tl">
                    <a:srgbClr val="000000">
                      <a:alpha val="43137"/>
                    </a:srgbClr>
                  </a:outerShdw>
                </a:effectLst>
              </a:rPr>
              <a:t>庞大的头部客户群验证</a:t>
            </a:r>
            <a:endParaRPr lang="zh-CN" altLang="en-US" sz="3200" b="1" dirty="0">
              <a:solidFill>
                <a:srgbClr val="0C161C"/>
              </a:solidFill>
              <a:effectLst>
                <a:outerShdw blurRad="38100" dist="38100" dir="2700000" algn="tl">
                  <a:srgbClr val="000000">
                    <a:alpha val="43137"/>
                  </a:srgbClr>
                </a:outerShdw>
              </a:effectLst>
            </a:endParaRPr>
          </a:p>
        </p:txBody>
      </p:sp>
      <p:sp>
        <p:nvSpPr>
          <p:cNvPr id="73" name="文本框 72">
            <a:extLst>
              <a:ext uri="{FF2B5EF4-FFF2-40B4-BE49-F238E27FC236}">
                <a16:creationId xmlns:a16="http://schemas.microsoft.com/office/drawing/2014/main" id="{253BB8D4-E169-4BA5-9DC8-69ACAAA7F36C}"/>
              </a:ext>
            </a:extLst>
          </p:cNvPr>
          <p:cNvSpPr txBox="1"/>
          <p:nvPr/>
        </p:nvSpPr>
        <p:spPr>
          <a:xfrm>
            <a:off x="4049557" y="257094"/>
            <a:ext cx="1909399" cy="338554"/>
          </a:xfrm>
          <a:prstGeom prst="rect">
            <a:avLst/>
          </a:prstGeom>
          <a:noFill/>
        </p:spPr>
        <p:txBody>
          <a:bodyPr wrap="square" rtlCol="0">
            <a:spAutoFit/>
          </a:bodyPr>
          <a:lstStyle/>
          <a:p>
            <a:r>
              <a:rPr lang="zh-CN" altLang="en-US" sz="1600" dirty="0"/>
              <a:t>配置化</a:t>
            </a:r>
            <a:r>
              <a:rPr lang="en-US" altLang="zh-CN" sz="1600" dirty="0"/>
              <a:t>MOM</a:t>
            </a:r>
            <a:r>
              <a:rPr lang="zh-CN" altLang="en-US" sz="1600" dirty="0"/>
              <a:t> 系统</a:t>
            </a:r>
          </a:p>
        </p:txBody>
      </p:sp>
      <p:sp>
        <p:nvSpPr>
          <p:cNvPr id="75" name="文本框 74">
            <a:extLst>
              <a:ext uri="{FF2B5EF4-FFF2-40B4-BE49-F238E27FC236}">
                <a16:creationId xmlns:a16="http://schemas.microsoft.com/office/drawing/2014/main" id="{B6E86938-961B-4230-A9ED-E6305C993934}"/>
              </a:ext>
            </a:extLst>
          </p:cNvPr>
          <p:cNvSpPr txBox="1"/>
          <p:nvPr/>
        </p:nvSpPr>
        <p:spPr>
          <a:xfrm>
            <a:off x="4041642" y="639347"/>
            <a:ext cx="2080653" cy="307777"/>
          </a:xfrm>
          <a:prstGeom prst="rect">
            <a:avLst/>
          </a:prstGeom>
          <a:noFill/>
        </p:spPr>
        <p:txBody>
          <a:bodyPr wrap="square" rtlCol="0">
            <a:spAutoFit/>
          </a:bodyPr>
          <a:lstStyle/>
          <a:p>
            <a:r>
              <a:rPr lang="en-US" altLang="zh-CN" sz="1400" dirty="0"/>
              <a:t>MES </a:t>
            </a:r>
            <a:r>
              <a:rPr lang="zh-CN" altLang="en-US" sz="1400" dirty="0"/>
              <a:t>制造执行系统</a:t>
            </a:r>
          </a:p>
        </p:txBody>
      </p:sp>
      <p:sp>
        <p:nvSpPr>
          <p:cNvPr id="76" name="文本框 75">
            <a:extLst>
              <a:ext uri="{FF2B5EF4-FFF2-40B4-BE49-F238E27FC236}">
                <a16:creationId xmlns:a16="http://schemas.microsoft.com/office/drawing/2014/main" id="{E0FC2B4C-AB52-42D2-8546-071F50989C67}"/>
              </a:ext>
            </a:extLst>
          </p:cNvPr>
          <p:cNvSpPr txBox="1"/>
          <p:nvPr/>
        </p:nvSpPr>
        <p:spPr>
          <a:xfrm>
            <a:off x="3995379" y="1218269"/>
            <a:ext cx="2235216" cy="307777"/>
          </a:xfrm>
          <a:prstGeom prst="rect">
            <a:avLst/>
          </a:prstGeom>
          <a:noFill/>
        </p:spPr>
        <p:txBody>
          <a:bodyPr wrap="square" rtlCol="0">
            <a:spAutoFit/>
          </a:bodyPr>
          <a:lstStyle/>
          <a:p>
            <a:r>
              <a:rPr lang="en-US" altLang="zh-CN" sz="1400" dirty="0"/>
              <a:t>WMS </a:t>
            </a:r>
            <a:r>
              <a:rPr lang="zh-CN" altLang="en-US" sz="1400" dirty="0"/>
              <a:t>仓储管理系统</a:t>
            </a:r>
          </a:p>
        </p:txBody>
      </p:sp>
      <p:sp>
        <p:nvSpPr>
          <p:cNvPr id="77" name="文本框 76">
            <a:extLst>
              <a:ext uri="{FF2B5EF4-FFF2-40B4-BE49-F238E27FC236}">
                <a16:creationId xmlns:a16="http://schemas.microsoft.com/office/drawing/2014/main" id="{69E785C1-A355-44F4-BBE7-D98BA40CCC2C}"/>
              </a:ext>
            </a:extLst>
          </p:cNvPr>
          <p:cNvSpPr txBox="1"/>
          <p:nvPr/>
        </p:nvSpPr>
        <p:spPr>
          <a:xfrm>
            <a:off x="3976281" y="1479607"/>
            <a:ext cx="2220858" cy="307777"/>
          </a:xfrm>
          <a:prstGeom prst="rect">
            <a:avLst/>
          </a:prstGeom>
          <a:noFill/>
        </p:spPr>
        <p:txBody>
          <a:bodyPr wrap="square" rtlCol="0">
            <a:spAutoFit/>
          </a:bodyPr>
          <a:lstStyle/>
          <a:p>
            <a:r>
              <a:rPr lang="en-US" altLang="zh-CN" sz="1400" dirty="0"/>
              <a:t>EAM</a:t>
            </a:r>
            <a:r>
              <a:rPr lang="zh-CN" altLang="en-US" sz="1400" dirty="0"/>
              <a:t>设备管理系统</a:t>
            </a:r>
          </a:p>
        </p:txBody>
      </p:sp>
      <p:sp>
        <p:nvSpPr>
          <p:cNvPr id="78" name="文本框 77">
            <a:extLst>
              <a:ext uri="{FF2B5EF4-FFF2-40B4-BE49-F238E27FC236}">
                <a16:creationId xmlns:a16="http://schemas.microsoft.com/office/drawing/2014/main" id="{ACC6E57E-BF69-409E-9A2A-09E64E1BF579}"/>
              </a:ext>
            </a:extLst>
          </p:cNvPr>
          <p:cNvSpPr txBox="1"/>
          <p:nvPr/>
        </p:nvSpPr>
        <p:spPr>
          <a:xfrm>
            <a:off x="3980348" y="1773835"/>
            <a:ext cx="2279038" cy="307777"/>
          </a:xfrm>
          <a:prstGeom prst="rect">
            <a:avLst/>
          </a:prstGeom>
          <a:noFill/>
        </p:spPr>
        <p:txBody>
          <a:bodyPr wrap="square" rtlCol="0">
            <a:spAutoFit/>
          </a:bodyPr>
          <a:lstStyle/>
          <a:p>
            <a:r>
              <a:rPr lang="en-US" altLang="zh-CN" sz="1400" dirty="0"/>
              <a:t>QMS</a:t>
            </a:r>
            <a:r>
              <a:rPr lang="zh-CN" altLang="en-US" sz="1400" dirty="0"/>
              <a:t>质量管理系统</a:t>
            </a:r>
          </a:p>
        </p:txBody>
      </p:sp>
      <p:sp>
        <p:nvSpPr>
          <p:cNvPr id="87" name="文本框 86">
            <a:extLst>
              <a:ext uri="{FF2B5EF4-FFF2-40B4-BE49-F238E27FC236}">
                <a16:creationId xmlns:a16="http://schemas.microsoft.com/office/drawing/2014/main" id="{808A30C3-5788-4610-9695-40FF80A48459}"/>
              </a:ext>
            </a:extLst>
          </p:cNvPr>
          <p:cNvSpPr txBox="1"/>
          <p:nvPr/>
        </p:nvSpPr>
        <p:spPr>
          <a:xfrm>
            <a:off x="4012532" y="937389"/>
            <a:ext cx="2235216" cy="307777"/>
          </a:xfrm>
          <a:prstGeom prst="rect">
            <a:avLst/>
          </a:prstGeom>
          <a:noFill/>
        </p:spPr>
        <p:txBody>
          <a:bodyPr wrap="square" rtlCol="0">
            <a:spAutoFit/>
          </a:bodyPr>
          <a:lstStyle/>
          <a:p>
            <a:r>
              <a:rPr lang="en-US" altLang="zh-CN" sz="1400" dirty="0"/>
              <a:t>APS </a:t>
            </a:r>
            <a:r>
              <a:rPr lang="zh-CN" altLang="en-US" sz="1400" dirty="0"/>
              <a:t>高级计划排程系统</a:t>
            </a:r>
          </a:p>
        </p:txBody>
      </p:sp>
      <p:sp>
        <p:nvSpPr>
          <p:cNvPr id="80" name="文本框 79">
            <a:extLst>
              <a:ext uri="{FF2B5EF4-FFF2-40B4-BE49-F238E27FC236}">
                <a16:creationId xmlns:a16="http://schemas.microsoft.com/office/drawing/2014/main" id="{D283345D-6775-02E7-F5D4-C550AA847855}"/>
              </a:ext>
            </a:extLst>
          </p:cNvPr>
          <p:cNvSpPr txBox="1"/>
          <p:nvPr/>
        </p:nvSpPr>
        <p:spPr>
          <a:xfrm>
            <a:off x="6236569" y="239328"/>
            <a:ext cx="1909399" cy="338554"/>
          </a:xfrm>
          <a:prstGeom prst="rect">
            <a:avLst/>
          </a:prstGeom>
          <a:noFill/>
        </p:spPr>
        <p:txBody>
          <a:bodyPr wrap="square" rtlCol="0">
            <a:spAutoFit/>
          </a:bodyPr>
          <a:lstStyle/>
          <a:p>
            <a:r>
              <a:rPr lang="zh-CN" altLang="en-US" sz="1600" dirty="0"/>
              <a:t>精益解决方案</a:t>
            </a:r>
          </a:p>
        </p:txBody>
      </p:sp>
      <p:sp>
        <p:nvSpPr>
          <p:cNvPr id="82" name="文本框 81">
            <a:extLst>
              <a:ext uri="{FF2B5EF4-FFF2-40B4-BE49-F238E27FC236}">
                <a16:creationId xmlns:a16="http://schemas.microsoft.com/office/drawing/2014/main" id="{A8D4486A-CAEF-562C-691B-A95D2F897106}"/>
              </a:ext>
            </a:extLst>
          </p:cNvPr>
          <p:cNvSpPr txBox="1"/>
          <p:nvPr/>
        </p:nvSpPr>
        <p:spPr>
          <a:xfrm>
            <a:off x="6049366" y="622906"/>
            <a:ext cx="2104572" cy="307777"/>
          </a:xfrm>
          <a:prstGeom prst="rect">
            <a:avLst/>
          </a:prstGeom>
          <a:noFill/>
        </p:spPr>
        <p:txBody>
          <a:bodyPr wrap="square" rtlCol="0">
            <a:spAutoFit/>
          </a:bodyPr>
          <a:lstStyle/>
          <a:p>
            <a:r>
              <a:rPr lang="en-US" altLang="zh-CN" sz="1400" dirty="0"/>
              <a:t>ANDON</a:t>
            </a:r>
            <a:r>
              <a:rPr lang="zh-CN" altLang="en-US" sz="1400" dirty="0"/>
              <a:t>暗灯系统</a:t>
            </a:r>
          </a:p>
        </p:txBody>
      </p:sp>
      <p:sp>
        <p:nvSpPr>
          <p:cNvPr id="83" name="文本框 82">
            <a:extLst>
              <a:ext uri="{FF2B5EF4-FFF2-40B4-BE49-F238E27FC236}">
                <a16:creationId xmlns:a16="http://schemas.microsoft.com/office/drawing/2014/main" id="{05265556-82C6-AAC0-A83D-FE249D0C19E6}"/>
              </a:ext>
            </a:extLst>
          </p:cNvPr>
          <p:cNvSpPr txBox="1"/>
          <p:nvPr/>
        </p:nvSpPr>
        <p:spPr>
          <a:xfrm>
            <a:off x="5862520" y="926297"/>
            <a:ext cx="2478264" cy="307777"/>
          </a:xfrm>
          <a:prstGeom prst="rect">
            <a:avLst/>
          </a:prstGeom>
          <a:noFill/>
        </p:spPr>
        <p:txBody>
          <a:bodyPr wrap="square" rtlCol="0">
            <a:spAutoFit/>
          </a:bodyPr>
          <a:lstStyle/>
          <a:p>
            <a:r>
              <a:rPr lang="zh-CN" altLang="en-US" sz="1400" dirty="0"/>
              <a:t>合理化建议 </a:t>
            </a:r>
            <a:r>
              <a:rPr lang="en-US" altLang="zh-CN" sz="1400" dirty="0"/>
              <a:t>Suggestion </a:t>
            </a:r>
            <a:endParaRPr lang="zh-CN" altLang="en-US" sz="1400" dirty="0"/>
          </a:p>
        </p:txBody>
      </p:sp>
      <p:sp>
        <p:nvSpPr>
          <p:cNvPr id="84" name="文本框 83">
            <a:extLst>
              <a:ext uri="{FF2B5EF4-FFF2-40B4-BE49-F238E27FC236}">
                <a16:creationId xmlns:a16="http://schemas.microsoft.com/office/drawing/2014/main" id="{5152E845-CB09-55C9-4E2C-7383BCBAA275}"/>
              </a:ext>
            </a:extLst>
          </p:cNvPr>
          <p:cNvSpPr txBox="1"/>
          <p:nvPr/>
        </p:nvSpPr>
        <p:spPr>
          <a:xfrm>
            <a:off x="5683001" y="1625342"/>
            <a:ext cx="3743932" cy="307777"/>
          </a:xfrm>
          <a:prstGeom prst="rect">
            <a:avLst/>
          </a:prstGeom>
          <a:noFill/>
        </p:spPr>
        <p:txBody>
          <a:bodyPr wrap="square" rtlCol="0">
            <a:spAutoFit/>
          </a:bodyPr>
          <a:lstStyle/>
          <a:p>
            <a:r>
              <a:rPr lang="zh-CN" altLang="en-US" sz="1400" dirty="0"/>
              <a:t>变更点管理系统 </a:t>
            </a:r>
            <a:r>
              <a:rPr lang="en-US" altLang="zh-CN" sz="1400" dirty="0"/>
              <a:t>Change Control </a:t>
            </a:r>
            <a:endParaRPr lang="zh-CN" altLang="en-US" sz="1400" dirty="0"/>
          </a:p>
        </p:txBody>
      </p:sp>
      <p:sp>
        <p:nvSpPr>
          <p:cNvPr id="85" name="文本框 84">
            <a:extLst>
              <a:ext uri="{FF2B5EF4-FFF2-40B4-BE49-F238E27FC236}">
                <a16:creationId xmlns:a16="http://schemas.microsoft.com/office/drawing/2014/main" id="{99221A53-B0F7-0A5E-53B6-62C2D97C6120}"/>
              </a:ext>
            </a:extLst>
          </p:cNvPr>
          <p:cNvSpPr txBox="1"/>
          <p:nvPr/>
        </p:nvSpPr>
        <p:spPr>
          <a:xfrm>
            <a:off x="5813175" y="1296964"/>
            <a:ext cx="2623970" cy="307777"/>
          </a:xfrm>
          <a:prstGeom prst="rect">
            <a:avLst/>
          </a:prstGeom>
          <a:noFill/>
        </p:spPr>
        <p:txBody>
          <a:bodyPr wrap="square" rtlCol="0">
            <a:spAutoFit/>
          </a:bodyPr>
          <a:lstStyle/>
          <a:p>
            <a:r>
              <a:rPr lang="zh-CN" altLang="en-US" sz="1400" dirty="0"/>
              <a:t>统计过程控制系统</a:t>
            </a:r>
            <a:r>
              <a:rPr lang="en-US" altLang="zh-CN" sz="1400" dirty="0"/>
              <a:t>SPC</a:t>
            </a:r>
            <a:endParaRPr lang="zh-CN" altLang="en-US" sz="1400" dirty="0"/>
          </a:p>
        </p:txBody>
      </p:sp>
      <p:sp>
        <p:nvSpPr>
          <p:cNvPr id="86" name="文本框 85">
            <a:extLst>
              <a:ext uri="{FF2B5EF4-FFF2-40B4-BE49-F238E27FC236}">
                <a16:creationId xmlns:a16="http://schemas.microsoft.com/office/drawing/2014/main" id="{E303BBD4-0320-5609-C056-EF618F1C5CF0}"/>
              </a:ext>
            </a:extLst>
          </p:cNvPr>
          <p:cNvSpPr txBox="1"/>
          <p:nvPr/>
        </p:nvSpPr>
        <p:spPr>
          <a:xfrm>
            <a:off x="5813175" y="2340480"/>
            <a:ext cx="2623970" cy="307777"/>
          </a:xfrm>
          <a:prstGeom prst="rect">
            <a:avLst/>
          </a:prstGeom>
          <a:noFill/>
        </p:spPr>
        <p:txBody>
          <a:bodyPr wrap="square" rtlCol="0">
            <a:spAutoFit/>
          </a:bodyPr>
          <a:lstStyle/>
          <a:p>
            <a:r>
              <a:rPr lang="zh-CN" altLang="en-US" sz="1400" dirty="0"/>
              <a:t>现场目视化管理工具</a:t>
            </a:r>
          </a:p>
        </p:txBody>
      </p:sp>
      <p:sp>
        <p:nvSpPr>
          <p:cNvPr id="88" name="文本框 87">
            <a:extLst>
              <a:ext uri="{FF2B5EF4-FFF2-40B4-BE49-F238E27FC236}">
                <a16:creationId xmlns:a16="http://schemas.microsoft.com/office/drawing/2014/main" id="{70FC7D8A-EAD4-90F7-40DA-64B99A073A7D}"/>
              </a:ext>
            </a:extLst>
          </p:cNvPr>
          <p:cNvSpPr txBox="1"/>
          <p:nvPr/>
        </p:nvSpPr>
        <p:spPr>
          <a:xfrm>
            <a:off x="5900009" y="1996939"/>
            <a:ext cx="2623970" cy="307777"/>
          </a:xfrm>
          <a:prstGeom prst="rect">
            <a:avLst/>
          </a:prstGeom>
          <a:noFill/>
        </p:spPr>
        <p:txBody>
          <a:bodyPr wrap="square" rtlCol="0">
            <a:spAutoFit/>
          </a:bodyPr>
          <a:lstStyle/>
          <a:p>
            <a:r>
              <a:rPr lang="zh-CN" altLang="en-US" sz="1400" dirty="0"/>
              <a:t>分层审核管理系统</a:t>
            </a:r>
          </a:p>
        </p:txBody>
      </p:sp>
      <p:sp>
        <p:nvSpPr>
          <p:cNvPr id="93" name="文本框 92">
            <a:extLst>
              <a:ext uri="{FF2B5EF4-FFF2-40B4-BE49-F238E27FC236}">
                <a16:creationId xmlns:a16="http://schemas.microsoft.com/office/drawing/2014/main" id="{1206795F-8652-7982-AE9A-370363B8D009}"/>
              </a:ext>
            </a:extLst>
          </p:cNvPr>
          <p:cNvSpPr txBox="1"/>
          <p:nvPr/>
        </p:nvSpPr>
        <p:spPr>
          <a:xfrm>
            <a:off x="3980348" y="2150574"/>
            <a:ext cx="2279038" cy="307777"/>
          </a:xfrm>
          <a:prstGeom prst="rect">
            <a:avLst/>
          </a:prstGeom>
          <a:noFill/>
        </p:spPr>
        <p:txBody>
          <a:bodyPr wrap="square" rtlCol="0">
            <a:spAutoFit/>
          </a:bodyPr>
          <a:lstStyle/>
          <a:p>
            <a:r>
              <a:rPr lang="zh-CN" altLang="en-US" sz="1400" dirty="0"/>
              <a:t>培训管理系统</a:t>
            </a:r>
          </a:p>
        </p:txBody>
      </p:sp>
      <p:sp>
        <p:nvSpPr>
          <p:cNvPr id="94" name="文本框 93">
            <a:extLst>
              <a:ext uri="{FF2B5EF4-FFF2-40B4-BE49-F238E27FC236}">
                <a16:creationId xmlns:a16="http://schemas.microsoft.com/office/drawing/2014/main" id="{5C6353F6-6093-438E-E8F4-D3A68ED0E1AF}"/>
              </a:ext>
            </a:extLst>
          </p:cNvPr>
          <p:cNvSpPr txBox="1"/>
          <p:nvPr/>
        </p:nvSpPr>
        <p:spPr>
          <a:xfrm>
            <a:off x="9936843" y="219192"/>
            <a:ext cx="1072666" cy="338554"/>
          </a:xfrm>
          <a:prstGeom prst="rect">
            <a:avLst/>
          </a:prstGeom>
          <a:noFill/>
        </p:spPr>
        <p:txBody>
          <a:bodyPr wrap="square" rtlCol="0">
            <a:spAutoFit/>
          </a:bodyPr>
          <a:lstStyle/>
          <a:p>
            <a:r>
              <a:rPr lang="zh-CN" altLang="en-US" sz="1600" dirty="0">
                <a:highlight>
                  <a:srgbClr val="FFFF00"/>
                </a:highlight>
              </a:rPr>
              <a:t>数据采集</a:t>
            </a:r>
          </a:p>
        </p:txBody>
      </p:sp>
      <p:sp>
        <p:nvSpPr>
          <p:cNvPr id="98" name="文本框 97">
            <a:extLst>
              <a:ext uri="{FF2B5EF4-FFF2-40B4-BE49-F238E27FC236}">
                <a16:creationId xmlns:a16="http://schemas.microsoft.com/office/drawing/2014/main" id="{5EBFFC8B-FC99-98BC-CF87-C476DCE23CB9}"/>
              </a:ext>
            </a:extLst>
          </p:cNvPr>
          <p:cNvSpPr txBox="1"/>
          <p:nvPr/>
        </p:nvSpPr>
        <p:spPr>
          <a:xfrm>
            <a:off x="7239366" y="12484115"/>
            <a:ext cx="5745113" cy="461665"/>
          </a:xfrm>
          <a:prstGeom prst="rect">
            <a:avLst/>
          </a:prstGeom>
          <a:noFill/>
        </p:spPr>
        <p:txBody>
          <a:bodyPr wrap="square" rtlCol="0">
            <a:spAutoFit/>
          </a:bodyPr>
          <a:lstStyle/>
          <a:p>
            <a:r>
              <a:rPr lang="zh-CN" altLang="en-US" sz="2400" dirty="0"/>
              <a:t>配置化</a:t>
            </a:r>
            <a:r>
              <a:rPr lang="en-US" altLang="zh-CN" sz="2400" dirty="0"/>
              <a:t>MOM </a:t>
            </a:r>
            <a:r>
              <a:rPr lang="zh-CN" altLang="en-US" sz="2400" dirty="0"/>
              <a:t>软件系统模板</a:t>
            </a:r>
          </a:p>
        </p:txBody>
      </p:sp>
      <p:sp>
        <p:nvSpPr>
          <p:cNvPr id="99" name="文本框 98">
            <a:extLst>
              <a:ext uri="{FF2B5EF4-FFF2-40B4-BE49-F238E27FC236}">
                <a16:creationId xmlns:a16="http://schemas.microsoft.com/office/drawing/2014/main" id="{4C5EE06B-316D-B3F1-3E61-530E9882C3CE}"/>
              </a:ext>
            </a:extLst>
          </p:cNvPr>
          <p:cNvSpPr txBox="1"/>
          <p:nvPr/>
        </p:nvSpPr>
        <p:spPr>
          <a:xfrm>
            <a:off x="2880388" y="12514448"/>
            <a:ext cx="2231329" cy="461665"/>
          </a:xfrm>
          <a:prstGeom prst="rect">
            <a:avLst/>
          </a:prstGeom>
          <a:noFill/>
        </p:spPr>
        <p:txBody>
          <a:bodyPr wrap="square" rtlCol="0">
            <a:spAutoFit/>
          </a:bodyPr>
          <a:lstStyle/>
          <a:p>
            <a:r>
              <a:rPr lang="zh-CN" altLang="en-US" sz="2400" dirty="0"/>
              <a:t>低代码开发</a:t>
            </a:r>
          </a:p>
        </p:txBody>
      </p:sp>
      <p:sp>
        <p:nvSpPr>
          <p:cNvPr id="100" name="加号 99">
            <a:extLst>
              <a:ext uri="{FF2B5EF4-FFF2-40B4-BE49-F238E27FC236}">
                <a16:creationId xmlns:a16="http://schemas.microsoft.com/office/drawing/2014/main" id="{8CF907AD-D022-4E8F-7933-580A53F9513F}"/>
              </a:ext>
            </a:extLst>
          </p:cNvPr>
          <p:cNvSpPr/>
          <p:nvPr/>
        </p:nvSpPr>
        <p:spPr>
          <a:xfrm>
            <a:off x="5581254" y="12290405"/>
            <a:ext cx="1190448" cy="91095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AFD38551-86E2-E75F-ACE1-25072443BD29}"/>
              </a:ext>
            </a:extLst>
          </p:cNvPr>
          <p:cNvSpPr txBox="1"/>
          <p:nvPr/>
        </p:nvSpPr>
        <p:spPr>
          <a:xfrm>
            <a:off x="8330475" y="2330646"/>
            <a:ext cx="2489443" cy="338554"/>
          </a:xfrm>
          <a:prstGeom prst="rect">
            <a:avLst/>
          </a:prstGeom>
          <a:noFill/>
        </p:spPr>
        <p:txBody>
          <a:bodyPr wrap="square" rtlCol="0">
            <a:spAutoFit/>
          </a:bodyPr>
          <a:lstStyle/>
          <a:p>
            <a:r>
              <a:rPr lang="zh-CN" altLang="en-US" sz="1600" dirty="0"/>
              <a:t>防窜货解决方案</a:t>
            </a:r>
          </a:p>
        </p:txBody>
      </p:sp>
      <p:sp>
        <p:nvSpPr>
          <p:cNvPr id="92" name="文本框 91">
            <a:extLst>
              <a:ext uri="{FF2B5EF4-FFF2-40B4-BE49-F238E27FC236}">
                <a16:creationId xmlns:a16="http://schemas.microsoft.com/office/drawing/2014/main" id="{20F655E4-EF81-9527-8D00-39B5ADC38756}"/>
              </a:ext>
            </a:extLst>
          </p:cNvPr>
          <p:cNvSpPr txBox="1"/>
          <p:nvPr/>
        </p:nvSpPr>
        <p:spPr>
          <a:xfrm>
            <a:off x="10740671" y="716193"/>
            <a:ext cx="2162542" cy="369332"/>
          </a:xfrm>
          <a:prstGeom prst="rect">
            <a:avLst/>
          </a:prstGeom>
          <a:noFill/>
        </p:spPr>
        <p:txBody>
          <a:bodyPr wrap="square">
            <a:spAutoFit/>
          </a:bodyPr>
          <a:lstStyle/>
          <a:p>
            <a:r>
              <a:rPr lang="zh-CN" altLang="en-US" sz="1800" dirty="0"/>
              <a:t>高中压电气</a:t>
            </a:r>
            <a:r>
              <a:rPr lang="en-US" altLang="zh-CN" sz="1800" dirty="0"/>
              <a:t>MOM</a:t>
            </a:r>
            <a:r>
              <a:rPr lang="zh-CN" altLang="en-US" sz="1800" dirty="0"/>
              <a:t> </a:t>
            </a:r>
            <a:endParaRPr lang="zh-CN" altLang="en-US" dirty="0"/>
          </a:p>
        </p:txBody>
      </p:sp>
      <p:sp>
        <p:nvSpPr>
          <p:cNvPr id="95" name="文本框 94">
            <a:extLst>
              <a:ext uri="{FF2B5EF4-FFF2-40B4-BE49-F238E27FC236}">
                <a16:creationId xmlns:a16="http://schemas.microsoft.com/office/drawing/2014/main" id="{98667DC8-0296-2C13-6251-AF68A8D6AD62}"/>
              </a:ext>
            </a:extLst>
          </p:cNvPr>
          <p:cNvSpPr txBox="1"/>
          <p:nvPr/>
        </p:nvSpPr>
        <p:spPr>
          <a:xfrm>
            <a:off x="8340784" y="1848454"/>
            <a:ext cx="2489443" cy="338554"/>
          </a:xfrm>
          <a:prstGeom prst="rect">
            <a:avLst/>
          </a:prstGeom>
          <a:noFill/>
        </p:spPr>
        <p:txBody>
          <a:bodyPr wrap="square" rtlCol="0">
            <a:spAutoFit/>
          </a:bodyPr>
          <a:lstStyle/>
          <a:p>
            <a:r>
              <a:rPr lang="zh-CN" altLang="en-US" sz="1600" dirty="0"/>
              <a:t>汽车零部件解决方案</a:t>
            </a:r>
          </a:p>
        </p:txBody>
      </p:sp>
      <p:sp>
        <p:nvSpPr>
          <p:cNvPr id="96" name="文本框 95">
            <a:extLst>
              <a:ext uri="{FF2B5EF4-FFF2-40B4-BE49-F238E27FC236}">
                <a16:creationId xmlns:a16="http://schemas.microsoft.com/office/drawing/2014/main" id="{A6067BE6-6B7D-8F37-1DC1-15295E064858}"/>
              </a:ext>
            </a:extLst>
          </p:cNvPr>
          <p:cNvSpPr txBox="1"/>
          <p:nvPr/>
        </p:nvSpPr>
        <p:spPr>
          <a:xfrm>
            <a:off x="8355032" y="2800609"/>
            <a:ext cx="2489443" cy="338554"/>
          </a:xfrm>
          <a:prstGeom prst="rect">
            <a:avLst/>
          </a:prstGeom>
          <a:noFill/>
        </p:spPr>
        <p:txBody>
          <a:bodyPr wrap="square" rtlCol="0">
            <a:spAutoFit/>
          </a:bodyPr>
          <a:lstStyle/>
          <a:p>
            <a:r>
              <a:rPr lang="zh-CN" altLang="en-US" sz="1600" dirty="0"/>
              <a:t>焊接</a:t>
            </a:r>
            <a:r>
              <a:rPr lang="en-US" altLang="zh-CN" sz="1600" dirty="0"/>
              <a:t>(</a:t>
            </a:r>
            <a:r>
              <a:rPr lang="zh-CN" altLang="en-US" sz="1600" dirty="0"/>
              <a:t>多行业</a:t>
            </a:r>
            <a:r>
              <a:rPr lang="en-US" altLang="zh-CN" sz="1600" dirty="0"/>
              <a:t>)</a:t>
            </a:r>
            <a:r>
              <a:rPr lang="zh-CN" altLang="en-US" sz="1600" dirty="0"/>
              <a:t>解决方案</a:t>
            </a:r>
          </a:p>
        </p:txBody>
      </p:sp>
    </p:spTree>
    <p:custDataLst>
      <p:tags r:id="rId1"/>
    </p:custDataLst>
    <p:extLst>
      <p:ext uri="{BB962C8B-B14F-4D97-AF65-F5344CB8AC3E}">
        <p14:creationId xmlns:p14="http://schemas.microsoft.com/office/powerpoint/2010/main" val="2169871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47F54D-7CB1-40F1-9F74-8C91E081D392}"/>
              </a:ext>
            </a:extLst>
          </p:cNvPr>
          <p:cNvSpPr>
            <a:spLocks/>
          </p:cNvSpPr>
          <p:nvPr/>
        </p:nvSpPr>
        <p:spPr bwMode="auto">
          <a:xfrm>
            <a:off x="0" y="558160"/>
            <a:ext cx="13270886" cy="352709"/>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zh-CN" altLang="en-US" sz="2400" b="1" dirty="0">
                <a:solidFill>
                  <a:schemeClr val="bg1"/>
                </a:solidFill>
                <a:cs typeface="+mn-ea"/>
                <a:sym typeface="+mn-lt"/>
              </a:rPr>
              <a:t>成功案例：工业电气行业</a:t>
            </a:r>
            <a:r>
              <a:rPr lang="en-US" altLang="zh-CN" sz="2400" b="1" dirty="0">
                <a:solidFill>
                  <a:schemeClr val="bg1"/>
                </a:solidFill>
                <a:cs typeface="+mn-ea"/>
                <a:sym typeface="+mn-lt"/>
              </a:rPr>
              <a:t>—</a:t>
            </a:r>
            <a:r>
              <a:rPr lang="zh-CN" altLang="en-US" sz="2400" b="1" dirty="0">
                <a:solidFill>
                  <a:schemeClr val="bg1"/>
                </a:solidFill>
                <a:cs typeface="+mn-ea"/>
                <a:sym typeface="+mn-lt"/>
              </a:rPr>
              <a:t>民营，高中低压产品</a:t>
            </a:r>
            <a:endParaRPr lang="en-US" altLang="zh-CN" sz="2400" b="1" dirty="0">
              <a:solidFill>
                <a:schemeClr val="bg1"/>
              </a:solidFill>
              <a:cs typeface="+mn-ea"/>
              <a:sym typeface="+mn-lt"/>
            </a:endParaRPr>
          </a:p>
        </p:txBody>
      </p:sp>
      <p:sp>
        <p:nvSpPr>
          <p:cNvPr id="3" name="内容占位符 2">
            <a:extLst>
              <a:ext uri="{FF2B5EF4-FFF2-40B4-BE49-F238E27FC236}">
                <a16:creationId xmlns:a16="http://schemas.microsoft.com/office/drawing/2014/main" id="{7458878B-8711-4C6D-8024-251FE3C2C0E2}"/>
              </a:ext>
            </a:extLst>
          </p:cNvPr>
          <p:cNvSpPr txBox="1">
            <a:spLocks/>
          </p:cNvSpPr>
          <p:nvPr/>
        </p:nvSpPr>
        <p:spPr>
          <a:xfrm>
            <a:off x="238221" y="1138125"/>
            <a:ext cx="12852742" cy="248472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spcBef>
                <a:spcPts val="0"/>
              </a:spcBef>
              <a:buNone/>
            </a:pPr>
            <a:r>
              <a:rPr lang="zh-CN" altLang="en-US" sz="1800" dirty="0">
                <a:solidFill>
                  <a:srgbClr val="0000CC"/>
                </a:solidFill>
                <a:latin typeface="+mn-ea"/>
              </a:rPr>
              <a:t>某外资世界</a:t>
            </a:r>
            <a:r>
              <a:rPr lang="en-US" altLang="zh-CN" sz="1800" dirty="0">
                <a:solidFill>
                  <a:srgbClr val="0000CC"/>
                </a:solidFill>
                <a:latin typeface="+mn-ea"/>
              </a:rPr>
              <a:t>500</a:t>
            </a:r>
            <a:r>
              <a:rPr lang="zh-CN" altLang="en-US" sz="1800" dirty="0">
                <a:solidFill>
                  <a:srgbClr val="0000CC"/>
                </a:solidFill>
                <a:latin typeface="+mn-ea"/>
              </a:rPr>
              <a:t>强工业电气制造商</a:t>
            </a:r>
            <a:endParaRPr lang="en-US" altLang="zh-CN" sz="1800" dirty="0">
              <a:solidFill>
                <a:srgbClr val="0000CC"/>
              </a:solidFill>
              <a:latin typeface="+mn-ea"/>
            </a:endParaRPr>
          </a:p>
          <a:p>
            <a:pPr marL="0" indent="0">
              <a:lnSpc>
                <a:spcPct val="150000"/>
              </a:lnSpc>
              <a:spcBef>
                <a:spcPts val="0"/>
              </a:spcBef>
              <a:buNone/>
            </a:pPr>
            <a:r>
              <a:rPr lang="zh-CN" altLang="en-US" sz="1800" dirty="0">
                <a:solidFill>
                  <a:prstClr val="black"/>
                </a:solidFill>
                <a:latin typeface="Calibri" panose="020F0502020204030204"/>
                <a:ea typeface="等线" panose="02010600030101010101" pitchFamily="2" charset="-122"/>
              </a:rPr>
              <a:t>在</a:t>
            </a:r>
            <a:r>
              <a:rPr lang="en-US" altLang="zh-CN" sz="1800" dirty="0">
                <a:solidFill>
                  <a:prstClr val="black"/>
                </a:solidFill>
                <a:latin typeface="Calibri" panose="020F0502020204030204"/>
                <a:ea typeface="等线" panose="02010600030101010101" pitchFamily="2" charset="-122"/>
              </a:rPr>
              <a:t>2002</a:t>
            </a:r>
            <a:r>
              <a:rPr lang="zh-CN" altLang="en-US" sz="1800" dirty="0">
                <a:solidFill>
                  <a:prstClr val="black"/>
                </a:solidFill>
                <a:latin typeface="Calibri" panose="020F0502020204030204"/>
                <a:ea typeface="等线" panose="02010600030101010101" pitchFamily="2" charset="-122"/>
              </a:rPr>
              <a:t>年开始，灵娃开始为该集团中国区若干家工厂提供数字化制造解决方案，并持续服务超过</a:t>
            </a:r>
            <a:r>
              <a:rPr lang="en-US" altLang="zh-CN" sz="1800" dirty="0">
                <a:solidFill>
                  <a:prstClr val="black"/>
                </a:solidFill>
                <a:latin typeface="Calibri" panose="020F0502020204030204"/>
                <a:ea typeface="等线" panose="02010600030101010101" pitchFamily="2" charset="-122"/>
              </a:rPr>
              <a:t>20</a:t>
            </a:r>
            <a:r>
              <a:rPr lang="zh-CN" altLang="en-US" sz="1800" dirty="0">
                <a:solidFill>
                  <a:prstClr val="black"/>
                </a:solidFill>
                <a:latin typeface="Calibri" panose="020F0502020204030204"/>
                <a:ea typeface="等线" panose="02010600030101010101" pitchFamily="2" charset="-122"/>
              </a:rPr>
              <a:t>年，灵娃持续为该客户在数字化工厂的各个维度提供专业化的精益、质量、软件技术服务。 赢得了客户深度和持续的信任和支持。</a:t>
            </a:r>
            <a:endParaRPr lang="en-US" altLang="zh-CN" sz="1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1800" dirty="0">
              <a:solidFill>
                <a:srgbClr val="0000CC"/>
              </a:solidFill>
              <a:latin typeface="+mn-ea"/>
            </a:endParaRPr>
          </a:p>
        </p:txBody>
      </p:sp>
      <p:sp>
        <p:nvSpPr>
          <p:cNvPr id="5" name="内容占位符 2">
            <a:extLst>
              <a:ext uri="{FF2B5EF4-FFF2-40B4-BE49-F238E27FC236}">
                <a16:creationId xmlns:a16="http://schemas.microsoft.com/office/drawing/2014/main" id="{DF4683E9-1D80-482F-A1C2-F5D0C09788B1}"/>
              </a:ext>
            </a:extLst>
          </p:cNvPr>
          <p:cNvSpPr txBox="1">
            <a:spLocks/>
          </p:cNvSpPr>
          <p:nvPr/>
        </p:nvSpPr>
        <p:spPr>
          <a:xfrm>
            <a:off x="55854" y="1538395"/>
            <a:ext cx="12852742" cy="72999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None/>
              <a:defRPr/>
            </a:pPr>
            <a:endParaRPr lang="en-US" altLang="zh-CN" sz="1800" dirty="0">
              <a:solidFill>
                <a:prstClr val="black"/>
              </a:solidFill>
              <a:latin typeface="Calibri" panose="020F0502020204030204"/>
              <a:ea typeface="等线" panose="02010600030101010101" pitchFamily="2" charset="-122"/>
            </a:endParaRPr>
          </a:p>
        </p:txBody>
      </p:sp>
      <p:sp>
        <p:nvSpPr>
          <p:cNvPr id="7" name="TextBox 5">
            <a:extLst>
              <a:ext uri="{FF2B5EF4-FFF2-40B4-BE49-F238E27FC236}">
                <a16:creationId xmlns:a16="http://schemas.microsoft.com/office/drawing/2014/main" id="{5E0B5C4D-73CF-4CDC-AF4F-7C1CEC41F521}"/>
              </a:ext>
            </a:extLst>
          </p:cNvPr>
          <p:cNvSpPr txBox="1"/>
          <p:nvPr/>
        </p:nvSpPr>
        <p:spPr>
          <a:xfrm>
            <a:off x="427505" y="7653378"/>
            <a:ext cx="4687633" cy="523220"/>
          </a:xfrm>
          <a:prstGeom prst="rect">
            <a:avLst/>
          </a:prstGeom>
          <a:noFill/>
        </p:spPr>
        <p:txBody>
          <a:bodyPr wrap="square" rtlCol="0">
            <a:spAutoFit/>
          </a:bodyPr>
          <a:lstStyle/>
          <a:p>
            <a:r>
              <a:rPr lang="zh-CN" altLang="en-US" sz="2800" b="1" dirty="0">
                <a:solidFill>
                  <a:srgbClr val="0579CB"/>
                </a:solidFill>
              </a:rPr>
              <a:t>背景与解决方案介绍</a:t>
            </a:r>
            <a:endParaRPr lang="en-US" altLang="zh-CN" sz="2800" b="1" dirty="0">
              <a:solidFill>
                <a:srgbClr val="0579CB"/>
              </a:solidFill>
            </a:endParaRPr>
          </a:p>
        </p:txBody>
      </p:sp>
      <p:sp>
        <p:nvSpPr>
          <p:cNvPr id="9" name="矩形 8">
            <a:extLst>
              <a:ext uri="{FF2B5EF4-FFF2-40B4-BE49-F238E27FC236}">
                <a16:creationId xmlns:a16="http://schemas.microsoft.com/office/drawing/2014/main" id="{C4162E88-7B34-42D5-9B67-154676782DA2}"/>
              </a:ext>
            </a:extLst>
          </p:cNvPr>
          <p:cNvSpPr/>
          <p:nvPr/>
        </p:nvSpPr>
        <p:spPr>
          <a:xfrm>
            <a:off x="451725" y="8222135"/>
            <a:ext cx="12266078" cy="2031325"/>
          </a:xfrm>
          <a:prstGeom prst="rect">
            <a:avLst/>
          </a:prstGeom>
        </p:spPr>
        <p:txBody>
          <a:bodyPr wrap="square">
            <a:spAutoFit/>
          </a:bodyPr>
          <a:lstStyle/>
          <a:p>
            <a:r>
              <a:rPr lang="zh-CN" altLang="en-US" b="1" dirty="0">
                <a:solidFill>
                  <a:schemeClr val="accent6">
                    <a:lumMod val="75000"/>
                  </a:schemeClr>
                </a:solidFill>
                <a:latin typeface="+mn-ea"/>
                <a:cs typeface="Arial Unicode MS" pitchFamily="34" charset="-122"/>
              </a:rPr>
              <a:t>按订单生产模式</a:t>
            </a:r>
            <a:r>
              <a:rPr lang="en-US" altLang="zh-CN" b="1" dirty="0">
                <a:solidFill>
                  <a:schemeClr val="accent6">
                    <a:lumMod val="75000"/>
                  </a:schemeClr>
                </a:solidFill>
                <a:latin typeface="+mn-ea"/>
                <a:cs typeface="Arial Unicode MS" pitchFamily="34" charset="-122"/>
              </a:rPr>
              <a:t>(MTO)</a:t>
            </a:r>
            <a:r>
              <a:rPr lang="zh-CN" altLang="en-US" b="1" dirty="0">
                <a:solidFill>
                  <a:schemeClr val="accent6">
                    <a:lumMod val="75000"/>
                  </a:schemeClr>
                </a:solidFill>
                <a:latin typeface="+mn-ea"/>
                <a:cs typeface="Arial Unicode MS" pitchFamily="34" charset="-122"/>
              </a:rPr>
              <a:t>，订单的多品种小批量，完全根据订单定制生产，零件种类繁多。</a:t>
            </a:r>
            <a:endParaRPr lang="en-US" altLang="zh-CN" b="1" dirty="0">
              <a:solidFill>
                <a:schemeClr val="accent6">
                  <a:lumMod val="75000"/>
                </a:schemeClr>
              </a:solidFill>
              <a:latin typeface="+mn-ea"/>
              <a:cs typeface="Arial Unicode MS" pitchFamily="34" charset="-122"/>
            </a:endParaRPr>
          </a:p>
          <a:p>
            <a:r>
              <a:rPr lang="zh-CN" altLang="en-US" b="1" dirty="0">
                <a:solidFill>
                  <a:schemeClr val="accent6">
                    <a:lumMod val="75000"/>
                  </a:schemeClr>
                </a:solidFill>
                <a:latin typeface="+mn-ea"/>
                <a:cs typeface="Arial Unicode MS" pitchFamily="34" charset="-122"/>
              </a:rPr>
              <a:t>零部件及工艺的多样化，根据具体订单进行实时匹配化生产；</a:t>
            </a:r>
            <a:endParaRPr lang="en-US" altLang="zh-CN" b="1" dirty="0">
              <a:solidFill>
                <a:schemeClr val="accent6">
                  <a:lumMod val="75000"/>
                </a:schemeClr>
              </a:solidFill>
              <a:latin typeface="+mn-ea"/>
              <a:cs typeface="Arial Unicode MS" pitchFamily="34" charset="-122"/>
            </a:endParaRPr>
          </a:p>
          <a:p>
            <a:r>
              <a:rPr lang="zh-CN" altLang="en-US" b="1" dirty="0">
                <a:solidFill>
                  <a:schemeClr val="accent6">
                    <a:lumMod val="75000"/>
                  </a:schemeClr>
                </a:solidFill>
                <a:latin typeface="+mn-ea"/>
                <a:cs typeface="Arial Unicode MS" pitchFamily="34" charset="-122"/>
              </a:rPr>
              <a:t> </a:t>
            </a:r>
            <a:endParaRPr lang="en-US" altLang="zh-CN" b="1" dirty="0">
              <a:solidFill>
                <a:schemeClr val="accent6">
                  <a:lumMod val="75000"/>
                </a:schemeClr>
              </a:solidFill>
              <a:latin typeface="+mn-ea"/>
              <a:cs typeface="Arial Unicode MS" pitchFamily="34" charset="-122"/>
            </a:endParaRPr>
          </a:p>
          <a:p>
            <a:r>
              <a:rPr lang="zh-CN" altLang="en-US" b="1" dirty="0">
                <a:solidFill>
                  <a:schemeClr val="accent6">
                    <a:lumMod val="75000"/>
                  </a:schemeClr>
                </a:solidFill>
                <a:latin typeface="+mn-ea"/>
                <a:cs typeface="Arial Unicode MS" pitchFamily="34" charset="-122"/>
              </a:rPr>
              <a:t>灵娃方案实现了：物料管理与配送、动态工单管理，工艺路径管理，物料与夹具防错，工艺配方管理，动态电子操作指导书，实时产品及工艺参数下发，设备集成与数采，车间暗灯，合理化建议，分层审核，现场会议，车间持续改进系统等，实现了和</a:t>
            </a:r>
            <a:r>
              <a:rPr lang="en-US" altLang="zh-CN" b="1" dirty="0">
                <a:solidFill>
                  <a:schemeClr val="accent6">
                    <a:lumMod val="75000"/>
                  </a:schemeClr>
                </a:solidFill>
                <a:latin typeface="+mn-ea"/>
                <a:cs typeface="Arial Unicode MS" pitchFamily="34" charset="-122"/>
              </a:rPr>
              <a:t>PDM</a:t>
            </a:r>
            <a:r>
              <a:rPr lang="zh-CN" altLang="en-US" b="1" dirty="0">
                <a:solidFill>
                  <a:schemeClr val="accent6">
                    <a:lumMod val="75000"/>
                  </a:schemeClr>
                </a:solidFill>
                <a:latin typeface="+mn-ea"/>
                <a:cs typeface="Arial Unicode MS" pitchFamily="34" charset="-122"/>
              </a:rPr>
              <a:t>，</a:t>
            </a:r>
            <a:r>
              <a:rPr lang="en-US" altLang="zh-CN" b="1" dirty="0">
                <a:solidFill>
                  <a:schemeClr val="accent6">
                    <a:lumMod val="75000"/>
                  </a:schemeClr>
                </a:solidFill>
                <a:latin typeface="+mn-ea"/>
                <a:cs typeface="Arial Unicode MS" pitchFamily="34" charset="-122"/>
              </a:rPr>
              <a:t>CRM</a:t>
            </a:r>
            <a:r>
              <a:rPr lang="zh-CN" altLang="en-US" b="1" dirty="0">
                <a:solidFill>
                  <a:schemeClr val="accent6">
                    <a:lumMod val="75000"/>
                  </a:schemeClr>
                </a:solidFill>
                <a:latin typeface="+mn-ea"/>
                <a:cs typeface="Arial Unicode MS" pitchFamily="34" charset="-122"/>
              </a:rPr>
              <a:t>，</a:t>
            </a:r>
            <a:r>
              <a:rPr lang="en-US" altLang="zh-CN" b="1" dirty="0">
                <a:solidFill>
                  <a:schemeClr val="accent6">
                    <a:lumMod val="75000"/>
                  </a:schemeClr>
                </a:solidFill>
                <a:latin typeface="+mn-ea"/>
                <a:cs typeface="Arial Unicode MS" pitchFamily="34" charset="-122"/>
              </a:rPr>
              <a:t>ERP</a:t>
            </a:r>
            <a:r>
              <a:rPr lang="zh-CN" altLang="en-US" b="1" dirty="0">
                <a:solidFill>
                  <a:schemeClr val="accent6">
                    <a:lumMod val="75000"/>
                  </a:schemeClr>
                </a:solidFill>
                <a:latin typeface="+mn-ea"/>
                <a:cs typeface="Arial Unicode MS" pitchFamily="34" charset="-122"/>
              </a:rPr>
              <a:t>， </a:t>
            </a:r>
            <a:r>
              <a:rPr lang="en-US" altLang="zh-CN" b="1" dirty="0">
                <a:solidFill>
                  <a:schemeClr val="accent6">
                    <a:lumMod val="75000"/>
                  </a:schemeClr>
                </a:solidFill>
                <a:latin typeface="+mn-ea"/>
                <a:cs typeface="Arial Unicode MS" pitchFamily="34" charset="-122"/>
              </a:rPr>
              <a:t>BI</a:t>
            </a:r>
            <a:r>
              <a:rPr lang="zh-CN" altLang="en-US" b="1" dirty="0">
                <a:solidFill>
                  <a:schemeClr val="accent6">
                    <a:lumMod val="75000"/>
                  </a:schemeClr>
                </a:solidFill>
                <a:latin typeface="+mn-ea"/>
                <a:cs typeface="Arial Unicode MS" pitchFamily="34" charset="-122"/>
              </a:rPr>
              <a:t>无缝集成。</a:t>
            </a:r>
          </a:p>
          <a:p>
            <a:endParaRPr lang="zh-CN" altLang="en-US" b="1" dirty="0">
              <a:solidFill>
                <a:schemeClr val="accent6">
                  <a:lumMod val="75000"/>
                </a:schemeClr>
              </a:solidFill>
              <a:latin typeface="+mn-ea"/>
              <a:cs typeface="Arial Unicode MS" pitchFamily="34" charset="-122"/>
            </a:endParaRPr>
          </a:p>
        </p:txBody>
      </p:sp>
      <p:sp>
        <p:nvSpPr>
          <p:cNvPr id="38" name="矩形 37">
            <a:extLst>
              <a:ext uri="{FF2B5EF4-FFF2-40B4-BE49-F238E27FC236}">
                <a16:creationId xmlns:a16="http://schemas.microsoft.com/office/drawing/2014/main" id="{9B8FD025-B566-48B4-82DC-C99343228D40}"/>
              </a:ext>
            </a:extLst>
          </p:cNvPr>
          <p:cNvSpPr/>
          <p:nvPr/>
        </p:nvSpPr>
        <p:spPr>
          <a:xfrm>
            <a:off x="444767" y="1760184"/>
            <a:ext cx="5937870" cy="382541"/>
          </a:xfrm>
          <a:prstGeom prst="rect">
            <a:avLst/>
          </a:prstGeom>
        </p:spPr>
        <p:txBody>
          <a:bodyPr wrap="square">
            <a:spAutoFit/>
          </a:bodyPr>
          <a:lstStyle/>
          <a:p>
            <a:pPr>
              <a:lnSpc>
                <a:spcPct val="110000"/>
              </a:lnSpc>
            </a:pPr>
            <a:r>
              <a:rPr lang="zh-CN" altLang="en-US" b="1" dirty="0">
                <a:solidFill>
                  <a:schemeClr val="accent6">
                    <a:lumMod val="75000"/>
                  </a:schemeClr>
                </a:solidFill>
                <a:latin typeface="+mn-ea"/>
                <a:cs typeface="Arial Unicode MS" pitchFamily="34" charset="-122"/>
              </a:rPr>
              <a:t> </a:t>
            </a:r>
          </a:p>
        </p:txBody>
      </p:sp>
      <p:sp>
        <p:nvSpPr>
          <p:cNvPr id="17" name="矩形 16">
            <a:extLst>
              <a:ext uri="{FF2B5EF4-FFF2-40B4-BE49-F238E27FC236}">
                <a16:creationId xmlns:a16="http://schemas.microsoft.com/office/drawing/2014/main" id="{D12DAB2E-CFF2-4E66-AF73-0AE31B3A9101}"/>
              </a:ext>
            </a:extLst>
          </p:cNvPr>
          <p:cNvSpPr/>
          <p:nvPr/>
        </p:nvSpPr>
        <p:spPr>
          <a:xfrm>
            <a:off x="8374149" y="27546280"/>
            <a:ext cx="885986" cy="61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矩形 42">
            <a:extLst>
              <a:ext uri="{FF2B5EF4-FFF2-40B4-BE49-F238E27FC236}">
                <a16:creationId xmlns:a16="http://schemas.microsoft.com/office/drawing/2014/main" id="{3D771FC9-D661-E856-6A6A-9D1F295A42EF}"/>
              </a:ext>
            </a:extLst>
          </p:cNvPr>
          <p:cNvSpPr/>
          <p:nvPr/>
        </p:nvSpPr>
        <p:spPr>
          <a:xfrm>
            <a:off x="340962" y="2981076"/>
            <a:ext cx="12243381" cy="2908910"/>
          </a:xfrm>
          <a:prstGeom prst="rect">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rgbClr val="005D9B"/>
                </a:solidFill>
                <a:latin typeface="微软雅黑" panose="020B0503020204020204" pitchFamily="34" charset="-122"/>
                <a:ea typeface="微软雅黑" panose="020B0503020204020204" pitchFamily="34" charset="-122"/>
                <a:cs typeface="+mn-ea"/>
              </a:rPr>
              <a:t>客户评价：</a:t>
            </a:r>
            <a:endParaRPr lang="en-US" altLang="zh-CN" b="1" dirty="0">
              <a:solidFill>
                <a:srgbClr val="005D9B"/>
              </a:solidFill>
              <a:latin typeface="微软雅黑" panose="020B0503020204020204" pitchFamily="34" charset="-122"/>
              <a:ea typeface="微软雅黑" panose="020B0503020204020204" pitchFamily="34" charset="-122"/>
              <a:cs typeface="+mn-ea"/>
            </a:endParaRPr>
          </a:p>
          <a:p>
            <a:pPr>
              <a:lnSpc>
                <a:spcPct val="150000"/>
              </a:lnSpc>
            </a:pPr>
            <a:r>
              <a:rPr lang="zh-CN" altLang="en-US" b="1" dirty="0">
                <a:solidFill>
                  <a:srgbClr val="005D9B"/>
                </a:solidFill>
                <a:latin typeface="微软雅黑" panose="020B0503020204020204" pitchFamily="34" charset="-122"/>
                <a:ea typeface="微软雅黑" panose="020B0503020204020204" pitchFamily="34" charset="-122"/>
                <a:cs typeface="+mn-ea"/>
              </a:rPr>
              <a:t>使用灵娃系统，产能超常提升，减少客户投诉</a:t>
            </a:r>
            <a:r>
              <a:rPr lang="en-US" altLang="zh-CN" b="1" dirty="0">
                <a:solidFill>
                  <a:srgbClr val="005D9B"/>
                </a:solidFill>
                <a:latin typeface="微软雅黑" panose="020B0503020204020204" pitchFamily="34" charset="-122"/>
                <a:ea typeface="微软雅黑" panose="020B0503020204020204" pitchFamily="34" charset="-122"/>
                <a:cs typeface="+mn-ea"/>
              </a:rPr>
              <a:t>20%</a:t>
            </a:r>
            <a:r>
              <a:rPr lang="zh-CN" altLang="en-US" b="1" dirty="0">
                <a:solidFill>
                  <a:srgbClr val="005D9B"/>
                </a:solidFill>
                <a:latin typeface="微软雅黑" panose="020B0503020204020204" pitchFamily="34" charset="-122"/>
                <a:ea typeface="微软雅黑" panose="020B0503020204020204" pitchFamily="34" charset="-122"/>
                <a:cs typeface="+mn-ea"/>
              </a:rPr>
              <a:t>；现场在制品数量减少</a:t>
            </a:r>
            <a:r>
              <a:rPr lang="en-US" altLang="zh-CN" b="1" dirty="0">
                <a:solidFill>
                  <a:srgbClr val="005D9B"/>
                </a:solidFill>
                <a:latin typeface="微软雅黑" panose="020B0503020204020204" pitchFamily="34" charset="-122"/>
                <a:ea typeface="微软雅黑" panose="020B0503020204020204" pitchFamily="34" charset="-122"/>
                <a:cs typeface="+mn-ea"/>
              </a:rPr>
              <a:t>25%</a:t>
            </a:r>
            <a:r>
              <a:rPr lang="zh-CN" altLang="en-US" b="1" dirty="0">
                <a:solidFill>
                  <a:srgbClr val="005D9B"/>
                </a:solidFill>
                <a:latin typeface="微软雅黑" panose="020B0503020204020204" pitchFamily="34" charset="-122"/>
                <a:ea typeface="微软雅黑" panose="020B0503020204020204" pitchFamily="34" charset="-122"/>
                <a:cs typeface="+mn-ea"/>
              </a:rPr>
              <a:t>；持续改进有效强行增加</a:t>
            </a:r>
            <a:r>
              <a:rPr lang="en-US" altLang="zh-CN" b="1" dirty="0">
                <a:solidFill>
                  <a:srgbClr val="005D9B"/>
                </a:solidFill>
                <a:latin typeface="微软雅黑" panose="020B0503020204020204" pitchFamily="34" charset="-122"/>
                <a:ea typeface="微软雅黑" panose="020B0503020204020204" pitchFamily="34" charset="-122"/>
                <a:cs typeface="+mn-ea"/>
              </a:rPr>
              <a:t>4%</a:t>
            </a:r>
            <a:r>
              <a:rPr lang="zh-CN" altLang="en-US" b="1" dirty="0">
                <a:solidFill>
                  <a:srgbClr val="005D9B"/>
                </a:solidFill>
                <a:latin typeface="微软雅黑" panose="020B0503020204020204" pitchFamily="34" charset="-122"/>
                <a:ea typeface="微软雅黑" panose="020B0503020204020204" pitchFamily="34" charset="-122"/>
                <a:cs typeface="+mn-ea"/>
              </a:rPr>
              <a:t>，消灭了操作工的记录工作，大幅提高效率；实现了作业过程无纸化，节省大量印刷材料和开支；</a:t>
            </a:r>
            <a:endParaRPr lang="en-US" altLang="zh-CN" b="1" dirty="0">
              <a:solidFill>
                <a:srgbClr val="005D9B"/>
              </a:solidFill>
              <a:latin typeface="微软雅黑" panose="020B0503020204020204" pitchFamily="34" charset="-122"/>
              <a:ea typeface="微软雅黑" panose="020B0503020204020204" pitchFamily="34" charset="-122"/>
              <a:cs typeface="+mn-ea"/>
            </a:endParaRPr>
          </a:p>
          <a:p>
            <a:pPr>
              <a:lnSpc>
                <a:spcPct val="150000"/>
              </a:lnSpc>
            </a:pPr>
            <a:endParaRPr lang="en-US" altLang="zh-CN" b="1" dirty="0">
              <a:solidFill>
                <a:srgbClr val="005D9B"/>
              </a:solidFill>
              <a:latin typeface="微软雅黑" panose="020B0503020204020204" pitchFamily="34" charset="-122"/>
              <a:ea typeface="微软雅黑" panose="020B0503020204020204" pitchFamily="34" charset="-122"/>
              <a:cs typeface="+mn-ea"/>
            </a:endParaRPr>
          </a:p>
          <a:p>
            <a:pPr algn="r">
              <a:lnSpc>
                <a:spcPct val="150000"/>
              </a:lnSpc>
            </a:pPr>
            <a:r>
              <a:rPr lang="en-US" altLang="zh-CN" b="1" dirty="0">
                <a:solidFill>
                  <a:srgbClr val="005D9B"/>
                </a:solidFill>
                <a:latin typeface="微软雅黑" panose="020B0503020204020204" pitchFamily="34" charset="-122"/>
                <a:ea typeface="微软雅黑" panose="020B0503020204020204" pitchFamily="34" charset="-122"/>
                <a:cs typeface="+mn-ea"/>
              </a:rPr>
              <a:t>XXX </a:t>
            </a:r>
            <a:r>
              <a:rPr lang="zh-CN" altLang="en-US" b="1" dirty="0">
                <a:solidFill>
                  <a:srgbClr val="005D9B"/>
                </a:solidFill>
                <a:latin typeface="微软雅黑" panose="020B0503020204020204" pitchFamily="34" charset="-122"/>
                <a:ea typeface="微软雅黑" panose="020B0503020204020204" pitchFamily="34" charset="-122"/>
                <a:cs typeface="+mn-ea"/>
              </a:rPr>
              <a:t>工艺部 </a:t>
            </a:r>
          </a:p>
          <a:p>
            <a:pPr>
              <a:lnSpc>
                <a:spcPct val="150000"/>
              </a:lnSpc>
            </a:pPr>
            <a:endParaRPr lang="zh-CN" altLang="en-US" b="1" dirty="0">
              <a:solidFill>
                <a:srgbClr val="005D9B"/>
              </a:solidFill>
              <a:latin typeface="微软雅黑" panose="020B0503020204020204" pitchFamily="34" charset="-122"/>
              <a:ea typeface="微软雅黑" panose="020B0503020204020204" pitchFamily="34" charset="-122"/>
              <a:cs typeface="+mn-ea"/>
            </a:endParaRPr>
          </a:p>
        </p:txBody>
      </p:sp>
      <p:sp>
        <p:nvSpPr>
          <p:cNvPr id="13" name="矩形 12">
            <a:extLst>
              <a:ext uri="{FF2B5EF4-FFF2-40B4-BE49-F238E27FC236}">
                <a16:creationId xmlns:a16="http://schemas.microsoft.com/office/drawing/2014/main" id="{92ECA49F-9F74-6281-B2E6-CC9BE3A08684}"/>
              </a:ext>
            </a:extLst>
          </p:cNvPr>
          <p:cNvSpPr>
            <a:spLocks/>
          </p:cNvSpPr>
          <p:nvPr/>
        </p:nvSpPr>
        <p:spPr bwMode="auto">
          <a:xfrm>
            <a:off x="408601" y="12833678"/>
            <a:ext cx="13270886" cy="352709"/>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zh-CN" altLang="en-US" sz="2400" b="1" dirty="0">
                <a:solidFill>
                  <a:schemeClr val="bg1"/>
                </a:solidFill>
                <a:cs typeface="+mn-ea"/>
                <a:sym typeface="+mn-lt"/>
              </a:rPr>
              <a:t>成功案例：工业电气行业</a:t>
            </a:r>
            <a:r>
              <a:rPr lang="en-US" altLang="zh-CN" sz="2400" b="1" dirty="0">
                <a:solidFill>
                  <a:schemeClr val="bg1"/>
                </a:solidFill>
                <a:cs typeface="+mn-ea"/>
                <a:sym typeface="+mn-lt"/>
              </a:rPr>
              <a:t>—</a:t>
            </a:r>
            <a:r>
              <a:rPr lang="zh-CN" altLang="en-US" sz="2400" b="1" dirty="0">
                <a:solidFill>
                  <a:schemeClr val="bg1"/>
                </a:solidFill>
                <a:cs typeface="+mn-ea"/>
                <a:sym typeface="+mn-lt"/>
              </a:rPr>
              <a:t>中压、高压电气</a:t>
            </a:r>
            <a:endParaRPr lang="en-US" altLang="zh-CN" sz="2400" b="1" dirty="0">
              <a:solidFill>
                <a:schemeClr val="bg1"/>
              </a:solidFill>
              <a:cs typeface="+mn-ea"/>
              <a:sym typeface="+mn-lt"/>
            </a:endParaRPr>
          </a:p>
        </p:txBody>
      </p:sp>
      <p:sp>
        <p:nvSpPr>
          <p:cNvPr id="14" name="内容占位符 2">
            <a:extLst>
              <a:ext uri="{FF2B5EF4-FFF2-40B4-BE49-F238E27FC236}">
                <a16:creationId xmlns:a16="http://schemas.microsoft.com/office/drawing/2014/main" id="{BD6F49AD-84B8-FDA7-7BBD-60AD09E029EA}"/>
              </a:ext>
            </a:extLst>
          </p:cNvPr>
          <p:cNvSpPr txBox="1">
            <a:spLocks/>
          </p:cNvSpPr>
          <p:nvPr/>
        </p:nvSpPr>
        <p:spPr>
          <a:xfrm>
            <a:off x="617669" y="14966493"/>
            <a:ext cx="12852742" cy="2484723"/>
          </a:xfrm>
          <a:prstGeom prst="rect">
            <a:avLst/>
          </a:prstGeom>
        </p:spPr>
        <p:txBody>
          <a:bodyPr>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200">
              <a:lnSpc>
                <a:spcPct val="150000"/>
              </a:lnSpc>
              <a:spcBef>
                <a:spcPts val="0"/>
              </a:spcBef>
              <a:buNone/>
            </a:pPr>
            <a:r>
              <a:rPr lang="zh-CN" altLang="en-US" sz="1200" b="1" dirty="0">
                <a:solidFill>
                  <a:srgbClr val="0579CB"/>
                </a:solidFill>
              </a:rPr>
              <a:t>涉及产品</a:t>
            </a:r>
            <a:r>
              <a:rPr lang="en-US" altLang="zh-CN" sz="1200" b="1" dirty="0">
                <a:solidFill>
                  <a:srgbClr val="0579CB"/>
                </a:solidFill>
              </a:rPr>
              <a:t>:</a:t>
            </a:r>
          </a:p>
          <a:p>
            <a:pPr marL="0" indent="0">
              <a:lnSpc>
                <a:spcPct val="150000"/>
              </a:lnSpc>
              <a:spcBef>
                <a:spcPts val="0"/>
              </a:spcBef>
              <a:buNone/>
            </a:pPr>
            <a:r>
              <a:rPr lang="zh-CN" altLang="en-US" sz="800" dirty="0">
                <a:solidFill>
                  <a:prstClr val="black"/>
                </a:solidFill>
                <a:latin typeface="Calibri" panose="020F0502020204030204"/>
                <a:ea typeface="等线" panose="02010600030101010101" pitchFamily="2" charset="-122"/>
              </a:rPr>
              <a:t>高压开关设备 中压开关设备 低压开关设备  低压元器件  电力自动化  配电自动化  高压母线 低压母线槽系统  变压器  箱式变电站 风电变流器 桥架</a:t>
            </a:r>
            <a:r>
              <a:rPr lang="zh-CN" altLang="en-US" sz="800" dirty="0">
                <a:solidFill>
                  <a:prstClr val="black"/>
                </a:solidFill>
              </a:rPr>
              <a:t>直流开关设备、电气柜、电缆、抽屉、</a:t>
            </a: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200" b="1" dirty="0">
                <a:solidFill>
                  <a:srgbClr val="0579CB"/>
                </a:solidFill>
              </a:rPr>
              <a:t>覆盖工艺类型</a:t>
            </a:r>
            <a:r>
              <a:rPr lang="en-US" altLang="zh-CN" sz="1200" b="1" dirty="0">
                <a:solidFill>
                  <a:srgbClr val="0579CB"/>
                </a:solidFill>
              </a:rPr>
              <a:t>:</a:t>
            </a:r>
          </a:p>
          <a:p>
            <a:pPr marL="0" indent="0">
              <a:lnSpc>
                <a:spcPct val="150000"/>
              </a:lnSpc>
              <a:spcBef>
                <a:spcPts val="0"/>
              </a:spcBef>
              <a:buNone/>
            </a:pPr>
            <a:r>
              <a:rPr lang="zh-CN" altLang="en-US" sz="800" dirty="0">
                <a:solidFill>
                  <a:prstClr val="black"/>
                </a:solidFill>
                <a:latin typeface="Calibri" panose="020F0502020204030204"/>
                <a:ea typeface="等线" panose="02010600030101010101" pitchFamily="2" charset="-122"/>
              </a:rPr>
              <a:t>机加工工艺、注塑工艺、喷涂工艺、冲压折弯工艺、装配工艺、发泡工艺、半导体工艺、全自动</a:t>
            </a:r>
            <a:r>
              <a:rPr lang="en-US" altLang="zh-CN" sz="800" dirty="0">
                <a:solidFill>
                  <a:prstClr val="black"/>
                </a:solidFill>
                <a:latin typeface="Calibri" panose="020F0502020204030204"/>
                <a:ea typeface="等线" panose="02010600030101010101" pitchFamily="2" charset="-122"/>
              </a:rPr>
              <a:t>/</a:t>
            </a:r>
            <a:r>
              <a:rPr lang="zh-CN" altLang="en-US" sz="800" dirty="0">
                <a:solidFill>
                  <a:prstClr val="black"/>
                </a:solidFill>
                <a:latin typeface="Calibri" panose="020F0502020204030204"/>
                <a:ea typeface="等线" panose="02010600030101010101" pitchFamily="2" charset="-122"/>
              </a:rPr>
              <a:t>半自动</a:t>
            </a:r>
            <a:r>
              <a:rPr lang="en-US" altLang="zh-CN" sz="800" dirty="0">
                <a:solidFill>
                  <a:prstClr val="black"/>
                </a:solidFill>
                <a:latin typeface="Calibri" panose="020F0502020204030204"/>
                <a:ea typeface="等线" panose="02010600030101010101" pitchFamily="2" charset="-122"/>
              </a:rPr>
              <a:t>/</a:t>
            </a:r>
            <a:r>
              <a:rPr lang="zh-CN" altLang="en-US" sz="800" dirty="0">
                <a:solidFill>
                  <a:prstClr val="black"/>
                </a:solidFill>
                <a:latin typeface="Calibri" panose="020F0502020204030204"/>
                <a:ea typeface="等线" panose="02010600030101010101" pitchFamily="2" charset="-122"/>
              </a:rPr>
              <a:t>手工机电装配工艺</a:t>
            </a:r>
            <a:r>
              <a:rPr lang="en-US" altLang="zh-CN" sz="800" dirty="0">
                <a:solidFill>
                  <a:prstClr val="black"/>
                </a:solidFill>
                <a:latin typeface="Calibri" panose="020F0502020204030204"/>
                <a:ea typeface="等线" panose="02010600030101010101" pitchFamily="2" charset="-122"/>
              </a:rPr>
              <a:t>, </a:t>
            </a: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200" b="1" dirty="0">
                <a:solidFill>
                  <a:srgbClr val="0579CB"/>
                </a:solidFill>
              </a:rPr>
              <a:t>系统对接</a:t>
            </a:r>
            <a:r>
              <a:rPr lang="en-US" altLang="zh-CN" sz="1200" b="1" dirty="0">
                <a:solidFill>
                  <a:srgbClr val="0579CB"/>
                </a:solidFill>
              </a:rPr>
              <a:t>:</a:t>
            </a:r>
          </a:p>
          <a:p>
            <a:pPr marL="0" indent="0">
              <a:lnSpc>
                <a:spcPct val="150000"/>
              </a:lnSpc>
              <a:spcBef>
                <a:spcPts val="0"/>
              </a:spcBef>
              <a:buNone/>
            </a:pPr>
            <a:r>
              <a:rPr lang="en-US" altLang="zh-CN" sz="800" dirty="0">
                <a:solidFill>
                  <a:prstClr val="black"/>
                </a:solidFill>
                <a:latin typeface="Calibri" panose="020F0502020204030204"/>
                <a:ea typeface="等线" panose="02010600030101010101" pitchFamily="2" charset="-122"/>
              </a:rPr>
              <a:t>PLM, ERP ,CRM, AGV, </a:t>
            </a:r>
            <a:r>
              <a:rPr lang="zh-CN" altLang="en-US" sz="800" dirty="0">
                <a:solidFill>
                  <a:prstClr val="black"/>
                </a:solidFill>
                <a:latin typeface="Calibri" panose="020F0502020204030204"/>
                <a:ea typeface="等线" panose="02010600030101010101" pitchFamily="2" charset="-122"/>
              </a:rPr>
              <a:t>立体库，各种工艺设备</a:t>
            </a: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400" b="1" dirty="0">
                <a:solidFill>
                  <a:srgbClr val="0579CB"/>
                </a:solidFill>
              </a:rPr>
              <a:t>首个工厂软件开发投入开发成本：</a:t>
            </a:r>
            <a:endParaRPr lang="en-US" altLang="zh-CN" sz="1400" b="1" dirty="0">
              <a:solidFill>
                <a:srgbClr val="0579CB"/>
              </a:solidFill>
            </a:endParaRPr>
          </a:p>
          <a:p>
            <a:pPr marL="0" indent="0">
              <a:lnSpc>
                <a:spcPct val="150000"/>
              </a:lnSpc>
              <a:spcBef>
                <a:spcPts val="0"/>
              </a:spcBef>
              <a:buNone/>
            </a:pPr>
            <a:r>
              <a:rPr lang="en-US" altLang="zh-CN" sz="800" dirty="0">
                <a:solidFill>
                  <a:prstClr val="black"/>
                </a:solidFill>
                <a:latin typeface="Calibri" panose="020F0502020204030204"/>
                <a:ea typeface="等线" panose="02010600030101010101" pitchFamily="2" charset="-122"/>
              </a:rPr>
              <a:t> 20</a:t>
            </a:r>
            <a:r>
              <a:rPr lang="zh-CN" altLang="en-US" sz="800" dirty="0">
                <a:solidFill>
                  <a:prstClr val="black"/>
                </a:solidFill>
                <a:latin typeface="Calibri" panose="020F0502020204030204"/>
                <a:ea typeface="等线" panose="02010600030101010101" pitchFamily="2" charset="-122"/>
              </a:rPr>
              <a:t>人天</a:t>
            </a: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800" dirty="0">
              <a:solidFill>
                <a:prstClr val="black"/>
              </a:solidFill>
              <a:latin typeface="Calibri" panose="020F0502020204030204"/>
              <a:ea typeface="等线" panose="02010600030101010101" pitchFamily="2" charset="-122"/>
            </a:endParaRPr>
          </a:p>
        </p:txBody>
      </p:sp>
      <p:sp>
        <p:nvSpPr>
          <p:cNvPr id="15" name="内容占位符 2">
            <a:extLst>
              <a:ext uri="{FF2B5EF4-FFF2-40B4-BE49-F238E27FC236}">
                <a16:creationId xmlns:a16="http://schemas.microsoft.com/office/drawing/2014/main" id="{ED39FD05-B74B-C9E4-1A39-97A27BA7E8C6}"/>
              </a:ext>
            </a:extLst>
          </p:cNvPr>
          <p:cNvSpPr txBox="1">
            <a:spLocks/>
          </p:cNvSpPr>
          <p:nvPr/>
        </p:nvSpPr>
        <p:spPr>
          <a:xfrm>
            <a:off x="435815" y="13702248"/>
            <a:ext cx="12852742" cy="110647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None/>
              <a:defRPr/>
            </a:pPr>
            <a:r>
              <a:rPr lang="zh-CN" altLang="en-US" sz="1800" dirty="0">
                <a:solidFill>
                  <a:prstClr val="black"/>
                </a:solidFill>
                <a:latin typeface="Calibri" panose="020F0502020204030204"/>
                <a:ea typeface="等线" panose="02010600030101010101" pitchFamily="2" charset="-122"/>
              </a:rPr>
              <a:t>某国家重点高新技术企业、国家科技部</a:t>
            </a:r>
            <a:r>
              <a:rPr lang="en-US" altLang="zh-CN" sz="1800" dirty="0">
                <a:solidFill>
                  <a:prstClr val="black"/>
                </a:solidFill>
                <a:latin typeface="Calibri" panose="020F0502020204030204"/>
                <a:ea typeface="等线" panose="02010600030101010101" pitchFamily="2" charset="-122"/>
              </a:rPr>
              <a:t>863</a:t>
            </a:r>
            <a:r>
              <a:rPr lang="zh-CN" altLang="en-US" sz="1800" dirty="0">
                <a:solidFill>
                  <a:prstClr val="black"/>
                </a:solidFill>
                <a:latin typeface="Calibri" panose="020F0502020204030204"/>
                <a:ea typeface="等线" panose="02010600030101010101" pitchFamily="2" charset="-122"/>
              </a:rPr>
              <a:t>计划成果产业化基地、中国电气工业领军企业，中国电气工业自主创新名列第一，年销售额超过百亿，在国内有</a:t>
            </a:r>
            <a:r>
              <a:rPr lang="en-US" altLang="zh-CN" sz="1800" dirty="0">
                <a:solidFill>
                  <a:prstClr val="black"/>
                </a:solidFill>
                <a:latin typeface="Calibri" panose="020F0502020204030204"/>
                <a:ea typeface="等线" panose="02010600030101010101" pitchFamily="2" charset="-122"/>
              </a:rPr>
              <a:t>20</a:t>
            </a:r>
            <a:r>
              <a:rPr lang="zh-CN" altLang="en-US" sz="1800" dirty="0">
                <a:solidFill>
                  <a:prstClr val="black"/>
                </a:solidFill>
                <a:latin typeface="Calibri" panose="020F0502020204030204"/>
                <a:ea typeface="等线" panose="02010600030101010101" pitchFamily="2" charset="-122"/>
              </a:rPr>
              <a:t>多家工厂，工信部 “国家技术创新示范企业</a:t>
            </a:r>
            <a:r>
              <a:rPr lang="en-US" altLang="zh-CN" sz="1800" dirty="0">
                <a:solidFill>
                  <a:prstClr val="black"/>
                </a:solidFill>
                <a:latin typeface="Calibri" panose="020F0502020204030204"/>
                <a:ea typeface="等线" panose="02010600030101010101" pitchFamily="2" charset="-122"/>
              </a:rPr>
              <a:t>”</a:t>
            </a:r>
            <a:r>
              <a:rPr lang="zh-CN" altLang="en-US" sz="1800" dirty="0">
                <a:solidFill>
                  <a:prstClr val="black"/>
                </a:solidFill>
                <a:latin typeface="Calibri" panose="020F0502020204030204"/>
                <a:ea typeface="等线" panose="02010600030101010101" pitchFamily="2" charset="-122"/>
              </a:rPr>
              <a:t>。中国市场上最早生产工业电气产品的龙头公司。在</a:t>
            </a:r>
            <a:r>
              <a:rPr lang="en-US" altLang="zh-CN" sz="1800" dirty="0">
                <a:solidFill>
                  <a:prstClr val="black"/>
                </a:solidFill>
                <a:latin typeface="Calibri" panose="020F0502020204030204"/>
                <a:ea typeface="等线" panose="02010600030101010101" pitchFamily="2" charset="-122"/>
              </a:rPr>
              <a:t>2016</a:t>
            </a:r>
            <a:r>
              <a:rPr lang="zh-CN" altLang="en-US" sz="1800" dirty="0">
                <a:solidFill>
                  <a:prstClr val="black"/>
                </a:solidFill>
                <a:latin typeface="Calibri" panose="020F0502020204030204"/>
                <a:ea typeface="等线" panose="02010600030101010101" pitchFamily="2" charset="-122"/>
              </a:rPr>
              <a:t>年开始，灵娃开始为该客户超过数十家工厂提供数字化制造解决方案，并持续服务超过</a:t>
            </a:r>
            <a:r>
              <a:rPr lang="en-US" altLang="zh-CN" sz="1800" dirty="0">
                <a:solidFill>
                  <a:prstClr val="black"/>
                </a:solidFill>
                <a:latin typeface="Calibri" panose="020F0502020204030204"/>
                <a:ea typeface="等线" panose="02010600030101010101" pitchFamily="2" charset="-122"/>
              </a:rPr>
              <a:t>20</a:t>
            </a:r>
            <a:r>
              <a:rPr lang="zh-CN" altLang="en-US" sz="1800" dirty="0">
                <a:solidFill>
                  <a:prstClr val="black"/>
                </a:solidFill>
                <a:latin typeface="Calibri" panose="020F0502020204030204"/>
                <a:ea typeface="等线" panose="02010600030101010101" pitchFamily="2" charset="-122"/>
              </a:rPr>
              <a:t>年，灵娃持续为该客户在数字化工厂的各个维度提供专业化的精益、质量、软件技术服务。 赢得了客户深度和持续的信任和支持。</a:t>
            </a:r>
            <a:endParaRPr lang="en-US" altLang="zh-CN" sz="1800" dirty="0">
              <a:solidFill>
                <a:prstClr val="black"/>
              </a:solidFill>
              <a:latin typeface="Calibri" panose="020F0502020204030204"/>
              <a:ea typeface="等线" panose="02010600030101010101" pitchFamily="2" charset="-122"/>
            </a:endParaRPr>
          </a:p>
        </p:txBody>
      </p:sp>
      <p:sp>
        <p:nvSpPr>
          <p:cNvPr id="16" name="文本框 15">
            <a:extLst>
              <a:ext uri="{FF2B5EF4-FFF2-40B4-BE49-F238E27FC236}">
                <a16:creationId xmlns:a16="http://schemas.microsoft.com/office/drawing/2014/main" id="{872F77AC-703B-5388-EA42-A36E6E961596}"/>
              </a:ext>
            </a:extLst>
          </p:cNvPr>
          <p:cNvSpPr txBox="1"/>
          <p:nvPr/>
        </p:nvSpPr>
        <p:spPr>
          <a:xfrm>
            <a:off x="519224" y="17606343"/>
            <a:ext cx="12246286" cy="5878469"/>
          </a:xfrm>
          <a:prstGeom prst="rect">
            <a:avLst/>
          </a:prstGeom>
          <a:noFill/>
        </p:spPr>
        <p:txBody>
          <a:bodyPr wrap="square">
            <a:spAutoFit/>
          </a:bodyPr>
          <a:lstStyle/>
          <a:p>
            <a:pPr>
              <a:lnSpc>
                <a:spcPct val="150000"/>
              </a:lnSpc>
            </a:pPr>
            <a:r>
              <a:rPr lang="zh-CN" altLang="en-US" sz="3200" b="1" dirty="0">
                <a:solidFill>
                  <a:srgbClr val="0579CB"/>
                </a:solidFill>
              </a:rPr>
              <a:t>解决方案实现功能：</a:t>
            </a:r>
            <a:endParaRPr lang="en-US" altLang="zh-CN" sz="3200" b="1" dirty="0">
              <a:solidFill>
                <a:srgbClr val="0579CB"/>
              </a:solidFill>
            </a:endParaRPr>
          </a:p>
          <a:p>
            <a:pPr marL="285750" indent="-285750">
              <a:lnSpc>
                <a:spcPct val="150000"/>
              </a:lnSpc>
              <a:buFont typeface="Arial" panose="020B0604020202020204" pitchFamily="34" charset="0"/>
              <a:buChar char="•"/>
            </a:pPr>
            <a:r>
              <a:rPr lang="zh-CN" altLang="en-US" b="1" dirty="0">
                <a:solidFill>
                  <a:srgbClr val="474747"/>
                </a:solidFill>
              </a:rPr>
              <a:t>动态全价值链信息贯穿：</a:t>
            </a:r>
            <a:r>
              <a:rPr lang="zh-CN" altLang="en-US" dirty="0">
                <a:solidFill>
                  <a:srgbClr val="474747"/>
                </a:solidFill>
              </a:rPr>
              <a:t>销售合同、图纸、工艺程序、工单任务同步贯穿联动</a:t>
            </a:r>
            <a:endParaRPr lang="en-US" altLang="zh-CN" dirty="0">
              <a:solidFill>
                <a:srgbClr val="474747"/>
              </a:solidFill>
            </a:endParaRPr>
          </a:p>
          <a:p>
            <a:pPr marL="285750" indent="-285750">
              <a:lnSpc>
                <a:spcPct val="150000"/>
              </a:lnSpc>
              <a:buFont typeface="Arial" panose="020B0604020202020204" pitchFamily="34" charset="0"/>
              <a:buChar char="•"/>
            </a:pPr>
            <a:r>
              <a:rPr lang="zh-CN" altLang="en-US" b="1" dirty="0">
                <a:solidFill>
                  <a:srgbClr val="474747"/>
                </a:solidFill>
              </a:rPr>
              <a:t>动态设计文件下发</a:t>
            </a:r>
            <a:r>
              <a:rPr lang="zh-CN" altLang="en-US" dirty="0">
                <a:solidFill>
                  <a:srgbClr val="474747"/>
                </a:solidFill>
              </a:rPr>
              <a:t>： 系统直接下载与销售合同对应中产品图纸，保证了数据实时性和正确性，减少人工作业工作量</a:t>
            </a:r>
            <a:endParaRPr lang="en-US" altLang="zh-CN" dirty="0">
              <a:solidFill>
                <a:srgbClr val="474747"/>
              </a:solidFill>
            </a:endParaRPr>
          </a:p>
          <a:p>
            <a:pPr marL="285750" indent="-285750">
              <a:lnSpc>
                <a:spcPct val="150000"/>
              </a:lnSpc>
              <a:buFont typeface="Arial" panose="020B0604020202020204" pitchFamily="34" charset="0"/>
              <a:buChar char="•"/>
            </a:pPr>
            <a:r>
              <a:rPr lang="zh-CN" altLang="en-US" b="1" dirty="0">
                <a:solidFill>
                  <a:srgbClr val="474747"/>
                </a:solidFill>
              </a:rPr>
              <a:t>动态工艺文件下发：</a:t>
            </a:r>
            <a:r>
              <a:rPr lang="zh-CN" altLang="en-US" dirty="0">
                <a:solidFill>
                  <a:srgbClr val="474747"/>
                </a:solidFill>
              </a:rPr>
              <a:t>产品的物料信息和工艺信息，均在设计平台中建立，确保数据源唯一性</a:t>
            </a:r>
            <a:endParaRPr lang="en-US" altLang="zh-CN" dirty="0">
              <a:solidFill>
                <a:srgbClr val="474747"/>
              </a:solidFill>
            </a:endParaRPr>
          </a:p>
          <a:p>
            <a:pPr marL="285750" indent="-285750">
              <a:lnSpc>
                <a:spcPct val="200000"/>
              </a:lnSpc>
              <a:buFont typeface="Arial" panose="020B0604020202020204" pitchFamily="34" charset="0"/>
              <a:buChar char="•"/>
            </a:pPr>
            <a:r>
              <a:rPr lang="zh-CN" altLang="en-US" b="1" dirty="0">
                <a:solidFill>
                  <a:srgbClr val="474747"/>
                </a:solidFill>
              </a:rPr>
              <a:t>实时过程管理：</a:t>
            </a:r>
            <a:r>
              <a:rPr lang="zh-CN" altLang="en-US" dirty="0">
                <a:solidFill>
                  <a:srgbClr val="474747"/>
                </a:solidFill>
              </a:rPr>
              <a:t>工艺流程、设备数采、工时成本、材料耗用、能耗信息全链接与实时透明</a:t>
            </a:r>
            <a:endParaRPr lang="en-US" altLang="zh-CN" dirty="0">
              <a:solidFill>
                <a:srgbClr val="474747"/>
              </a:solidFill>
            </a:endParaRPr>
          </a:p>
          <a:p>
            <a:pPr marL="285750" indent="-285750">
              <a:lnSpc>
                <a:spcPct val="200000"/>
              </a:lnSpc>
              <a:buFont typeface="Arial" panose="020B0604020202020204" pitchFamily="34" charset="0"/>
              <a:buChar char="•"/>
            </a:pPr>
            <a:r>
              <a:rPr lang="zh-CN" altLang="en-US" b="1" dirty="0">
                <a:solidFill>
                  <a:srgbClr val="474747"/>
                </a:solidFill>
              </a:rPr>
              <a:t>仓储物料管理：</a:t>
            </a:r>
            <a:r>
              <a:rPr lang="zh-CN" altLang="en-US" dirty="0">
                <a:solidFill>
                  <a:srgbClr val="474747"/>
                </a:solidFill>
              </a:rPr>
              <a:t>采用扫描终端、</a:t>
            </a:r>
            <a:r>
              <a:rPr lang="en-US" altLang="zh-CN" dirty="0">
                <a:solidFill>
                  <a:srgbClr val="474747"/>
                </a:solidFill>
              </a:rPr>
              <a:t>PDA</a:t>
            </a:r>
            <a:r>
              <a:rPr lang="zh-CN" altLang="en-US" dirty="0">
                <a:solidFill>
                  <a:srgbClr val="474747"/>
                </a:solidFill>
              </a:rPr>
              <a:t>、控制终端，与设施、设备对接等信息化作业方式实现</a:t>
            </a:r>
          </a:p>
          <a:p>
            <a:pPr marL="285750" indent="-285750">
              <a:lnSpc>
                <a:spcPct val="200000"/>
              </a:lnSpc>
              <a:buFont typeface="Arial" panose="020B0604020202020204" pitchFamily="34" charset="0"/>
              <a:buChar char="•"/>
            </a:pPr>
            <a:r>
              <a:rPr lang="zh-CN" altLang="en-US" b="1" dirty="0">
                <a:solidFill>
                  <a:srgbClr val="474747"/>
                </a:solidFill>
              </a:rPr>
              <a:t>实时异常反馈：</a:t>
            </a:r>
            <a:r>
              <a:rPr lang="zh-CN" altLang="en-US" dirty="0">
                <a:solidFill>
                  <a:srgbClr val="474747"/>
                </a:solidFill>
              </a:rPr>
              <a:t>安灯系统，与设备端集成，实时反馈异常报警信息</a:t>
            </a:r>
            <a:endParaRPr lang="en-US" altLang="zh-CN" dirty="0">
              <a:solidFill>
                <a:srgbClr val="474747"/>
              </a:solidFill>
            </a:endParaRPr>
          </a:p>
          <a:p>
            <a:pPr marL="285750" indent="-285750">
              <a:lnSpc>
                <a:spcPct val="200000"/>
              </a:lnSpc>
              <a:buFont typeface="Arial" panose="020B0604020202020204" pitchFamily="34" charset="0"/>
              <a:buChar char="•"/>
            </a:pPr>
            <a:r>
              <a:rPr lang="zh-CN" altLang="en-US" b="1" dirty="0">
                <a:solidFill>
                  <a:srgbClr val="474747"/>
                </a:solidFill>
              </a:rPr>
              <a:t>无纸化作业</a:t>
            </a:r>
            <a:r>
              <a:rPr lang="zh-CN" altLang="en-US" dirty="0">
                <a:solidFill>
                  <a:srgbClr val="474747"/>
                </a:solidFill>
              </a:rPr>
              <a:t>：现场作业取消纸质作业单，实时记录作业信息，现场生产作业信息透明化；</a:t>
            </a:r>
            <a:r>
              <a:rPr lang="en-US" altLang="zh-CN" dirty="0">
                <a:solidFill>
                  <a:srgbClr val="474747"/>
                </a:solidFill>
              </a:rPr>
              <a:t>SOP</a:t>
            </a:r>
            <a:r>
              <a:rPr lang="zh-CN" altLang="en-US" dirty="0">
                <a:solidFill>
                  <a:srgbClr val="474747"/>
                </a:solidFill>
              </a:rPr>
              <a:t>、</a:t>
            </a:r>
            <a:r>
              <a:rPr lang="en-US" altLang="zh-CN" dirty="0">
                <a:solidFill>
                  <a:srgbClr val="474747"/>
                </a:solidFill>
              </a:rPr>
              <a:t>SIP</a:t>
            </a:r>
            <a:r>
              <a:rPr lang="zh-CN" altLang="en-US" dirty="0">
                <a:solidFill>
                  <a:srgbClr val="474747"/>
                </a:solidFill>
              </a:rPr>
              <a:t>等作业文档电子化显示</a:t>
            </a:r>
          </a:p>
          <a:p>
            <a:pPr marL="285750" indent="-285750">
              <a:lnSpc>
                <a:spcPct val="200000"/>
              </a:lnSpc>
              <a:buFont typeface="Arial" panose="020B0604020202020204" pitchFamily="34" charset="0"/>
              <a:buChar char="•"/>
            </a:pPr>
            <a:r>
              <a:rPr lang="zh-CN" altLang="en-US" b="1" dirty="0">
                <a:solidFill>
                  <a:srgbClr val="474747"/>
                </a:solidFill>
              </a:rPr>
              <a:t>设备自动控制：</a:t>
            </a:r>
            <a:r>
              <a:rPr lang="zh-CN" altLang="en-US" dirty="0">
                <a:solidFill>
                  <a:srgbClr val="474747"/>
                </a:solidFill>
              </a:rPr>
              <a:t>工艺参数、加工程序实时下发，同时集成立库、</a:t>
            </a:r>
            <a:r>
              <a:rPr lang="en-US" altLang="zh-CN" dirty="0">
                <a:solidFill>
                  <a:srgbClr val="474747"/>
                </a:solidFill>
              </a:rPr>
              <a:t>AGV</a:t>
            </a:r>
            <a:r>
              <a:rPr lang="zh-CN" altLang="en-US" dirty="0">
                <a:solidFill>
                  <a:srgbClr val="474747"/>
                </a:solidFill>
              </a:rPr>
              <a:t>，装配设备等</a:t>
            </a:r>
            <a:endParaRPr lang="en-US" altLang="zh-CN" dirty="0">
              <a:solidFill>
                <a:srgbClr val="474747"/>
              </a:solidFill>
            </a:endParaRPr>
          </a:p>
          <a:p>
            <a:pPr marL="285750" indent="-285750">
              <a:lnSpc>
                <a:spcPct val="200000"/>
              </a:lnSpc>
              <a:buFont typeface="Arial" panose="020B0604020202020204" pitchFamily="34" charset="0"/>
              <a:buChar char="•"/>
            </a:pPr>
            <a:r>
              <a:rPr lang="zh-CN" altLang="en-US" b="1" dirty="0">
                <a:solidFill>
                  <a:srgbClr val="474747"/>
                </a:solidFill>
              </a:rPr>
              <a:t>数字化看板： </a:t>
            </a:r>
            <a:r>
              <a:rPr lang="zh-CN" altLang="en-US" dirty="0">
                <a:solidFill>
                  <a:srgbClr val="474747"/>
                </a:solidFill>
              </a:rPr>
              <a:t>实时工厂核心</a:t>
            </a:r>
            <a:r>
              <a:rPr lang="en-US" altLang="zh-CN" dirty="0">
                <a:solidFill>
                  <a:srgbClr val="474747"/>
                </a:solidFill>
              </a:rPr>
              <a:t>KPI</a:t>
            </a:r>
            <a:r>
              <a:rPr lang="zh-CN" altLang="en-US" dirty="0">
                <a:solidFill>
                  <a:srgbClr val="474747"/>
                </a:solidFill>
              </a:rPr>
              <a:t>动态大屏展示</a:t>
            </a:r>
          </a:p>
        </p:txBody>
      </p:sp>
      <p:pic>
        <p:nvPicPr>
          <p:cNvPr id="18" name="图片 17">
            <a:extLst>
              <a:ext uri="{FF2B5EF4-FFF2-40B4-BE49-F238E27FC236}">
                <a16:creationId xmlns:a16="http://schemas.microsoft.com/office/drawing/2014/main" id="{64B167F1-C465-1943-6942-9A6B4B0365FC}"/>
              </a:ext>
            </a:extLst>
          </p:cNvPr>
          <p:cNvPicPr>
            <a:picLocks noChangeAspect="1"/>
          </p:cNvPicPr>
          <p:nvPr/>
        </p:nvPicPr>
        <p:blipFill>
          <a:blip r:embed="rId2"/>
          <a:stretch>
            <a:fillRect/>
          </a:stretch>
        </p:blipFill>
        <p:spPr>
          <a:xfrm>
            <a:off x="785299" y="23579419"/>
            <a:ext cx="11578625" cy="3321193"/>
          </a:xfrm>
          <a:prstGeom prst="rect">
            <a:avLst/>
          </a:prstGeom>
        </p:spPr>
      </p:pic>
      <p:sp>
        <p:nvSpPr>
          <p:cNvPr id="19" name="文本框 18">
            <a:extLst>
              <a:ext uri="{FF2B5EF4-FFF2-40B4-BE49-F238E27FC236}">
                <a16:creationId xmlns:a16="http://schemas.microsoft.com/office/drawing/2014/main" id="{5681B7F6-B237-5C82-6862-F33B0A40649F}"/>
              </a:ext>
            </a:extLst>
          </p:cNvPr>
          <p:cNvSpPr txBox="1"/>
          <p:nvPr/>
        </p:nvSpPr>
        <p:spPr>
          <a:xfrm>
            <a:off x="665131" y="21714085"/>
            <a:ext cx="6822577" cy="755656"/>
          </a:xfrm>
          <a:prstGeom prst="rect">
            <a:avLst/>
          </a:prstGeom>
          <a:noFill/>
        </p:spPr>
        <p:txBody>
          <a:bodyPr wrap="square">
            <a:spAutoFit/>
          </a:bodyPr>
          <a:lstStyle/>
          <a:p>
            <a:pPr>
              <a:lnSpc>
                <a:spcPct val="150000"/>
              </a:lnSpc>
            </a:pPr>
            <a:r>
              <a:rPr lang="zh-CN" altLang="en-US" sz="3200" b="1" dirty="0">
                <a:solidFill>
                  <a:srgbClr val="0579CB"/>
                </a:solidFill>
              </a:rPr>
              <a:t>解决方案实现效果：</a:t>
            </a:r>
            <a:endParaRPr lang="en-US" altLang="zh-CN" sz="3200" b="1" dirty="0">
              <a:solidFill>
                <a:srgbClr val="0579CB"/>
              </a:solidFill>
            </a:endParaRPr>
          </a:p>
        </p:txBody>
      </p:sp>
      <p:grpSp>
        <p:nvGrpSpPr>
          <p:cNvPr id="63" name="组合 62">
            <a:extLst>
              <a:ext uri="{FF2B5EF4-FFF2-40B4-BE49-F238E27FC236}">
                <a16:creationId xmlns:a16="http://schemas.microsoft.com/office/drawing/2014/main" id="{472080BF-BD2C-7B36-DEBD-6750CF509482}"/>
              </a:ext>
            </a:extLst>
          </p:cNvPr>
          <p:cNvGrpSpPr/>
          <p:nvPr/>
        </p:nvGrpSpPr>
        <p:grpSpPr>
          <a:xfrm>
            <a:off x="617669" y="9982165"/>
            <a:ext cx="12266078" cy="2586845"/>
            <a:chOff x="31110" y="619777"/>
            <a:chExt cx="8624414" cy="2733042"/>
          </a:xfrm>
        </p:grpSpPr>
        <p:sp>
          <p:nvSpPr>
            <p:cNvPr id="64" name="圆角矩形 56">
              <a:extLst>
                <a:ext uri="{FF2B5EF4-FFF2-40B4-BE49-F238E27FC236}">
                  <a16:creationId xmlns:a16="http://schemas.microsoft.com/office/drawing/2014/main" id="{F2A8853D-02AB-6E1D-6335-5A7BD69E0A23}"/>
                </a:ext>
              </a:extLst>
            </p:cNvPr>
            <p:cNvSpPr/>
            <p:nvPr/>
          </p:nvSpPr>
          <p:spPr>
            <a:xfrm>
              <a:off x="62865" y="1272540"/>
              <a:ext cx="8578215" cy="1412240"/>
            </a:xfrm>
            <a:prstGeom prst="roundRect">
              <a:avLst>
                <a:gd name="adj" fmla="val 6492"/>
              </a:avLst>
            </a:prstGeom>
            <a:solidFill>
              <a:srgbClr val="7FB7DF"/>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solidFill>
                  <a:schemeClr val="bg1"/>
                </a:solidFill>
              </a:endParaRPr>
            </a:p>
          </p:txBody>
        </p:sp>
        <p:sp>
          <p:nvSpPr>
            <p:cNvPr id="65" name="圆角矩形 135">
              <a:extLst>
                <a:ext uri="{FF2B5EF4-FFF2-40B4-BE49-F238E27FC236}">
                  <a16:creationId xmlns:a16="http://schemas.microsoft.com/office/drawing/2014/main" id="{585A407A-9BD2-8B56-4A2A-3DA34A0CF648}"/>
                </a:ext>
              </a:extLst>
            </p:cNvPr>
            <p:cNvSpPr/>
            <p:nvPr/>
          </p:nvSpPr>
          <p:spPr>
            <a:xfrm>
              <a:off x="31110" y="636767"/>
              <a:ext cx="3485141" cy="502735"/>
            </a:xfrm>
            <a:prstGeom prst="roundRect">
              <a:avLst>
                <a:gd name="adj" fmla="val 6492"/>
              </a:avLst>
            </a:prstGeom>
            <a:solidFill>
              <a:schemeClr val="bg1">
                <a:lumMod val="65000"/>
              </a:schemeClr>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solidFill>
                  <a:schemeClr val="tx1"/>
                </a:solidFill>
              </a:endParaRPr>
            </a:p>
          </p:txBody>
        </p:sp>
        <p:sp>
          <p:nvSpPr>
            <p:cNvPr id="66" name="矩形 65">
              <a:extLst>
                <a:ext uri="{FF2B5EF4-FFF2-40B4-BE49-F238E27FC236}">
                  <a16:creationId xmlns:a16="http://schemas.microsoft.com/office/drawing/2014/main" id="{E44B1711-6C51-5C18-D96B-248E486A488C}"/>
                </a:ext>
              </a:extLst>
            </p:cNvPr>
            <p:cNvSpPr/>
            <p:nvPr/>
          </p:nvSpPr>
          <p:spPr>
            <a:xfrm>
              <a:off x="842616" y="1374283"/>
              <a:ext cx="812675"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生产计划管理</a:t>
              </a:r>
            </a:p>
          </p:txBody>
        </p:sp>
        <p:sp>
          <p:nvSpPr>
            <p:cNvPr id="67" name="矩形 66">
              <a:extLst>
                <a:ext uri="{FF2B5EF4-FFF2-40B4-BE49-F238E27FC236}">
                  <a16:creationId xmlns:a16="http://schemas.microsoft.com/office/drawing/2014/main" id="{E882090A-ECA6-4E2B-5DFD-40062E7D8368}"/>
                </a:ext>
              </a:extLst>
            </p:cNvPr>
            <p:cNvSpPr/>
            <p:nvPr/>
          </p:nvSpPr>
          <p:spPr>
            <a:xfrm>
              <a:off x="7253090" y="2247975"/>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成品出库扫描</a:t>
              </a:r>
            </a:p>
          </p:txBody>
        </p:sp>
        <p:sp>
          <p:nvSpPr>
            <p:cNvPr id="68" name="矩形 67">
              <a:extLst>
                <a:ext uri="{FF2B5EF4-FFF2-40B4-BE49-F238E27FC236}">
                  <a16:creationId xmlns:a16="http://schemas.microsoft.com/office/drawing/2014/main" id="{9BEDB839-2536-0034-FDAB-D77704322E16}"/>
                </a:ext>
              </a:extLst>
            </p:cNvPr>
            <p:cNvSpPr/>
            <p:nvPr/>
          </p:nvSpPr>
          <p:spPr>
            <a:xfrm>
              <a:off x="850662" y="2303214"/>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硬件接口</a:t>
              </a:r>
            </a:p>
          </p:txBody>
        </p:sp>
        <p:sp>
          <p:nvSpPr>
            <p:cNvPr id="69" name="矩形 68">
              <a:extLst>
                <a:ext uri="{FF2B5EF4-FFF2-40B4-BE49-F238E27FC236}">
                  <a16:creationId xmlns:a16="http://schemas.microsoft.com/office/drawing/2014/main" id="{BFA3A288-935F-B636-96A8-3F43B6104156}"/>
                </a:ext>
              </a:extLst>
            </p:cNvPr>
            <p:cNvSpPr/>
            <p:nvPr/>
          </p:nvSpPr>
          <p:spPr>
            <a:xfrm>
              <a:off x="2692174" y="1372206"/>
              <a:ext cx="812675"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装配打印管理</a:t>
              </a:r>
            </a:p>
          </p:txBody>
        </p:sp>
        <p:sp>
          <p:nvSpPr>
            <p:cNvPr id="70" name="矩形 69">
              <a:extLst>
                <a:ext uri="{FF2B5EF4-FFF2-40B4-BE49-F238E27FC236}">
                  <a16:creationId xmlns:a16="http://schemas.microsoft.com/office/drawing/2014/main" id="{4E559688-B93B-86BE-99DA-9F47D73F3726}"/>
                </a:ext>
              </a:extLst>
            </p:cNvPr>
            <p:cNvSpPr/>
            <p:nvPr/>
          </p:nvSpPr>
          <p:spPr>
            <a:xfrm>
              <a:off x="4484915" y="1411229"/>
              <a:ext cx="812675"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生产控制管理</a:t>
              </a:r>
            </a:p>
          </p:txBody>
        </p:sp>
        <p:sp>
          <p:nvSpPr>
            <p:cNvPr id="71" name="上下箭头 4">
              <a:extLst>
                <a:ext uri="{FF2B5EF4-FFF2-40B4-BE49-F238E27FC236}">
                  <a16:creationId xmlns:a16="http://schemas.microsoft.com/office/drawing/2014/main" id="{F266490B-07BA-CCF5-31D0-49948E82FEB9}"/>
                </a:ext>
              </a:extLst>
            </p:cNvPr>
            <p:cNvSpPr/>
            <p:nvPr/>
          </p:nvSpPr>
          <p:spPr bwMode="auto">
            <a:xfrm>
              <a:off x="1403350" y="2684780"/>
              <a:ext cx="163830" cy="341630"/>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lang="zh-CN" altLang="en-US" sz="1400">
                <a:latin typeface="Arial" panose="020B0604020202020204" pitchFamily="34" charset="0"/>
                <a:ea typeface="宋体" panose="02010600030101010101" pitchFamily="2" charset="-122"/>
              </a:endParaRPr>
            </a:p>
          </p:txBody>
        </p:sp>
        <p:sp>
          <p:nvSpPr>
            <p:cNvPr id="72" name="上下箭头 126">
              <a:extLst>
                <a:ext uri="{FF2B5EF4-FFF2-40B4-BE49-F238E27FC236}">
                  <a16:creationId xmlns:a16="http://schemas.microsoft.com/office/drawing/2014/main" id="{CACF171A-EEFF-723C-EB4E-3E40438E0AB8}"/>
                </a:ext>
              </a:extLst>
            </p:cNvPr>
            <p:cNvSpPr/>
            <p:nvPr/>
          </p:nvSpPr>
          <p:spPr bwMode="auto">
            <a:xfrm>
              <a:off x="7853871" y="2667069"/>
              <a:ext cx="186055" cy="340995"/>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lang="zh-CN" altLang="en-US" sz="1400">
                <a:latin typeface="Arial" panose="020B0604020202020204" pitchFamily="34" charset="0"/>
                <a:ea typeface="宋体" panose="02010600030101010101" pitchFamily="2" charset="-122"/>
              </a:endParaRPr>
            </a:p>
          </p:txBody>
        </p:sp>
        <p:sp>
          <p:nvSpPr>
            <p:cNvPr id="73" name="圆角矩形 135">
              <a:extLst>
                <a:ext uri="{FF2B5EF4-FFF2-40B4-BE49-F238E27FC236}">
                  <a16:creationId xmlns:a16="http://schemas.microsoft.com/office/drawing/2014/main" id="{238E7CE8-C334-8F45-CBFE-719E4446754E}"/>
                </a:ext>
              </a:extLst>
            </p:cNvPr>
            <p:cNvSpPr/>
            <p:nvPr/>
          </p:nvSpPr>
          <p:spPr>
            <a:xfrm>
              <a:off x="3521634" y="619777"/>
              <a:ext cx="1671431" cy="502735"/>
            </a:xfrm>
            <a:prstGeom prst="roundRect">
              <a:avLst>
                <a:gd name="adj" fmla="val 6492"/>
              </a:avLst>
            </a:prstGeom>
            <a:solidFill>
              <a:srgbClr val="92D050"/>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solidFill>
                  <a:schemeClr val="tx1"/>
                </a:solidFill>
              </a:endParaRPr>
            </a:p>
          </p:txBody>
        </p:sp>
        <p:sp>
          <p:nvSpPr>
            <p:cNvPr id="74" name="矩形 73">
              <a:extLst>
                <a:ext uri="{FF2B5EF4-FFF2-40B4-BE49-F238E27FC236}">
                  <a16:creationId xmlns:a16="http://schemas.microsoft.com/office/drawing/2014/main" id="{4E1BD502-FCA8-733B-E74D-92B67A79692D}"/>
                </a:ext>
              </a:extLst>
            </p:cNvPr>
            <p:cNvSpPr/>
            <p:nvPr/>
          </p:nvSpPr>
          <p:spPr>
            <a:xfrm>
              <a:off x="3714194" y="694365"/>
              <a:ext cx="1252471" cy="323775"/>
            </a:xfrm>
            <a:prstGeom prst="rect">
              <a:avLst/>
            </a:prstGeom>
            <a:solidFill>
              <a:srgbClr val="92D050"/>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CRM</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1F645F33-225D-AC55-4C61-48115ADACEFC}"/>
                </a:ext>
              </a:extLst>
            </p:cNvPr>
            <p:cNvCxnSpPr>
              <a:cxnSpLocks/>
              <a:stCxn id="82" idx="1"/>
              <a:endCxn id="73" idx="3"/>
            </p:cNvCxnSpPr>
            <p:nvPr/>
          </p:nvCxnSpPr>
          <p:spPr bwMode="auto">
            <a:xfrm flipH="1" flipV="1">
              <a:off x="5193065" y="871144"/>
              <a:ext cx="196098" cy="2"/>
            </a:xfrm>
            <a:prstGeom prst="straightConnector1">
              <a:avLst/>
            </a:prstGeom>
            <a:solidFill>
              <a:schemeClr val="accent1"/>
            </a:solidFill>
            <a:ln w="9525" cap="flat" cmpd="sng" algn="ctr">
              <a:solidFill>
                <a:schemeClr val="tx1"/>
              </a:solidFill>
              <a:prstDash val="solid"/>
              <a:round/>
              <a:headEnd type="none" w="med" len="med"/>
              <a:tailEnd type="triangle"/>
            </a:ln>
          </p:spPr>
        </p:cxnSp>
        <mc:AlternateContent xmlns:mc="http://schemas.openxmlformats.org/markup-compatibility/2006" xmlns:p14="http://schemas.microsoft.com/office/powerpoint/2010/main">
          <mc:Choice Requires="p14">
            <p:contentPart p14:bwMode="auto" r:id="rId3">
              <p14:nvContentPartPr>
                <p14:cNvPr id="76" name="Ink 2">
                  <a:extLst>
                    <a:ext uri="{FF2B5EF4-FFF2-40B4-BE49-F238E27FC236}">
                      <a16:creationId xmlns:a16="http://schemas.microsoft.com/office/drawing/2014/main" id="{A321BCE2-2A86-1ACF-4A2B-E95CCDE375F5}"/>
                    </a:ext>
                  </a:extLst>
                </p14:cNvPr>
                <p14:cNvContentPartPr/>
                <p14:nvPr/>
              </p14:nvContentPartPr>
              <p14:xfrm>
                <a:off x="1271272" y="778275"/>
                <a:ext cx="360" cy="360"/>
              </p14:xfrm>
            </p:contentPart>
          </mc:Choice>
          <mc:Fallback xmlns="">
            <p:pic>
              <p:nvPicPr>
                <p:cNvPr id="76" name="Ink 2">
                  <a:extLst>
                    <a:ext uri="{FF2B5EF4-FFF2-40B4-BE49-F238E27FC236}">
                      <a16:creationId xmlns:a16="http://schemas.microsoft.com/office/drawing/2014/main" id="{A321BCE2-2A86-1ACF-4A2B-E95CCDE375F5}"/>
                    </a:ext>
                  </a:extLst>
                </p:cNvPr>
                <p:cNvPicPr/>
                <p:nvPr/>
              </p:nvPicPr>
              <p:blipFill>
                <a:blip r:embed="rId5"/>
                <a:stretch>
                  <a:fillRect/>
                </a:stretch>
              </p:blipFill>
              <p:spPr>
                <a:xfrm>
                  <a:off x="1262272" y="769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7" name="Ink 7">
                  <a:extLst>
                    <a:ext uri="{FF2B5EF4-FFF2-40B4-BE49-F238E27FC236}">
                      <a16:creationId xmlns:a16="http://schemas.microsoft.com/office/drawing/2014/main" id="{5761A7C3-BA0D-DE36-AB68-7E126D3769B8}"/>
                    </a:ext>
                  </a:extLst>
                </p14:cNvPr>
                <p14:cNvContentPartPr/>
                <p14:nvPr/>
              </p14:nvContentPartPr>
              <p14:xfrm>
                <a:off x="1914232" y="885555"/>
                <a:ext cx="360" cy="360"/>
              </p14:xfrm>
            </p:contentPart>
          </mc:Choice>
          <mc:Fallback xmlns="">
            <p:pic>
              <p:nvPicPr>
                <p:cNvPr id="77" name="Ink 7">
                  <a:extLst>
                    <a:ext uri="{FF2B5EF4-FFF2-40B4-BE49-F238E27FC236}">
                      <a16:creationId xmlns:a16="http://schemas.microsoft.com/office/drawing/2014/main" id="{5761A7C3-BA0D-DE36-AB68-7E126D3769B8}"/>
                    </a:ext>
                  </a:extLst>
                </p:cNvPr>
                <p:cNvPicPr/>
                <p:nvPr/>
              </p:nvPicPr>
              <p:blipFill>
                <a:blip r:embed="rId5"/>
                <a:stretch>
                  <a:fillRect/>
                </a:stretch>
              </p:blipFill>
              <p:spPr>
                <a:xfrm>
                  <a:off x="1905232" y="876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 name="Ink 8">
                  <a:extLst>
                    <a:ext uri="{FF2B5EF4-FFF2-40B4-BE49-F238E27FC236}">
                      <a16:creationId xmlns:a16="http://schemas.microsoft.com/office/drawing/2014/main" id="{35F965D4-6183-A889-7E96-716B9643F1EC}"/>
                    </a:ext>
                  </a:extLst>
                </p14:cNvPr>
                <p14:cNvContentPartPr/>
                <p14:nvPr/>
              </p14:nvContentPartPr>
              <p14:xfrm>
                <a:off x="2464312" y="956835"/>
                <a:ext cx="360" cy="3240"/>
              </p14:xfrm>
            </p:contentPart>
          </mc:Choice>
          <mc:Fallback xmlns="">
            <p:pic>
              <p:nvPicPr>
                <p:cNvPr id="78" name="Ink 8">
                  <a:extLst>
                    <a:ext uri="{FF2B5EF4-FFF2-40B4-BE49-F238E27FC236}">
                      <a16:creationId xmlns:a16="http://schemas.microsoft.com/office/drawing/2014/main" id="{35F965D4-6183-A889-7E96-716B9643F1EC}"/>
                    </a:ext>
                  </a:extLst>
                </p:cNvPr>
                <p:cNvPicPr/>
                <p:nvPr/>
              </p:nvPicPr>
              <p:blipFill>
                <a:blip r:embed="rId5"/>
                <a:stretch>
                  <a:fillRect/>
                </a:stretch>
              </p:blipFill>
              <p:spPr>
                <a:xfrm>
                  <a:off x="2455312" y="946710"/>
                  <a:ext cx="18000" cy="2308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9" name="Ink 10">
                  <a:extLst>
                    <a:ext uri="{FF2B5EF4-FFF2-40B4-BE49-F238E27FC236}">
                      <a16:creationId xmlns:a16="http://schemas.microsoft.com/office/drawing/2014/main" id="{360A645D-7AA6-F3D7-F6B0-F4E4EE3E6325}"/>
                    </a:ext>
                  </a:extLst>
                </p14:cNvPr>
                <p14:cNvContentPartPr/>
                <p14:nvPr/>
              </p14:nvContentPartPr>
              <p14:xfrm>
                <a:off x="2593192" y="928395"/>
                <a:ext cx="360" cy="360"/>
              </p14:xfrm>
            </p:contentPart>
          </mc:Choice>
          <mc:Fallback xmlns="">
            <p:pic>
              <p:nvPicPr>
                <p:cNvPr id="79" name="Ink 10">
                  <a:extLst>
                    <a:ext uri="{FF2B5EF4-FFF2-40B4-BE49-F238E27FC236}">
                      <a16:creationId xmlns:a16="http://schemas.microsoft.com/office/drawing/2014/main" id="{360A645D-7AA6-F3D7-F6B0-F4E4EE3E6325}"/>
                    </a:ext>
                  </a:extLst>
                </p:cNvPr>
                <p:cNvPicPr/>
                <p:nvPr/>
              </p:nvPicPr>
              <p:blipFill>
                <a:blip r:embed="rId5"/>
                <a:stretch>
                  <a:fillRect/>
                </a:stretch>
              </p:blipFill>
              <p:spPr>
                <a:xfrm>
                  <a:off x="2584192" y="919395"/>
                  <a:ext cx="18000" cy="18000"/>
                </a:xfrm>
                <a:prstGeom prst="rect">
                  <a:avLst/>
                </a:prstGeom>
              </p:spPr>
            </p:pic>
          </mc:Fallback>
        </mc:AlternateContent>
        <p:sp>
          <p:nvSpPr>
            <p:cNvPr id="80" name="矩形 79">
              <a:extLst>
                <a:ext uri="{FF2B5EF4-FFF2-40B4-BE49-F238E27FC236}">
                  <a16:creationId xmlns:a16="http://schemas.microsoft.com/office/drawing/2014/main" id="{0FFF7B87-FF63-C1D5-A9D1-41975645333F}"/>
                </a:ext>
              </a:extLst>
            </p:cNvPr>
            <p:cNvSpPr/>
            <p:nvPr/>
          </p:nvSpPr>
          <p:spPr>
            <a:xfrm>
              <a:off x="1394122" y="703787"/>
              <a:ext cx="759115" cy="390205"/>
            </a:xfrm>
            <a:prstGeom prst="rect">
              <a:avLst/>
            </a:prstGeom>
            <a:noFill/>
            <a:ln>
              <a:noFill/>
            </a:ln>
          </p:spPr>
          <p:txBody>
            <a:bodyPr wrap="square" lIns="91440" tIns="45720" rIns="91440" bIns="4572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PDM</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E1F9ABA7-D225-17CB-1029-245D05C4F84C}"/>
                </a:ext>
              </a:extLst>
            </p:cNvPr>
            <p:cNvCxnSpPr>
              <a:cxnSpLocks/>
              <a:stCxn id="65" idx="2"/>
            </p:cNvCxnSpPr>
            <p:nvPr/>
          </p:nvCxnSpPr>
          <p:spPr bwMode="auto">
            <a:xfrm flipH="1">
              <a:off x="1773680" y="1139502"/>
              <a:ext cx="1" cy="184838"/>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82" name="圆角矩形 135">
              <a:extLst>
                <a:ext uri="{FF2B5EF4-FFF2-40B4-BE49-F238E27FC236}">
                  <a16:creationId xmlns:a16="http://schemas.microsoft.com/office/drawing/2014/main" id="{67DF2DEF-42ED-331D-1969-7EF5F3E00349}"/>
                </a:ext>
              </a:extLst>
            </p:cNvPr>
            <p:cNvSpPr/>
            <p:nvPr/>
          </p:nvSpPr>
          <p:spPr>
            <a:xfrm>
              <a:off x="5389163" y="619779"/>
              <a:ext cx="1352554" cy="502734"/>
            </a:xfrm>
            <a:prstGeom prst="roundRect">
              <a:avLst>
                <a:gd name="adj" fmla="val 6492"/>
              </a:avLst>
            </a:prstGeom>
            <a:solidFill>
              <a:srgbClr val="FFC000"/>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solidFill>
                  <a:schemeClr val="tx1"/>
                </a:solidFill>
              </a:endParaRPr>
            </a:p>
          </p:txBody>
        </p:sp>
        <p:sp>
          <p:nvSpPr>
            <p:cNvPr id="83" name="矩形 82">
              <a:extLst>
                <a:ext uri="{FF2B5EF4-FFF2-40B4-BE49-F238E27FC236}">
                  <a16:creationId xmlns:a16="http://schemas.microsoft.com/office/drawing/2014/main" id="{49827667-7944-60D1-DA80-891DE62F8CD0}"/>
                </a:ext>
              </a:extLst>
            </p:cNvPr>
            <p:cNvSpPr/>
            <p:nvPr/>
          </p:nvSpPr>
          <p:spPr>
            <a:xfrm>
              <a:off x="5604085" y="679110"/>
              <a:ext cx="902808" cy="323775"/>
            </a:xfrm>
            <a:prstGeom prst="rect">
              <a:avLst/>
            </a:prstGeom>
            <a:solidFill>
              <a:srgbClr val="FFC000"/>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ERP</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84" name="直接箭头连接符 83">
              <a:extLst>
                <a:ext uri="{FF2B5EF4-FFF2-40B4-BE49-F238E27FC236}">
                  <a16:creationId xmlns:a16="http://schemas.microsoft.com/office/drawing/2014/main" id="{A6C10C43-4A5B-685F-E275-D535AB4BC30E}"/>
                </a:ext>
              </a:extLst>
            </p:cNvPr>
            <p:cNvCxnSpPr>
              <a:cxnSpLocks/>
              <a:stCxn id="73" idx="2"/>
              <a:endCxn id="64" idx="0"/>
            </p:cNvCxnSpPr>
            <p:nvPr/>
          </p:nvCxnSpPr>
          <p:spPr bwMode="auto">
            <a:xfrm flipH="1">
              <a:off x="4351973" y="1122512"/>
              <a:ext cx="5377" cy="150028"/>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85" name="圆角矩形 61">
              <a:extLst>
                <a:ext uri="{FF2B5EF4-FFF2-40B4-BE49-F238E27FC236}">
                  <a16:creationId xmlns:a16="http://schemas.microsoft.com/office/drawing/2014/main" id="{B4709373-DD60-193E-95F4-4C6F74B81037}"/>
                </a:ext>
              </a:extLst>
            </p:cNvPr>
            <p:cNvSpPr/>
            <p:nvPr/>
          </p:nvSpPr>
          <p:spPr>
            <a:xfrm>
              <a:off x="3247466" y="2995434"/>
              <a:ext cx="1478341" cy="332451"/>
            </a:xfrm>
            <a:prstGeom prst="roundRect">
              <a:avLst>
                <a:gd name="adj" fmla="val 6492"/>
              </a:avLst>
            </a:prstGeom>
            <a:noFill/>
            <a:ln w="19050">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rPr>
                <a:t>存储过程</a:t>
              </a:r>
            </a:p>
          </p:txBody>
        </p:sp>
        <p:sp>
          <p:nvSpPr>
            <p:cNvPr id="86" name="上下箭头 4">
              <a:extLst>
                <a:ext uri="{FF2B5EF4-FFF2-40B4-BE49-F238E27FC236}">
                  <a16:creationId xmlns:a16="http://schemas.microsoft.com/office/drawing/2014/main" id="{EA8EB626-8554-F2A6-958A-1B94BD88546D}"/>
                </a:ext>
              </a:extLst>
            </p:cNvPr>
            <p:cNvSpPr/>
            <p:nvPr/>
          </p:nvSpPr>
          <p:spPr bwMode="auto">
            <a:xfrm>
              <a:off x="3296731" y="2663524"/>
              <a:ext cx="163830" cy="341630"/>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lang="zh-CN" altLang="en-US" sz="1400">
                <a:latin typeface="Arial" panose="020B0604020202020204" pitchFamily="34" charset="0"/>
                <a:ea typeface="宋体" panose="02010600030101010101" pitchFamily="2" charset="-122"/>
              </a:endParaRPr>
            </a:p>
          </p:txBody>
        </p:sp>
        <p:sp>
          <p:nvSpPr>
            <p:cNvPr id="87" name="圆角矩形 61">
              <a:extLst>
                <a:ext uri="{FF2B5EF4-FFF2-40B4-BE49-F238E27FC236}">
                  <a16:creationId xmlns:a16="http://schemas.microsoft.com/office/drawing/2014/main" id="{34EBAB97-DA78-FF0F-92E4-5A83401D60FD}"/>
                </a:ext>
              </a:extLst>
            </p:cNvPr>
            <p:cNvSpPr/>
            <p:nvPr/>
          </p:nvSpPr>
          <p:spPr>
            <a:xfrm>
              <a:off x="7046866" y="3020368"/>
              <a:ext cx="1478341" cy="332451"/>
            </a:xfrm>
            <a:prstGeom prst="roundRect">
              <a:avLst>
                <a:gd name="adj" fmla="val 6492"/>
              </a:avLst>
            </a:prstGeom>
            <a:noFill/>
            <a:ln w="19050">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rPr>
                <a:t>上传服务</a:t>
              </a:r>
            </a:p>
          </p:txBody>
        </p:sp>
        <p:sp>
          <p:nvSpPr>
            <p:cNvPr id="88" name="圆角矩形 61">
              <a:extLst>
                <a:ext uri="{FF2B5EF4-FFF2-40B4-BE49-F238E27FC236}">
                  <a16:creationId xmlns:a16="http://schemas.microsoft.com/office/drawing/2014/main" id="{909AA010-EE12-4716-E1ED-D16DBE3A7BEE}"/>
                </a:ext>
              </a:extLst>
            </p:cNvPr>
            <p:cNvSpPr/>
            <p:nvPr/>
          </p:nvSpPr>
          <p:spPr>
            <a:xfrm>
              <a:off x="5039829" y="3000382"/>
              <a:ext cx="1478341" cy="332451"/>
            </a:xfrm>
            <a:prstGeom prst="roundRect">
              <a:avLst>
                <a:gd name="adj" fmla="val 6492"/>
              </a:avLst>
            </a:prstGeom>
            <a:noFill/>
            <a:ln w="19050">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rPr>
                <a:t>扫描服务</a:t>
              </a:r>
            </a:p>
          </p:txBody>
        </p:sp>
        <p:sp>
          <p:nvSpPr>
            <p:cNvPr id="89" name="上下箭头 4">
              <a:extLst>
                <a:ext uri="{FF2B5EF4-FFF2-40B4-BE49-F238E27FC236}">
                  <a16:creationId xmlns:a16="http://schemas.microsoft.com/office/drawing/2014/main" id="{75FCF820-B3BF-1875-E0D6-7B0E6DAE1369}"/>
                </a:ext>
              </a:extLst>
            </p:cNvPr>
            <p:cNvSpPr/>
            <p:nvPr/>
          </p:nvSpPr>
          <p:spPr bwMode="auto">
            <a:xfrm>
              <a:off x="5717894" y="2667069"/>
              <a:ext cx="163830" cy="341630"/>
            </a:xfrm>
            <a:prstGeom prst="up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fontAlgn="base">
                <a:spcBef>
                  <a:spcPct val="0"/>
                </a:spcBef>
                <a:spcAft>
                  <a:spcPct val="0"/>
                </a:spcAft>
              </a:pPr>
              <a:endParaRPr lang="zh-CN" altLang="en-US" sz="1400">
                <a:latin typeface="Arial" panose="020B0604020202020204" pitchFamily="34" charset="0"/>
                <a:ea typeface="宋体" panose="02010600030101010101" pitchFamily="2" charset="-122"/>
              </a:endParaRPr>
            </a:p>
          </p:txBody>
        </p:sp>
        <p:sp>
          <p:nvSpPr>
            <p:cNvPr id="90" name="矩形 89">
              <a:extLst>
                <a:ext uri="{FF2B5EF4-FFF2-40B4-BE49-F238E27FC236}">
                  <a16:creationId xmlns:a16="http://schemas.microsoft.com/office/drawing/2014/main" id="{27126192-F2B0-9747-AA3C-5CA20411F931}"/>
                </a:ext>
              </a:extLst>
            </p:cNvPr>
            <p:cNvSpPr/>
            <p:nvPr/>
          </p:nvSpPr>
          <p:spPr>
            <a:xfrm>
              <a:off x="5734157" y="1368961"/>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送料管理</a:t>
              </a:r>
            </a:p>
          </p:txBody>
        </p:sp>
        <p:sp>
          <p:nvSpPr>
            <p:cNvPr id="91" name="矩形 90">
              <a:extLst>
                <a:ext uri="{FF2B5EF4-FFF2-40B4-BE49-F238E27FC236}">
                  <a16:creationId xmlns:a16="http://schemas.microsoft.com/office/drawing/2014/main" id="{E164CB22-332C-B723-560E-020286488B4A}"/>
                </a:ext>
              </a:extLst>
            </p:cNvPr>
            <p:cNvSpPr/>
            <p:nvPr/>
          </p:nvSpPr>
          <p:spPr bwMode="auto">
            <a:xfrm>
              <a:off x="4154062" y="1821482"/>
              <a:ext cx="2922599" cy="796711"/>
            </a:xfrm>
            <a:prstGeom prst="rect">
              <a:avLst/>
            </a:prstGeom>
            <a:solidFill>
              <a:schemeClr val="bg1">
                <a:lumMod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defTabSz="685800" fontAlgn="base">
                <a:spcBef>
                  <a:spcPct val="0"/>
                </a:spcBef>
                <a:spcAft>
                  <a:spcPct val="0"/>
                </a:spcAft>
              </a:pPr>
              <a:endParaRPr lang="zh-CN" altLang="en-US" sz="1400">
                <a:solidFill>
                  <a:schemeClr val="tx1"/>
                </a:solidFill>
                <a:latin typeface="Arial" panose="020B0604020202020204" pitchFamily="34" charset="0"/>
                <a:ea typeface="宋体" panose="02010600030101010101" pitchFamily="2" charset="-122"/>
              </a:endParaRPr>
            </a:p>
          </p:txBody>
        </p:sp>
        <p:sp>
          <p:nvSpPr>
            <p:cNvPr id="92" name="矩形 91">
              <a:extLst>
                <a:ext uri="{FF2B5EF4-FFF2-40B4-BE49-F238E27FC236}">
                  <a16:creationId xmlns:a16="http://schemas.microsoft.com/office/drawing/2014/main" id="{91A085C9-F270-0A17-01B6-54CD212231B2}"/>
                </a:ext>
              </a:extLst>
            </p:cNvPr>
            <p:cNvSpPr/>
            <p:nvPr/>
          </p:nvSpPr>
          <p:spPr>
            <a:xfrm>
              <a:off x="4219502" y="1863312"/>
              <a:ext cx="973563"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防错及扫描管理</a:t>
              </a:r>
            </a:p>
          </p:txBody>
        </p:sp>
        <p:sp>
          <p:nvSpPr>
            <p:cNvPr id="93" name="矩形 92">
              <a:extLst>
                <a:ext uri="{FF2B5EF4-FFF2-40B4-BE49-F238E27FC236}">
                  <a16:creationId xmlns:a16="http://schemas.microsoft.com/office/drawing/2014/main" id="{D88AFCD5-E08F-C340-3272-0CCC3084A90A}"/>
                </a:ext>
              </a:extLst>
            </p:cNvPr>
            <p:cNvSpPr/>
            <p:nvPr/>
          </p:nvSpPr>
          <p:spPr>
            <a:xfrm>
              <a:off x="4226640" y="2232636"/>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暗灯</a:t>
              </a:r>
            </a:p>
          </p:txBody>
        </p:sp>
        <p:sp>
          <p:nvSpPr>
            <p:cNvPr id="94" name="矩形 93">
              <a:extLst>
                <a:ext uri="{FF2B5EF4-FFF2-40B4-BE49-F238E27FC236}">
                  <a16:creationId xmlns:a16="http://schemas.microsoft.com/office/drawing/2014/main" id="{12342F1F-9125-E0DC-71AF-5D6ECA6CF2F4}"/>
                </a:ext>
              </a:extLst>
            </p:cNvPr>
            <p:cNvSpPr/>
            <p:nvPr/>
          </p:nvSpPr>
          <p:spPr>
            <a:xfrm>
              <a:off x="5746597" y="1870048"/>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附件原料拉动</a:t>
              </a:r>
            </a:p>
          </p:txBody>
        </p:sp>
        <p:sp>
          <p:nvSpPr>
            <p:cNvPr id="95" name="矩形 94">
              <a:extLst>
                <a:ext uri="{FF2B5EF4-FFF2-40B4-BE49-F238E27FC236}">
                  <a16:creationId xmlns:a16="http://schemas.microsoft.com/office/drawing/2014/main" id="{425B295F-99C0-6167-C227-6DD49F8BBF7A}"/>
                </a:ext>
              </a:extLst>
            </p:cNvPr>
            <p:cNvSpPr/>
            <p:nvPr/>
          </p:nvSpPr>
          <p:spPr>
            <a:xfrm>
              <a:off x="5748556" y="2230007"/>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无纸化</a:t>
              </a:r>
            </a:p>
          </p:txBody>
        </p:sp>
        <p:cxnSp>
          <p:nvCxnSpPr>
            <p:cNvPr id="96" name="直接箭头连接符 95">
              <a:extLst>
                <a:ext uri="{FF2B5EF4-FFF2-40B4-BE49-F238E27FC236}">
                  <a16:creationId xmlns:a16="http://schemas.microsoft.com/office/drawing/2014/main" id="{B4795469-58D8-A6FC-C309-3FDB3D5732D6}"/>
                </a:ext>
              </a:extLst>
            </p:cNvPr>
            <p:cNvCxnSpPr>
              <a:cxnSpLocks/>
              <a:stCxn id="82" idx="2"/>
            </p:cNvCxnSpPr>
            <p:nvPr/>
          </p:nvCxnSpPr>
          <p:spPr bwMode="auto">
            <a:xfrm>
              <a:off x="6065439" y="1122514"/>
              <a:ext cx="0" cy="227861"/>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97" name="圆角矩形 135">
              <a:extLst>
                <a:ext uri="{FF2B5EF4-FFF2-40B4-BE49-F238E27FC236}">
                  <a16:creationId xmlns:a16="http://schemas.microsoft.com/office/drawing/2014/main" id="{006CD218-CFE7-B628-ED0F-A2FE8597A36A}"/>
                </a:ext>
              </a:extLst>
            </p:cNvPr>
            <p:cNvSpPr/>
            <p:nvPr/>
          </p:nvSpPr>
          <p:spPr>
            <a:xfrm>
              <a:off x="6795814" y="628005"/>
              <a:ext cx="1859710" cy="502735"/>
            </a:xfrm>
            <a:prstGeom prst="roundRect">
              <a:avLst>
                <a:gd name="adj" fmla="val 6492"/>
              </a:avLst>
            </a:prstGeom>
            <a:solidFill>
              <a:srgbClr val="00B0F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98" name="直接箭头连接符 97">
              <a:extLst>
                <a:ext uri="{FF2B5EF4-FFF2-40B4-BE49-F238E27FC236}">
                  <a16:creationId xmlns:a16="http://schemas.microsoft.com/office/drawing/2014/main" id="{71D55F5A-C695-9055-C164-C221C93F49BD}"/>
                </a:ext>
              </a:extLst>
            </p:cNvPr>
            <p:cNvCxnSpPr>
              <a:cxnSpLocks/>
              <a:endCxn id="97" idx="2"/>
            </p:cNvCxnSpPr>
            <p:nvPr/>
          </p:nvCxnSpPr>
          <p:spPr bwMode="auto">
            <a:xfrm flipH="1" flipV="1">
              <a:off x="7725669" y="1130740"/>
              <a:ext cx="1" cy="184324"/>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99" name="文本框 98">
              <a:extLst>
                <a:ext uri="{FF2B5EF4-FFF2-40B4-BE49-F238E27FC236}">
                  <a16:creationId xmlns:a16="http://schemas.microsoft.com/office/drawing/2014/main" id="{A3F66CC2-6CA8-8800-F26D-0FB391EC107F}"/>
                </a:ext>
              </a:extLst>
            </p:cNvPr>
            <p:cNvSpPr txBox="1"/>
            <p:nvPr/>
          </p:nvSpPr>
          <p:spPr>
            <a:xfrm>
              <a:off x="96493" y="1601949"/>
              <a:ext cx="812675" cy="74789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灵娃平台</a:t>
              </a:r>
            </a:p>
          </p:txBody>
        </p:sp>
        <p:pic>
          <p:nvPicPr>
            <p:cNvPr id="100" name="图片 99">
              <a:extLst>
                <a:ext uri="{FF2B5EF4-FFF2-40B4-BE49-F238E27FC236}">
                  <a16:creationId xmlns:a16="http://schemas.microsoft.com/office/drawing/2014/main" id="{4A3E22C6-2784-0D4F-7C88-5717FBDB7513}"/>
                </a:ext>
              </a:extLst>
            </p:cNvPr>
            <p:cNvPicPr>
              <a:picLocks noChangeAspect="1"/>
            </p:cNvPicPr>
            <p:nvPr/>
          </p:nvPicPr>
          <p:blipFill>
            <a:blip r:embed="rId9"/>
            <a:stretch>
              <a:fillRect/>
            </a:stretch>
          </p:blipFill>
          <p:spPr>
            <a:xfrm>
              <a:off x="7330660" y="1307432"/>
              <a:ext cx="1146453" cy="887045"/>
            </a:xfrm>
            <a:prstGeom prst="rect">
              <a:avLst/>
            </a:prstGeom>
          </p:spPr>
        </p:pic>
        <p:sp>
          <p:nvSpPr>
            <p:cNvPr id="101" name="矩形 100">
              <a:extLst>
                <a:ext uri="{FF2B5EF4-FFF2-40B4-BE49-F238E27FC236}">
                  <a16:creationId xmlns:a16="http://schemas.microsoft.com/office/drawing/2014/main" id="{1C74BD06-6B8A-FD8B-6487-1A190E560D04}"/>
                </a:ext>
              </a:extLst>
            </p:cNvPr>
            <p:cNvSpPr/>
            <p:nvPr/>
          </p:nvSpPr>
          <p:spPr>
            <a:xfrm>
              <a:off x="6980850" y="709258"/>
              <a:ext cx="1433844" cy="323775"/>
            </a:xfrm>
            <a:prstGeom prst="rect">
              <a:avLst/>
            </a:prstGeom>
            <a:solidFill>
              <a:srgbClr val="00B0F0"/>
            </a:solidFill>
            <a:ln w="19050">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BI </a:t>
              </a:r>
              <a:r>
                <a:rPr lang="zh-CN" altLang="en-US" b="1" dirty="0">
                  <a:solidFill>
                    <a:schemeClr val="bg1"/>
                  </a:solidFill>
                  <a:latin typeface="微软雅黑" panose="020B0503020204020204" pitchFamily="34" charset="-122"/>
                  <a:ea typeface="微软雅黑" panose="020B0503020204020204" pitchFamily="34" charset="-122"/>
                </a:rPr>
                <a:t>商业智能</a:t>
              </a:r>
            </a:p>
          </p:txBody>
        </p:sp>
        <p:sp>
          <p:nvSpPr>
            <p:cNvPr id="102" name="圆角矩形 61">
              <a:extLst>
                <a:ext uri="{FF2B5EF4-FFF2-40B4-BE49-F238E27FC236}">
                  <a16:creationId xmlns:a16="http://schemas.microsoft.com/office/drawing/2014/main" id="{4B961523-9002-0F78-C9E4-790AFD2EE257}"/>
                </a:ext>
              </a:extLst>
            </p:cNvPr>
            <p:cNvSpPr/>
            <p:nvPr/>
          </p:nvSpPr>
          <p:spPr>
            <a:xfrm>
              <a:off x="732288" y="2999301"/>
              <a:ext cx="1478341" cy="332451"/>
            </a:xfrm>
            <a:prstGeom prst="roundRect">
              <a:avLst>
                <a:gd name="adj" fmla="val 6492"/>
              </a:avLst>
            </a:prstGeom>
            <a:noFill/>
            <a:ln w="19050">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chemeClr val="tx1"/>
                  </a:solidFill>
                </a:rPr>
                <a:t>设备服务</a:t>
              </a:r>
            </a:p>
          </p:txBody>
        </p:sp>
        <p:sp>
          <p:nvSpPr>
            <p:cNvPr id="103" name="矩形 102">
              <a:extLst>
                <a:ext uri="{FF2B5EF4-FFF2-40B4-BE49-F238E27FC236}">
                  <a16:creationId xmlns:a16="http://schemas.microsoft.com/office/drawing/2014/main" id="{BED8CBD3-ED2E-EF27-7F3D-B4155CFB789D}"/>
                </a:ext>
              </a:extLst>
            </p:cNvPr>
            <p:cNvSpPr/>
            <p:nvPr/>
          </p:nvSpPr>
          <p:spPr>
            <a:xfrm>
              <a:off x="2209080" y="1936229"/>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合理化建议</a:t>
              </a:r>
            </a:p>
          </p:txBody>
        </p:sp>
        <p:sp>
          <p:nvSpPr>
            <p:cNvPr id="104" name="矩形 103">
              <a:extLst>
                <a:ext uri="{FF2B5EF4-FFF2-40B4-BE49-F238E27FC236}">
                  <a16:creationId xmlns:a16="http://schemas.microsoft.com/office/drawing/2014/main" id="{DB9C90FF-D437-7D4E-06D2-3EC9FBB3C849}"/>
                </a:ext>
              </a:extLst>
            </p:cNvPr>
            <p:cNvSpPr/>
            <p:nvPr/>
          </p:nvSpPr>
          <p:spPr>
            <a:xfrm>
              <a:off x="818335" y="1928785"/>
              <a:ext cx="1252471"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分层审核</a:t>
              </a:r>
            </a:p>
          </p:txBody>
        </p:sp>
        <p:sp>
          <p:nvSpPr>
            <p:cNvPr id="105" name="矩形 104">
              <a:extLst>
                <a:ext uri="{FF2B5EF4-FFF2-40B4-BE49-F238E27FC236}">
                  <a16:creationId xmlns:a16="http://schemas.microsoft.com/office/drawing/2014/main" id="{916BC679-34C0-DF1D-B40A-5385593D71A5}"/>
                </a:ext>
              </a:extLst>
            </p:cNvPr>
            <p:cNvSpPr/>
            <p:nvPr/>
          </p:nvSpPr>
          <p:spPr>
            <a:xfrm>
              <a:off x="1765537" y="1357292"/>
              <a:ext cx="812675"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工艺配方管理</a:t>
              </a:r>
            </a:p>
          </p:txBody>
        </p:sp>
        <p:sp>
          <p:nvSpPr>
            <p:cNvPr id="106" name="矩形 105">
              <a:extLst>
                <a:ext uri="{FF2B5EF4-FFF2-40B4-BE49-F238E27FC236}">
                  <a16:creationId xmlns:a16="http://schemas.microsoft.com/office/drawing/2014/main" id="{8EDD204D-E1F3-D856-B254-1C16FFA93DE6}"/>
                </a:ext>
              </a:extLst>
            </p:cNvPr>
            <p:cNvSpPr/>
            <p:nvPr/>
          </p:nvSpPr>
          <p:spPr>
            <a:xfrm>
              <a:off x="3625177" y="1390770"/>
              <a:ext cx="812675" cy="323775"/>
            </a:xfrm>
            <a:prstGeom prst="rect">
              <a:avLst/>
            </a:prstGeom>
            <a:solidFill>
              <a:schemeClr val="bg1">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动态工单管理</a:t>
              </a:r>
            </a:p>
          </p:txBody>
        </p:sp>
      </p:grpSp>
      <p:sp>
        <p:nvSpPr>
          <p:cNvPr id="108" name="内容占位符 2">
            <a:extLst>
              <a:ext uri="{FF2B5EF4-FFF2-40B4-BE49-F238E27FC236}">
                <a16:creationId xmlns:a16="http://schemas.microsoft.com/office/drawing/2014/main" id="{87E112C1-DD05-9630-0886-30914CA36C30}"/>
              </a:ext>
            </a:extLst>
          </p:cNvPr>
          <p:cNvSpPr txBox="1">
            <a:spLocks/>
          </p:cNvSpPr>
          <p:nvPr/>
        </p:nvSpPr>
        <p:spPr>
          <a:xfrm>
            <a:off x="393157" y="5046552"/>
            <a:ext cx="13077254" cy="2484723"/>
          </a:xfrm>
          <a:prstGeom prst="rect">
            <a:avLst/>
          </a:prstGeom>
        </p:spPr>
        <p:txBody>
          <a:bodyPr>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200">
              <a:lnSpc>
                <a:spcPct val="150000"/>
              </a:lnSpc>
              <a:spcBef>
                <a:spcPts val="0"/>
              </a:spcBef>
              <a:buNone/>
            </a:pPr>
            <a:r>
              <a:rPr lang="zh-CN" altLang="en-US" sz="1400" b="1" dirty="0">
                <a:solidFill>
                  <a:srgbClr val="0579CB"/>
                </a:solidFill>
              </a:rPr>
              <a:t>覆盖产品类型</a:t>
            </a:r>
            <a:r>
              <a:rPr lang="en-US" altLang="zh-CN" sz="1400" b="1" dirty="0">
                <a:solidFill>
                  <a:srgbClr val="0579CB"/>
                </a:solidFill>
              </a:rPr>
              <a:t>:</a:t>
            </a:r>
          </a:p>
          <a:p>
            <a:pPr marL="0" indent="0">
              <a:lnSpc>
                <a:spcPct val="150000"/>
              </a:lnSpc>
              <a:spcBef>
                <a:spcPts val="0"/>
              </a:spcBef>
              <a:buNone/>
            </a:pPr>
            <a:r>
              <a:rPr lang="zh-CN" altLang="en-US" sz="900" dirty="0">
                <a:solidFill>
                  <a:prstClr val="black"/>
                </a:solidFill>
                <a:latin typeface="Calibri" panose="020F0502020204030204"/>
                <a:ea typeface="等线" panose="02010600030101010101" pitchFamily="2" charset="-122"/>
              </a:rPr>
              <a:t>低压开关、中压开关、变频器、 </a:t>
            </a:r>
            <a:r>
              <a:rPr lang="zh-CN" altLang="en-US" sz="900" dirty="0">
                <a:solidFill>
                  <a:prstClr val="black"/>
                </a:solidFill>
              </a:rPr>
              <a:t>变压器、变电器开关</a:t>
            </a:r>
            <a:endParaRPr lang="en-US" altLang="zh-CN" sz="900" dirty="0">
              <a:solidFill>
                <a:prstClr val="black"/>
              </a:solidFill>
            </a:endParaRPr>
          </a:p>
          <a:p>
            <a:pPr marL="0" indent="0">
              <a:lnSpc>
                <a:spcPct val="150000"/>
              </a:lnSpc>
              <a:spcBef>
                <a:spcPts val="0"/>
              </a:spcBef>
              <a:buNone/>
            </a:pPr>
            <a:endParaRPr lang="en-US" altLang="zh-CN" sz="9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400" b="1" dirty="0">
                <a:solidFill>
                  <a:srgbClr val="0579CB"/>
                </a:solidFill>
              </a:rPr>
              <a:t>覆盖工艺类型</a:t>
            </a:r>
            <a:r>
              <a:rPr lang="en-US" altLang="zh-CN" sz="1400" b="1" dirty="0">
                <a:solidFill>
                  <a:srgbClr val="0579CB"/>
                </a:solidFill>
              </a:rPr>
              <a:t>:</a:t>
            </a:r>
          </a:p>
          <a:p>
            <a:pPr marL="0" indent="0">
              <a:lnSpc>
                <a:spcPct val="150000"/>
              </a:lnSpc>
              <a:spcBef>
                <a:spcPts val="0"/>
              </a:spcBef>
              <a:buNone/>
            </a:pPr>
            <a:r>
              <a:rPr lang="zh-CN" altLang="en-US" sz="900" dirty="0">
                <a:solidFill>
                  <a:prstClr val="black"/>
                </a:solidFill>
                <a:latin typeface="Calibri" panose="020F0502020204030204"/>
                <a:ea typeface="等线" panose="02010600030101010101" pitchFamily="2" charset="-122"/>
              </a:rPr>
              <a:t>机加工工艺、注塑工艺、喷涂工艺、冲压折弯工艺、装配工艺、发泡工艺、半导体工艺、全自动</a:t>
            </a:r>
            <a:r>
              <a:rPr lang="en-US" altLang="zh-CN" sz="900" dirty="0">
                <a:solidFill>
                  <a:prstClr val="black"/>
                </a:solidFill>
                <a:latin typeface="Calibri" panose="020F0502020204030204"/>
                <a:ea typeface="等线" panose="02010600030101010101" pitchFamily="2" charset="-122"/>
              </a:rPr>
              <a:t>/</a:t>
            </a:r>
            <a:r>
              <a:rPr lang="zh-CN" altLang="en-US" sz="900" dirty="0">
                <a:solidFill>
                  <a:prstClr val="black"/>
                </a:solidFill>
                <a:latin typeface="Calibri" panose="020F0502020204030204"/>
                <a:ea typeface="等线" panose="02010600030101010101" pitchFamily="2" charset="-122"/>
              </a:rPr>
              <a:t>半自动</a:t>
            </a:r>
            <a:r>
              <a:rPr lang="en-US" altLang="zh-CN" sz="900" dirty="0">
                <a:solidFill>
                  <a:prstClr val="black"/>
                </a:solidFill>
                <a:latin typeface="Calibri" panose="020F0502020204030204"/>
                <a:ea typeface="等线" panose="02010600030101010101" pitchFamily="2" charset="-122"/>
              </a:rPr>
              <a:t>/</a:t>
            </a:r>
            <a:r>
              <a:rPr lang="zh-CN" altLang="en-US" sz="900" dirty="0">
                <a:solidFill>
                  <a:prstClr val="black"/>
                </a:solidFill>
                <a:latin typeface="Calibri" panose="020F0502020204030204"/>
                <a:ea typeface="等线" panose="02010600030101010101" pitchFamily="2" charset="-122"/>
              </a:rPr>
              <a:t>手工机电装配工艺，拧紧枪，热处理</a:t>
            </a:r>
            <a:endParaRPr lang="en-US" altLang="zh-CN" sz="9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400" b="1" dirty="0">
                <a:solidFill>
                  <a:srgbClr val="0579CB"/>
                </a:solidFill>
              </a:rPr>
              <a:t>系统对接</a:t>
            </a:r>
            <a:r>
              <a:rPr lang="en-US" altLang="zh-CN" sz="1400" b="1" dirty="0">
                <a:solidFill>
                  <a:srgbClr val="0579CB"/>
                </a:solidFill>
              </a:rPr>
              <a:t>:</a:t>
            </a:r>
          </a:p>
          <a:p>
            <a:pPr marL="0" indent="0">
              <a:lnSpc>
                <a:spcPct val="150000"/>
              </a:lnSpc>
              <a:spcBef>
                <a:spcPts val="0"/>
              </a:spcBef>
              <a:buNone/>
            </a:pPr>
            <a:r>
              <a:rPr lang="en-US" altLang="zh-CN" sz="900" dirty="0">
                <a:solidFill>
                  <a:prstClr val="black"/>
                </a:solidFill>
                <a:latin typeface="Calibri" panose="020F0502020204030204"/>
                <a:ea typeface="等线" panose="02010600030101010101" pitchFamily="2" charset="-122"/>
              </a:rPr>
              <a:t>PLM, ERP ,CRM, AGV </a:t>
            </a:r>
            <a:r>
              <a:rPr lang="zh-CN" altLang="en-US" sz="900" dirty="0">
                <a:solidFill>
                  <a:prstClr val="black"/>
                </a:solidFill>
                <a:latin typeface="Calibri" panose="020F0502020204030204"/>
                <a:ea typeface="等线" panose="02010600030101010101" pitchFamily="2" charset="-122"/>
              </a:rPr>
              <a:t>各种工艺设备</a:t>
            </a:r>
            <a:endParaRPr lang="en-US" altLang="zh-CN" sz="9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9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1400" b="1" dirty="0">
                <a:solidFill>
                  <a:srgbClr val="0579CB"/>
                </a:solidFill>
              </a:rPr>
              <a:t>首次交付投入开发成本</a:t>
            </a:r>
            <a:r>
              <a:rPr lang="en-US" altLang="zh-CN" sz="1400" b="1" dirty="0">
                <a:solidFill>
                  <a:srgbClr val="0579CB"/>
                </a:solidFill>
              </a:rPr>
              <a:t>:</a:t>
            </a:r>
          </a:p>
          <a:p>
            <a:pPr marL="0" indent="0">
              <a:lnSpc>
                <a:spcPct val="150000"/>
              </a:lnSpc>
              <a:spcBef>
                <a:spcPts val="0"/>
              </a:spcBef>
              <a:buNone/>
            </a:pPr>
            <a:r>
              <a:rPr lang="en-US" altLang="zh-CN" sz="1200" dirty="0">
                <a:solidFill>
                  <a:prstClr val="black"/>
                </a:solidFill>
                <a:latin typeface="Calibri" panose="020F0502020204030204"/>
                <a:ea typeface="等线" panose="02010600030101010101" pitchFamily="2" charset="-122"/>
              </a:rPr>
              <a:t>45</a:t>
            </a:r>
            <a:r>
              <a:rPr lang="zh-CN" altLang="en-US" sz="1200" dirty="0">
                <a:solidFill>
                  <a:prstClr val="black"/>
                </a:solidFill>
                <a:latin typeface="Calibri" panose="020F0502020204030204"/>
                <a:ea typeface="等线" panose="02010600030101010101" pitchFamily="2" charset="-122"/>
              </a:rPr>
              <a:t>人天</a:t>
            </a:r>
            <a:endParaRPr lang="en-US" altLang="zh-CN" sz="12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9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endParaRPr lang="en-US" altLang="zh-CN" sz="900"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037267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D07BF49-D644-41C0-976B-FEA165B9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353" y="1079659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4B69549A-6D7A-46AB-9E35-A15D1A9FFBFE}"/>
              </a:ext>
            </a:extLst>
          </p:cNvPr>
          <p:cNvSpPr txBox="1"/>
          <p:nvPr/>
        </p:nvSpPr>
        <p:spPr>
          <a:xfrm>
            <a:off x="0" y="537238"/>
            <a:ext cx="13679488" cy="46166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defPPr>
              <a:defRPr lang="en-US"/>
            </a:defPPr>
            <a:lvl1pPr algn="ctr" defTabSz="914400" eaLnBrk="0" fontAlgn="base" hangingPunct="0">
              <a:spcBef>
                <a:spcPct val="0"/>
              </a:spcBef>
              <a:spcAft>
                <a:spcPct val="0"/>
              </a:spcAft>
              <a:defRPr sz="2400" b="1">
                <a:solidFill>
                  <a:schemeClr val="bg1"/>
                </a:solidFill>
                <a:cs typeface="+mn-ea"/>
              </a:defRPr>
            </a:lvl1pPr>
          </a:lstStyle>
          <a:p>
            <a:r>
              <a:rPr lang="en-US" altLang="zh-CN" dirty="0"/>
              <a:t>PCBA(SMT)</a:t>
            </a:r>
            <a:r>
              <a:rPr lang="zh-CN" altLang="en-US" dirty="0"/>
              <a:t>行业解决方案</a:t>
            </a:r>
          </a:p>
        </p:txBody>
      </p:sp>
      <p:sp>
        <p:nvSpPr>
          <p:cNvPr id="3" name="文本框 2">
            <a:extLst>
              <a:ext uri="{FF2B5EF4-FFF2-40B4-BE49-F238E27FC236}">
                <a16:creationId xmlns:a16="http://schemas.microsoft.com/office/drawing/2014/main" id="{DE6D208A-6FAC-4451-BE8F-7E5DA931DD3C}"/>
              </a:ext>
            </a:extLst>
          </p:cNvPr>
          <p:cNvSpPr txBox="1"/>
          <p:nvPr/>
        </p:nvSpPr>
        <p:spPr>
          <a:xfrm>
            <a:off x="1025871" y="9432963"/>
            <a:ext cx="4721841" cy="369332"/>
          </a:xfrm>
          <a:prstGeom prst="rect">
            <a:avLst/>
          </a:prstGeom>
          <a:noFill/>
        </p:spPr>
        <p:txBody>
          <a:bodyPr wrap="square" rtlCol="0">
            <a:spAutoFit/>
          </a:bodyPr>
          <a:lstStyle/>
          <a:p>
            <a:r>
              <a:rPr lang="zh-CN" altLang="en-US" b="1" dirty="0"/>
              <a:t>实际验证客户：</a:t>
            </a:r>
          </a:p>
        </p:txBody>
      </p:sp>
      <p:sp>
        <p:nvSpPr>
          <p:cNvPr id="4" name="文本框 3">
            <a:extLst>
              <a:ext uri="{FF2B5EF4-FFF2-40B4-BE49-F238E27FC236}">
                <a16:creationId xmlns:a16="http://schemas.microsoft.com/office/drawing/2014/main" id="{F6D61E42-05AE-4912-87E3-3099196ACFC2}"/>
              </a:ext>
            </a:extLst>
          </p:cNvPr>
          <p:cNvSpPr txBox="1"/>
          <p:nvPr/>
        </p:nvSpPr>
        <p:spPr>
          <a:xfrm>
            <a:off x="1021238" y="24317782"/>
            <a:ext cx="12171671" cy="369332"/>
          </a:xfrm>
          <a:prstGeom prst="rect">
            <a:avLst/>
          </a:prstGeom>
          <a:noFill/>
        </p:spPr>
        <p:txBody>
          <a:bodyPr wrap="square" rtlCol="0">
            <a:spAutoFit/>
          </a:bodyPr>
          <a:lstStyle/>
          <a:p>
            <a:r>
              <a:rPr lang="zh-CN" altLang="en-US" b="1" dirty="0"/>
              <a:t>行业数字化难点</a:t>
            </a:r>
            <a:r>
              <a:rPr lang="zh-CN" altLang="en-US" dirty="0"/>
              <a:t>：</a:t>
            </a:r>
          </a:p>
        </p:txBody>
      </p:sp>
      <p:sp>
        <p:nvSpPr>
          <p:cNvPr id="5" name="文本框 4">
            <a:extLst>
              <a:ext uri="{FF2B5EF4-FFF2-40B4-BE49-F238E27FC236}">
                <a16:creationId xmlns:a16="http://schemas.microsoft.com/office/drawing/2014/main" id="{A7DD8555-CF1A-4918-AD56-534FEF377E77}"/>
              </a:ext>
            </a:extLst>
          </p:cNvPr>
          <p:cNvSpPr txBox="1"/>
          <p:nvPr/>
        </p:nvSpPr>
        <p:spPr>
          <a:xfrm>
            <a:off x="627328" y="1368868"/>
            <a:ext cx="4721841" cy="369332"/>
          </a:xfrm>
          <a:prstGeom prst="rect">
            <a:avLst/>
          </a:prstGeom>
          <a:noFill/>
        </p:spPr>
        <p:txBody>
          <a:bodyPr wrap="square" rtlCol="0">
            <a:spAutoFit/>
          </a:bodyPr>
          <a:lstStyle/>
          <a:p>
            <a:r>
              <a:rPr lang="zh-CN" altLang="en-US" b="1" dirty="0"/>
              <a:t>案例介及涉及产品介绍</a:t>
            </a:r>
          </a:p>
        </p:txBody>
      </p:sp>
      <p:sp>
        <p:nvSpPr>
          <p:cNvPr id="7" name="TextBox 6">
            <a:extLst>
              <a:ext uri="{FF2B5EF4-FFF2-40B4-BE49-F238E27FC236}">
                <a16:creationId xmlns:a16="http://schemas.microsoft.com/office/drawing/2014/main" id="{996F1478-A892-43F1-95EF-A1C0646D7EF5}"/>
              </a:ext>
            </a:extLst>
          </p:cNvPr>
          <p:cNvSpPr txBox="1"/>
          <p:nvPr/>
        </p:nvSpPr>
        <p:spPr>
          <a:xfrm>
            <a:off x="1295978" y="16177260"/>
            <a:ext cx="6663831" cy="3910429"/>
          </a:xfrm>
          <a:prstGeom prst="rect">
            <a:avLst/>
          </a:prstGeom>
          <a:noFill/>
        </p:spPr>
        <p:txBody>
          <a:bodyPr wrap="square" rtlCol="0">
            <a:spAutoFit/>
          </a:bodyPr>
          <a:lstStyle/>
          <a:p>
            <a:pPr>
              <a:lnSpc>
                <a:spcPct val="200000"/>
              </a:lnSpc>
              <a:defRPr/>
            </a:pPr>
            <a:r>
              <a:rPr lang="en-US" altLang="zh-CN" sz="1400" dirty="0">
                <a:solidFill>
                  <a:prstClr val="black"/>
                </a:solidFill>
                <a:latin typeface="Calibri" panose="020F0502020204030204"/>
                <a:ea typeface="等线" panose="02010600030101010101" pitchFamily="2" charset="-122"/>
              </a:rPr>
              <a:t>APS</a:t>
            </a:r>
            <a:r>
              <a:rPr lang="zh-CN" altLang="en-US" sz="1400" dirty="0">
                <a:solidFill>
                  <a:prstClr val="black"/>
                </a:solidFill>
                <a:latin typeface="Calibri" panose="020F0502020204030204"/>
                <a:ea typeface="等线" panose="02010600030101010101" pitchFamily="2" charset="-122"/>
              </a:rPr>
              <a:t>是生产排程系统（</a:t>
            </a:r>
            <a:r>
              <a:rPr lang="en-US" altLang="zh-CN" sz="1400" dirty="0">
                <a:solidFill>
                  <a:prstClr val="black"/>
                </a:solidFill>
                <a:latin typeface="Calibri" panose="020F0502020204030204"/>
                <a:ea typeface="等线" panose="02010600030101010101" pitchFamily="2" charset="-122"/>
              </a:rPr>
              <a:t>Advanced Planning and Scheduling</a:t>
            </a:r>
            <a:r>
              <a:rPr lang="zh-CN" altLang="en-US" sz="1400" dirty="0">
                <a:solidFill>
                  <a:prstClr val="black"/>
                </a:solidFill>
                <a:latin typeface="Calibri" panose="020F0502020204030204"/>
                <a:ea typeface="等线" panose="02010600030101010101" pitchFamily="2" charset="-122"/>
              </a:rPr>
              <a:t>）的缩写，是企业实施精益制造的最有效工具，实现生产计划及物料计划的规范化和程序化。根据设置的交付条件，结合物料库存管理，并综合考虑设备</a:t>
            </a:r>
            <a:r>
              <a:rPr lang="en-US" altLang="zh-CN" sz="1400" dirty="0">
                <a:solidFill>
                  <a:prstClr val="black"/>
                </a:solidFill>
                <a:latin typeface="Calibri" panose="020F0502020204030204"/>
                <a:ea typeface="等线" panose="02010600030101010101" pitchFamily="2" charset="-122"/>
              </a:rPr>
              <a:t>/</a:t>
            </a:r>
            <a:r>
              <a:rPr lang="zh-CN" altLang="en-US" sz="1400" dirty="0">
                <a:solidFill>
                  <a:prstClr val="black"/>
                </a:solidFill>
                <a:latin typeface="Calibri" panose="020F0502020204030204"/>
                <a:ea typeface="等线" panose="02010600030101010101" pitchFamily="2" charset="-122"/>
              </a:rPr>
              <a:t>人员、前后置时间、工作日历等约束条件，通过排程计算，进行最优生产排程以及物料需求。并对排程的过程进行实时监控，对排程的结果进行分析，给出排程质量分析，并给出的建议加班时间等。</a:t>
            </a:r>
            <a:endParaRPr lang="en-US" altLang="zh-CN" sz="1400" dirty="0">
              <a:solidFill>
                <a:prstClr val="black"/>
              </a:solidFill>
              <a:latin typeface="Calibri" panose="020F0502020204030204"/>
              <a:ea typeface="等线" panose="02010600030101010101" pitchFamily="2" charset="-122"/>
            </a:endParaRPr>
          </a:p>
          <a:p>
            <a:pPr>
              <a:lnSpc>
                <a:spcPct val="200000"/>
              </a:lnSpc>
              <a:defRPr/>
            </a:pPr>
            <a:r>
              <a:rPr lang="en-US" altLang="zh-CN" sz="1400" dirty="0">
                <a:solidFill>
                  <a:prstClr val="black"/>
                </a:solidFill>
                <a:latin typeface="Calibri" panose="020F0502020204030204"/>
                <a:ea typeface="等线" panose="02010600030101010101" pitchFamily="2" charset="-122"/>
              </a:rPr>
              <a:t>LINX-APS </a:t>
            </a:r>
            <a:r>
              <a:rPr lang="zh-CN" altLang="en-US" sz="1400" dirty="0">
                <a:solidFill>
                  <a:prstClr val="black"/>
                </a:solidFill>
                <a:latin typeface="Calibri" panose="020F0502020204030204"/>
                <a:ea typeface="等线" panose="02010600030101010101" pitchFamily="2" charset="-122"/>
              </a:rPr>
              <a:t>通过优化生产计划，提升生产效率，实现精益采购，降低设备及人力成本，确保订单准时交货；通过管理透明化，明确计划与执行的差异性，借助流程不断改进、管理不断规范和差异逐渐消除。</a:t>
            </a:r>
          </a:p>
          <a:p>
            <a:pPr>
              <a:lnSpc>
                <a:spcPct val="200000"/>
              </a:lnSpc>
              <a:defRPr/>
            </a:pPr>
            <a:r>
              <a:rPr lang="zh-CN" altLang="en-US" sz="1400" dirty="0">
                <a:solidFill>
                  <a:prstClr val="black"/>
                </a:solidFill>
                <a:latin typeface="Calibri" panose="020F0502020204030204"/>
                <a:ea typeface="等线" panose="02010600030101010101" pitchFamily="2" charset="-122"/>
              </a:rPr>
              <a:t>通过与</a:t>
            </a:r>
            <a:r>
              <a:rPr lang="en-US" altLang="zh-CN" sz="1400" dirty="0">
                <a:solidFill>
                  <a:prstClr val="black"/>
                </a:solidFill>
                <a:latin typeface="Calibri" panose="020F0502020204030204"/>
                <a:ea typeface="等线" panose="02010600030101010101" pitchFamily="2" charset="-122"/>
              </a:rPr>
              <a:t>MES</a:t>
            </a:r>
            <a:r>
              <a:rPr lang="zh-CN" altLang="en-US" sz="1400" dirty="0">
                <a:solidFill>
                  <a:prstClr val="black"/>
                </a:solidFill>
                <a:latin typeface="Calibri" panose="020F0502020204030204"/>
                <a:ea typeface="等线" panose="02010600030101010101" pitchFamily="2" charset="-122"/>
              </a:rPr>
              <a:t>、</a:t>
            </a:r>
            <a:r>
              <a:rPr lang="en-US" altLang="zh-CN" sz="1400" dirty="0">
                <a:solidFill>
                  <a:prstClr val="black"/>
                </a:solidFill>
                <a:latin typeface="Calibri" panose="020F0502020204030204"/>
                <a:ea typeface="等线" panose="02010600030101010101" pitchFamily="2" charset="-122"/>
              </a:rPr>
              <a:t>WMS</a:t>
            </a:r>
            <a:r>
              <a:rPr lang="zh-CN" altLang="en-US" sz="1400" dirty="0">
                <a:solidFill>
                  <a:prstClr val="black"/>
                </a:solidFill>
                <a:latin typeface="Calibri" panose="020F0502020204030204"/>
                <a:ea typeface="等线" panose="02010600030101010101" pitchFamily="2" charset="-122"/>
              </a:rPr>
              <a:t>、</a:t>
            </a:r>
            <a:r>
              <a:rPr lang="en-US" altLang="zh-CN" sz="1400" dirty="0">
                <a:solidFill>
                  <a:prstClr val="black"/>
                </a:solidFill>
                <a:latin typeface="Calibri" panose="020F0502020204030204"/>
                <a:ea typeface="等线" panose="02010600030101010101" pitchFamily="2" charset="-122"/>
              </a:rPr>
              <a:t>ERP</a:t>
            </a:r>
            <a:r>
              <a:rPr lang="zh-CN" altLang="en-US" sz="1400" dirty="0">
                <a:solidFill>
                  <a:prstClr val="black"/>
                </a:solidFill>
                <a:latin typeface="Calibri" panose="020F0502020204030204"/>
                <a:ea typeface="等线" panose="02010600030101010101" pitchFamily="2" charset="-122"/>
              </a:rPr>
              <a:t>系统的集成，实现全供应链的生产管理水平提升。</a:t>
            </a:r>
          </a:p>
        </p:txBody>
      </p:sp>
      <p:pic>
        <p:nvPicPr>
          <p:cNvPr id="8" name="图片 7">
            <a:extLst>
              <a:ext uri="{FF2B5EF4-FFF2-40B4-BE49-F238E27FC236}">
                <a16:creationId xmlns:a16="http://schemas.microsoft.com/office/drawing/2014/main" id="{C0A4231E-01CD-4DD2-89AC-735E8D675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009" y="16177260"/>
            <a:ext cx="4900245" cy="306265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 name="图片 1">
            <a:extLst>
              <a:ext uri="{FF2B5EF4-FFF2-40B4-BE49-F238E27FC236}">
                <a16:creationId xmlns:a16="http://schemas.microsoft.com/office/drawing/2014/main" id="{88D9CCC8-F31A-4E6A-855A-D9C58D4ABF12}"/>
              </a:ext>
            </a:extLst>
          </p:cNvPr>
          <p:cNvPicPr>
            <a:picLocks noChangeAspect="1"/>
          </p:cNvPicPr>
          <p:nvPr/>
        </p:nvPicPr>
        <p:blipFill>
          <a:blip r:embed="rId4"/>
          <a:stretch>
            <a:fillRect/>
          </a:stretch>
        </p:blipFill>
        <p:spPr>
          <a:xfrm>
            <a:off x="1561415" y="11903156"/>
            <a:ext cx="3610092" cy="968959"/>
          </a:xfrm>
          <a:prstGeom prst="rect">
            <a:avLst/>
          </a:prstGeom>
        </p:spPr>
      </p:pic>
      <p:sp>
        <p:nvSpPr>
          <p:cNvPr id="10" name="文本框 9">
            <a:extLst>
              <a:ext uri="{FF2B5EF4-FFF2-40B4-BE49-F238E27FC236}">
                <a16:creationId xmlns:a16="http://schemas.microsoft.com/office/drawing/2014/main" id="{1544AF5E-0CF7-4102-AEE7-8F2A52ADD193}"/>
              </a:ext>
            </a:extLst>
          </p:cNvPr>
          <p:cNvSpPr txBox="1"/>
          <p:nvPr/>
        </p:nvSpPr>
        <p:spPr>
          <a:xfrm>
            <a:off x="1011606" y="15730747"/>
            <a:ext cx="4721841" cy="369332"/>
          </a:xfrm>
          <a:prstGeom prst="rect">
            <a:avLst/>
          </a:prstGeom>
          <a:noFill/>
        </p:spPr>
        <p:txBody>
          <a:bodyPr wrap="square" rtlCol="0">
            <a:spAutoFit/>
          </a:bodyPr>
          <a:lstStyle/>
          <a:p>
            <a:r>
              <a:rPr lang="en-US" altLang="zh-CN" b="1" dirty="0">
                <a:solidFill>
                  <a:prstClr val="black"/>
                </a:solidFill>
                <a:latin typeface="等线" panose="02010600030101010101" pitchFamily="2" charset="-122"/>
                <a:ea typeface="等线" panose="02010600030101010101" pitchFamily="2" charset="-122"/>
              </a:rPr>
              <a:t>APS</a:t>
            </a:r>
            <a:r>
              <a:rPr lang="zh-CN" altLang="en-US" b="1" dirty="0">
                <a:solidFill>
                  <a:prstClr val="black"/>
                </a:solidFill>
                <a:latin typeface="等线" panose="02010600030101010101" pitchFamily="2" charset="-122"/>
                <a:ea typeface="等线" panose="02010600030101010101" pitchFamily="2" charset="-122"/>
              </a:rPr>
              <a:t>高级计划排程系统</a:t>
            </a:r>
            <a:r>
              <a:rPr lang="zh-CN" altLang="en-US" b="1" dirty="0"/>
              <a:t>介绍</a:t>
            </a:r>
          </a:p>
        </p:txBody>
      </p:sp>
      <p:sp>
        <p:nvSpPr>
          <p:cNvPr id="11" name="TextBox 6">
            <a:extLst>
              <a:ext uri="{FF2B5EF4-FFF2-40B4-BE49-F238E27FC236}">
                <a16:creationId xmlns:a16="http://schemas.microsoft.com/office/drawing/2014/main" id="{67CEA5E3-DB05-4E2D-8730-8704D29A294E}"/>
              </a:ext>
            </a:extLst>
          </p:cNvPr>
          <p:cNvSpPr txBox="1"/>
          <p:nvPr/>
        </p:nvSpPr>
        <p:spPr>
          <a:xfrm>
            <a:off x="1343556" y="9759333"/>
            <a:ext cx="11555595" cy="893193"/>
          </a:xfrm>
          <a:prstGeom prst="rect">
            <a:avLst/>
          </a:prstGeom>
          <a:noFill/>
        </p:spPr>
        <p:txBody>
          <a:bodyPr wrap="square" rtlCol="0">
            <a:spAutoFit/>
          </a:bodyPr>
          <a:lstStyle/>
          <a:p>
            <a:pPr>
              <a:lnSpc>
                <a:spcPct val="200000"/>
              </a:lnSpc>
              <a:defRPr/>
            </a:pPr>
            <a:r>
              <a:rPr lang="zh-CN" altLang="en-US" sz="1400" dirty="0">
                <a:solidFill>
                  <a:prstClr val="black"/>
                </a:solidFill>
              </a:rPr>
              <a:t>全球</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Electronic Manufacturing Service</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EMS</a:t>
            </a:r>
            <a:r>
              <a:rPr lang="zh-CN" altLang="en-US" sz="1400" b="0" i="0" dirty="0">
                <a:solidFill>
                  <a:srgbClr val="333333"/>
                </a:solidFill>
                <a:effectLst/>
                <a:latin typeface="Helvetica Neue"/>
              </a:rPr>
              <a:t>） </a:t>
            </a:r>
            <a:r>
              <a:rPr lang="en-US" altLang="zh-CN" sz="1400" dirty="0">
                <a:solidFill>
                  <a:prstClr val="black"/>
                </a:solidFill>
              </a:rPr>
              <a:t>Top20 </a:t>
            </a:r>
            <a:r>
              <a:rPr lang="zh-CN" altLang="en-US" sz="1400" dirty="0">
                <a:solidFill>
                  <a:prstClr val="black"/>
                </a:solidFill>
              </a:rPr>
              <a:t>法国独资子公司。</a:t>
            </a:r>
            <a:r>
              <a:rPr lang="zh-CN" altLang="en-US" sz="1400" b="0" i="0" dirty="0">
                <a:solidFill>
                  <a:srgbClr val="333333"/>
                </a:solidFill>
                <a:effectLst/>
                <a:latin typeface="Helvetica Neue"/>
              </a:rPr>
              <a:t>产品涉及网络设备、机站通讯、民用消费、工业控制、安防视频、汽车行业、音响视频、医疗设备等多个领域</a:t>
            </a:r>
            <a:r>
              <a:rPr lang="zh-CN" altLang="en-US" sz="1400" dirty="0">
                <a:solidFill>
                  <a:srgbClr val="333333"/>
                </a:solidFill>
                <a:latin typeface="Helvetica Neue"/>
              </a:rPr>
              <a:t>。苏州工厂主要</a:t>
            </a:r>
            <a:r>
              <a:rPr lang="zh-CN" altLang="en-US" sz="1400" b="0" i="0" dirty="0">
                <a:solidFill>
                  <a:srgbClr val="000000"/>
                </a:solidFill>
                <a:effectLst/>
                <a:latin typeface="Microsoft YaHei" panose="020B0503020204020204" pitchFamily="34" charset="-122"/>
                <a:ea typeface="Microsoft YaHei" panose="020B0503020204020204" pitchFamily="34" charset="-122"/>
              </a:rPr>
              <a:t>生产液晶平面显示器，电脑硬盘，电脑网络路由器，电脑网络纺火墙，互动式机顶盒。</a:t>
            </a:r>
            <a:endParaRPr lang="zh-CN" altLang="en-US" sz="1400" dirty="0">
              <a:solidFill>
                <a:prstClr val="black"/>
              </a:solidFill>
              <a:latin typeface="Calibri" panose="020F0502020204030204"/>
              <a:ea typeface="等线" panose="02010600030101010101" pitchFamily="2" charset="-122"/>
            </a:endParaRPr>
          </a:p>
        </p:txBody>
      </p:sp>
      <p:pic>
        <p:nvPicPr>
          <p:cNvPr id="9" name="图片 8">
            <a:extLst>
              <a:ext uri="{FF2B5EF4-FFF2-40B4-BE49-F238E27FC236}">
                <a16:creationId xmlns:a16="http://schemas.microsoft.com/office/drawing/2014/main" id="{AF4F9335-842F-4F61-93DC-259721115A51}"/>
              </a:ext>
            </a:extLst>
          </p:cNvPr>
          <p:cNvPicPr>
            <a:picLocks noChangeAspect="1"/>
          </p:cNvPicPr>
          <p:nvPr/>
        </p:nvPicPr>
        <p:blipFill>
          <a:blip r:embed="rId5"/>
          <a:stretch>
            <a:fillRect/>
          </a:stretch>
        </p:blipFill>
        <p:spPr>
          <a:xfrm>
            <a:off x="627328" y="2086131"/>
            <a:ext cx="1897442" cy="1897442"/>
          </a:xfrm>
          <a:prstGeom prst="rect">
            <a:avLst/>
          </a:prstGeom>
        </p:spPr>
      </p:pic>
      <p:pic>
        <p:nvPicPr>
          <p:cNvPr id="12" name="图片 11">
            <a:extLst>
              <a:ext uri="{FF2B5EF4-FFF2-40B4-BE49-F238E27FC236}">
                <a16:creationId xmlns:a16="http://schemas.microsoft.com/office/drawing/2014/main" id="{CA08B9C9-EA0F-484C-8AE4-E4C7CC649605}"/>
              </a:ext>
            </a:extLst>
          </p:cNvPr>
          <p:cNvPicPr>
            <a:picLocks noChangeAspect="1"/>
          </p:cNvPicPr>
          <p:nvPr/>
        </p:nvPicPr>
        <p:blipFill>
          <a:blip r:embed="rId6"/>
          <a:stretch>
            <a:fillRect/>
          </a:stretch>
        </p:blipFill>
        <p:spPr>
          <a:xfrm>
            <a:off x="2771599" y="2313086"/>
            <a:ext cx="2963398" cy="1670487"/>
          </a:xfrm>
          <a:prstGeom prst="rect">
            <a:avLst/>
          </a:prstGeom>
        </p:spPr>
      </p:pic>
      <p:sp>
        <p:nvSpPr>
          <p:cNvPr id="15" name="TextBox 6">
            <a:extLst>
              <a:ext uri="{FF2B5EF4-FFF2-40B4-BE49-F238E27FC236}">
                <a16:creationId xmlns:a16="http://schemas.microsoft.com/office/drawing/2014/main" id="{82B3CED5-B70D-4566-BDF5-55D943C5C439}"/>
              </a:ext>
            </a:extLst>
          </p:cNvPr>
          <p:cNvSpPr txBox="1"/>
          <p:nvPr/>
        </p:nvSpPr>
        <p:spPr>
          <a:xfrm>
            <a:off x="1343556" y="13457862"/>
            <a:ext cx="11555595" cy="892809"/>
          </a:xfrm>
          <a:prstGeom prst="rect">
            <a:avLst/>
          </a:prstGeom>
          <a:noFill/>
        </p:spPr>
        <p:txBody>
          <a:bodyPr wrap="square" rtlCol="0">
            <a:spAutoFit/>
          </a:bodyPr>
          <a:lstStyle/>
          <a:p>
            <a:pPr>
              <a:lnSpc>
                <a:spcPct val="200000"/>
              </a:lnSpc>
              <a:defRPr/>
            </a:pPr>
            <a:r>
              <a:rPr lang="zh-CN" altLang="en-US" sz="1400" dirty="0">
                <a:solidFill>
                  <a:prstClr val="black"/>
                </a:solidFill>
              </a:rPr>
              <a:t>全球</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Electronic Manufacturing Service</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EMS</a:t>
            </a:r>
            <a:r>
              <a:rPr lang="zh-CN" altLang="en-US" sz="1400" b="0" i="0" dirty="0">
                <a:solidFill>
                  <a:srgbClr val="333333"/>
                </a:solidFill>
                <a:effectLst/>
                <a:latin typeface="Helvetica Neue"/>
              </a:rPr>
              <a:t>） </a:t>
            </a:r>
            <a:r>
              <a:rPr lang="en-US" altLang="zh-CN" sz="1400" dirty="0">
                <a:solidFill>
                  <a:prstClr val="black"/>
                </a:solidFill>
              </a:rPr>
              <a:t>Top3 </a:t>
            </a:r>
            <a:r>
              <a:rPr lang="zh-CN" altLang="en-US" sz="1400" b="0" i="0" dirty="0">
                <a:solidFill>
                  <a:srgbClr val="333333"/>
                </a:solidFill>
                <a:effectLst/>
                <a:latin typeface="Helvetica Neue"/>
              </a:rPr>
              <a:t> ，苏州公司成立于</a:t>
            </a:r>
            <a:r>
              <a:rPr lang="en-US" altLang="zh-CN" sz="1400" b="0" i="0" dirty="0">
                <a:solidFill>
                  <a:srgbClr val="333333"/>
                </a:solidFill>
                <a:effectLst/>
                <a:latin typeface="Helvetica Neue"/>
              </a:rPr>
              <a:t>1996</a:t>
            </a:r>
            <a:r>
              <a:rPr lang="zh-CN" altLang="en-US" sz="1400" b="0" i="0" dirty="0">
                <a:solidFill>
                  <a:srgbClr val="333333"/>
                </a:solidFill>
                <a:effectLst/>
                <a:latin typeface="Helvetica Neue"/>
              </a:rPr>
              <a:t>年，是一家致力于为航空、汽车、计算机、消费电子、工业制造、基础设施、医疗及移动产品行业的原始设备生产商</a:t>
            </a:r>
            <a:r>
              <a:rPr lang="en-US" altLang="zh-CN" sz="1400" b="0" i="0" dirty="0">
                <a:solidFill>
                  <a:srgbClr val="333333"/>
                </a:solidFill>
                <a:effectLst/>
                <a:latin typeface="Helvetica Neue"/>
              </a:rPr>
              <a:t>(OEM)</a:t>
            </a:r>
            <a:r>
              <a:rPr lang="zh-CN" altLang="en-US" sz="1400" b="0" i="0" dirty="0">
                <a:solidFill>
                  <a:srgbClr val="333333"/>
                </a:solidFill>
                <a:effectLst/>
                <a:latin typeface="Helvetica Neue"/>
              </a:rPr>
              <a:t>提供完整的设计、工程与制造服务的领先</a:t>
            </a:r>
            <a:r>
              <a:rPr lang="zh-CN" altLang="en-US" sz="1400" b="0" i="0" u="none" strike="noStrike" dirty="0">
                <a:solidFill>
                  <a:srgbClr val="136EC2"/>
                </a:solidFill>
                <a:effectLst/>
                <a:latin typeface="Helvetica Neue"/>
                <a:hlinkClick r:id="rId7"/>
              </a:rPr>
              <a:t>电子制造服务</a:t>
            </a:r>
            <a:r>
              <a:rPr lang="zh-CN" altLang="en-US" sz="1400" b="0" i="0" dirty="0">
                <a:solidFill>
                  <a:srgbClr val="333333"/>
                </a:solidFill>
                <a:effectLst/>
                <a:latin typeface="Helvetica Neue"/>
              </a:rPr>
              <a:t>供应商。</a:t>
            </a:r>
            <a:endParaRPr lang="zh-CN" altLang="en-US" sz="1400" dirty="0">
              <a:solidFill>
                <a:prstClr val="black"/>
              </a:solidFill>
              <a:latin typeface="Calibri" panose="020F0502020204030204"/>
              <a:ea typeface="等线" panose="02010600030101010101" pitchFamily="2" charset="-122"/>
            </a:endParaRPr>
          </a:p>
        </p:txBody>
      </p:sp>
      <p:sp>
        <p:nvSpPr>
          <p:cNvPr id="17" name="文本框 16">
            <a:extLst>
              <a:ext uri="{FF2B5EF4-FFF2-40B4-BE49-F238E27FC236}">
                <a16:creationId xmlns:a16="http://schemas.microsoft.com/office/drawing/2014/main" id="{9DCCE1FD-73D6-47A0-B891-92318FF6AA80}"/>
              </a:ext>
            </a:extLst>
          </p:cNvPr>
          <p:cNvSpPr txBox="1"/>
          <p:nvPr/>
        </p:nvSpPr>
        <p:spPr>
          <a:xfrm>
            <a:off x="980514" y="15177924"/>
            <a:ext cx="4721841" cy="369332"/>
          </a:xfrm>
          <a:prstGeom prst="rect">
            <a:avLst/>
          </a:prstGeom>
          <a:noFill/>
        </p:spPr>
        <p:txBody>
          <a:bodyPr wrap="square" rtlCol="0">
            <a:spAutoFit/>
          </a:bodyPr>
          <a:lstStyle/>
          <a:p>
            <a:r>
              <a:rPr lang="zh-CN" altLang="en-US" b="1" dirty="0"/>
              <a:t>解决方案介绍：</a:t>
            </a:r>
          </a:p>
        </p:txBody>
      </p:sp>
      <p:pic>
        <p:nvPicPr>
          <p:cNvPr id="13" name="图片 12">
            <a:extLst>
              <a:ext uri="{FF2B5EF4-FFF2-40B4-BE49-F238E27FC236}">
                <a16:creationId xmlns:a16="http://schemas.microsoft.com/office/drawing/2014/main" id="{328F3051-64D9-4EBD-B224-E49DAD4D4621}"/>
              </a:ext>
            </a:extLst>
          </p:cNvPr>
          <p:cNvPicPr>
            <a:picLocks noChangeAspect="1"/>
          </p:cNvPicPr>
          <p:nvPr/>
        </p:nvPicPr>
        <p:blipFill>
          <a:blip r:embed="rId8"/>
          <a:stretch>
            <a:fillRect/>
          </a:stretch>
        </p:blipFill>
        <p:spPr>
          <a:xfrm>
            <a:off x="5734997" y="1759079"/>
            <a:ext cx="2772714" cy="2488971"/>
          </a:xfrm>
          <a:prstGeom prst="rect">
            <a:avLst/>
          </a:prstGeom>
        </p:spPr>
      </p:pic>
      <p:pic>
        <p:nvPicPr>
          <p:cNvPr id="16" name="图片 15">
            <a:extLst>
              <a:ext uri="{FF2B5EF4-FFF2-40B4-BE49-F238E27FC236}">
                <a16:creationId xmlns:a16="http://schemas.microsoft.com/office/drawing/2014/main" id="{F723A0D5-7DC8-4C47-ADE6-99B137CC2626}"/>
              </a:ext>
            </a:extLst>
          </p:cNvPr>
          <p:cNvPicPr>
            <a:picLocks noChangeAspect="1"/>
          </p:cNvPicPr>
          <p:nvPr/>
        </p:nvPicPr>
        <p:blipFill>
          <a:blip r:embed="rId9"/>
          <a:stretch>
            <a:fillRect/>
          </a:stretch>
        </p:blipFill>
        <p:spPr>
          <a:xfrm>
            <a:off x="8505149" y="2010914"/>
            <a:ext cx="3838575" cy="2047875"/>
          </a:xfrm>
          <a:prstGeom prst="rect">
            <a:avLst/>
          </a:prstGeom>
        </p:spPr>
      </p:pic>
      <p:sp>
        <p:nvSpPr>
          <p:cNvPr id="21" name="文本框 20">
            <a:extLst>
              <a:ext uri="{FF2B5EF4-FFF2-40B4-BE49-F238E27FC236}">
                <a16:creationId xmlns:a16="http://schemas.microsoft.com/office/drawing/2014/main" id="{201B4522-3F99-4DCD-AFD3-54EF68B52F31}"/>
              </a:ext>
            </a:extLst>
          </p:cNvPr>
          <p:cNvSpPr txBox="1"/>
          <p:nvPr/>
        </p:nvSpPr>
        <p:spPr>
          <a:xfrm>
            <a:off x="898887" y="4083645"/>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液晶显示器</a:t>
            </a:r>
            <a:endParaRPr lang="zh-CN" altLang="en-US" dirty="0"/>
          </a:p>
        </p:txBody>
      </p:sp>
      <p:sp>
        <p:nvSpPr>
          <p:cNvPr id="22" name="文本框 21">
            <a:extLst>
              <a:ext uri="{FF2B5EF4-FFF2-40B4-BE49-F238E27FC236}">
                <a16:creationId xmlns:a16="http://schemas.microsoft.com/office/drawing/2014/main" id="{4D6683B2-8C2E-4941-B736-34E057A4C3C6}"/>
              </a:ext>
            </a:extLst>
          </p:cNvPr>
          <p:cNvSpPr txBox="1"/>
          <p:nvPr/>
        </p:nvSpPr>
        <p:spPr>
          <a:xfrm>
            <a:off x="3563370" y="4168248"/>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机械硬盘</a:t>
            </a:r>
            <a:endParaRPr lang="zh-CN" altLang="en-US" dirty="0"/>
          </a:p>
        </p:txBody>
      </p:sp>
      <p:sp>
        <p:nvSpPr>
          <p:cNvPr id="23" name="文本框 22">
            <a:extLst>
              <a:ext uri="{FF2B5EF4-FFF2-40B4-BE49-F238E27FC236}">
                <a16:creationId xmlns:a16="http://schemas.microsoft.com/office/drawing/2014/main" id="{38D8A747-CB46-4644-A896-AE172C051952}"/>
              </a:ext>
            </a:extLst>
          </p:cNvPr>
          <p:cNvSpPr txBox="1"/>
          <p:nvPr/>
        </p:nvSpPr>
        <p:spPr>
          <a:xfrm>
            <a:off x="6431426" y="4154707"/>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路由器</a:t>
            </a:r>
            <a:endParaRPr lang="zh-CN" altLang="en-US" dirty="0"/>
          </a:p>
        </p:txBody>
      </p:sp>
      <p:sp>
        <p:nvSpPr>
          <p:cNvPr id="24" name="文本框 23">
            <a:extLst>
              <a:ext uri="{FF2B5EF4-FFF2-40B4-BE49-F238E27FC236}">
                <a16:creationId xmlns:a16="http://schemas.microsoft.com/office/drawing/2014/main" id="{2EB61AB1-8CA2-457A-AC88-1D8CC2D6302C}"/>
              </a:ext>
            </a:extLst>
          </p:cNvPr>
          <p:cNvSpPr txBox="1"/>
          <p:nvPr/>
        </p:nvSpPr>
        <p:spPr>
          <a:xfrm>
            <a:off x="9735789" y="4054371"/>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机顶盒</a:t>
            </a:r>
            <a:endParaRPr lang="zh-CN" altLang="en-US" dirty="0"/>
          </a:p>
        </p:txBody>
      </p:sp>
      <p:pic>
        <p:nvPicPr>
          <p:cNvPr id="1028" name="Picture 4">
            <a:extLst>
              <a:ext uri="{FF2B5EF4-FFF2-40B4-BE49-F238E27FC236}">
                <a16:creationId xmlns:a16="http://schemas.microsoft.com/office/drawing/2014/main" id="{C71AC8A2-BFA8-488A-BDD1-5AD896E198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4972" y="11254441"/>
            <a:ext cx="1646690" cy="1646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7475-2751-42C8-ACE7-C9AD11C3BEE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5541" y="4936018"/>
            <a:ext cx="47625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汽车空调控制器">
            <a:extLst>
              <a:ext uri="{FF2B5EF4-FFF2-40B4-BE49-F238E27FC236}">
                <a16:creationId xmlns:a16="http://schemas.microsoft.com/office/drawing/2014/main" id="{A9784E30-5A5E-4FB4-8D67-5995D4A856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3578" y="4879117"/>
            <a:ext cx="5095875" cy="360045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DA536E2F-CE03-4853-AD03-46B893A24054}"/>
              </a:ext>
            </a:extLst>
          </p:cNvPr>
          <p:cNvSpPr txBox="1"/>
          <p:nvPr/>
        </p:nvSpPr>
        <p:spPr>
          <a:xfrm>
            <a:off x="2696863" y="8158156"/>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a:t>
            </a:r>
            <a:r>
              <a:rPr lang="en-US" altLang="zh-CN" dirty="0">
                <a:solidFill>
                  <a:prstClr val="black"/>
                </a:solidFill>
                <a:latin typeface="Calibri" panose="020F0502020204030204"/>
                <a:ea typeface="等线" panose="02010600030101010101" pitchFamily="2" charset="-122"/>
              </a:rPr>
              <a:t>BCM</a:t>
            </a:r>
            <a:endParaRPr lang="zh-CN" altLang="en-US" dirty="0"/>
          </a:p>
        </p:txBody>
      </p:sp>
      <p:sp>
        <p:nvSpPr>
          <p:cNvPr id="30" name="文本框 29">
            <a:extLst>
              <a:ext uri="{FF2B5EF4-FFF2-40B4-BE49-F238E27FC236}">
                <a16:creationId xmlns:a16="http://schemas.microsoft.com/office/drawing/2014/main" id="{41F65460-A7CB-44CB-BC5D-6D9587A17192}"/>
              </a:ext>
            </a:extLst>
          </p:cNvPr>
          <p:cNvSpPr txBox="1"/>
          <p:nvPr/>
        </p:nvSpPr>
        <p:spPr>
          <a:xfrm>
            <a:off x="8105783" y="8144787"/>
            <a:ext cx="3009861"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汽车空调控制器</a:t>
            </a:r>
            <a:endParaRPr lang="zh-CN" altLang="en-US" dirty="0"/>
          </a:p>
        </p:txBody>
      </p:sp>
      <p:sp>
        <p:nvSpPr>
          <p:cNvPr id="31" name="TextBox 6">
            <a:extLst>
              <a:ext uri="{FF2B5EF4-FFF2-40B4-BE49-F238E27FC236}">
                <a16:creationId xmlns:a16="http://schemas.microsoft.com/office/drawing/2014/main" id="{DA07975D-17B6-4318-A425-BB7DF53F288F}"/>
              </a:ext>
            </a:extLst>
          </p:cNvPr>
          <p:cNvSpPr txBox="1"/>
          <p:nvPr/>
        </p:nvSpPr>
        <p:spPr>
          <a:xfrm>
            <a:off x="1005541" y="24879437"/>
            <a:ext cx="10626147" cy="462884"/>
          </a:xfrm>
          <a:prstGeom prst="rect">
            <a:avLst/>
          </a:prstGeom>
          <a:noFill/>
        </p:spPr>
        <p:txBody>
          <a:bodyPr wrap="square" rtlCol="0">
            <a:spAutoFit/>
          </a:bodyPr>
          <a:lstStyle/>
          <a:p>
            <a:pPr>
              <a:lnSpc>
                <a:spcPct val="200000"/>
              </a:lnSpc>
              <a:defRPr/>
            </a:pPr>
            <a:r>
              <a:rPr lang="zh-CN" altLang="en-US" sz="1400" dirty="0">
                <a:solidFill>
                  <a:prstClr val="black"/>
                </a:solidFill>
                <a:latin typeface="Calibri" panose="020F0502020204030204"/>
                <a:ea typeface="等线" panose="02010600030101010101" pitchFamily="2" charset="-122"/>
              </a:rPr>
              <a:t>工艺相对复杂，涉及离散和流程两个行业特点，涉及的物料很多，工程变更非常频繁。</a:t>
            </a:r>
          </a:p>
        </p:txBody>
      </p:sp>
      <p:sp>
        <p:nvSpPr>
          <p:cNvPr id="32" name="文本框 31">
            <a:extLst>
              <a:ext uri="{FF2B5EF4-FFF2-40B4-BE49-F238E27FC236}">
                <a16:creationId xmlns:a16="http://schemas.microsoft.com/office/drawing/2014/main" id="{5C523A4C-CCD0-48A8-8429-588E3D4CF1BC}"/>
              </a:ext>
            </a:extLst>
          </p:cNvPr>
          <p:cNvSpPr txBox="1"/>
          <p:nvPr/>
        </p:nvSpPr>
        <p:spPr>
          <a:xfrm>
            <a:off x="6059488" y="21118834"/>
            <a:ext cx="7620000" cy="2617768"/>
          </a:xfrm>
          <a:prstGeom prst="rect">
            <a:avLst/>
          </a:prstGeom>
          <a:noFill/>
        </p:spPr>
        <p:txBody>
          <a:bodyPr wrap="square">
            <a:spAutoFit/>
          </a:bodyPr>
          <a:lstStyle/>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订单评审：生产订单、附件订单、预装件订单</a:t>
            </a:r>
            <a:r>
              <a:rPr lang="en-US" altLang="zh-CN" sz="1400" dirty="0">
                <a:solidFill>
                  <a:prstClr val="black"/>
                </a:solidFill>
                <a:latin typeface="Calibri" panose="020F0502020204030204"/>
                <a:ea typeface="等线" panose="02010600030101010101" pitchFamily="2" charset="-122"/>
              </a:rPr>
              <a:t>……</a:t>
            </a: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资源管理：产能资源、产线资源、机器设备资源、劳动力、标准节拍工时、齐套欠料</a:t>
            </a:r>
            <a:r>
              <a:rPr lang="en-US" altLang="zh-CN" sz="1400" dirty="0">
                <a:solidFill>
                  <a:prstClr val="black"/>
                </a:solidFill>
                <a:latin typeface="Calibri" panose="020F0502020204030204"/>
                <a:ea typeface="等线" panose="02010600030101010101" pitchFamily="2" charset="-122"/>
              </a:rPr>
              <a:t>……</a:t>
            </a: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多品种多工序的生产计划排程，可采用</a:t>
            </a:r>
            <a:r>
              <a:rPr lang="en-US" altLang="zh-CN" sz="1400" dirty="0">
                <a:solidFill>
                  <a:prstClr val="black"/>
                </a:solidFill>
                <a:latin typeface="Calibri" panose="020F0502020204030204"/>
                <a:ea typeface="等线" panose="02010600030101010101" pitchFamily="2" charset="-122"/>
              </a:rPr>
              <a:t>APS+ERP+MES</a:t>
            </a:r>
            <a:r>
              <a:rPr lang="zh-CN" altLang="en-US" sz="1400" dirty="0">
                <a:solidFill>
                  <a:prstClr val="black"/>
                </a:solidFill>
                <a:latin typeface="Calibri" panose="020F0502020204030204"/>
                <a:ea typeface="等线" panose="02010600030101010101" pitchFamily="2" charset="-122"/>
              </a:rPr>
              <a:t>模式的集中排产或分层排产</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考虑设备和人员的负荷，精确安排工厂中的每一台设备和每一个人员未来日程作业</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订单的滚动预测，生产</a:t>
            </a:r>
            <a:r>
              <a:rPr lang="en-US" altLang="zh-CN" sz="1400" dirty="0">
                <a:solidFill>
                  <a:prstClr val="black"/>
                </a:solidFill>
                <a:latin typeface="Calibri" panose="020F0502020204030204"/>
                <a:ea typeface="等线" panose="02010600030101010101" pitchFamily="2" charset="-122"/>
              </a:rPr>
              <a:t>.</a:t>
            </a:r>
            <a:r>
              <a:rPr lang="zh-CN" altLang="en-US" sz="1400" dirty="0">
                <a:solidFill>
                  <a:prstClr val="black"/>
                </a:solidFill>
                <a:latin typeface="Calibri" panose="020F0502020204030204"/>
                <a:ea typeface="等线" panose="02010600030101010101" pitchFamily="2" charset="-122"/>
              </a:rPr>
              <a:t>采购的可视化排程，缩短制造提前期，消减库存，提高客户交货期的遵守率</a:t>
            </a:r>
          </a:p>
        </p:txBody>
      </p:sp>
      <p:sp>
        <p:nvSpPr>
          <p:cNvPr id="33" name="文本框 32">
            <a:extLst>
              <a:ext uri="{FF2B5EF4-FFF2-40B4-BE49-F238E27FC236}">
                <a16:creationId xmlns:a16="http://schemas.microsoft.com/office/drawing/2014/main" id="{CF434DE7-AF0F-47E3-A02A-6CCA89D778C0}"/>
              </a:ext>
            </a:extLst>
          </p:cNvPr>
          <p:cNvSpPr txBox="1"/>
          <p:nvPr/>
        </p:nvSpPr>
        <p:spPr>
          <a:xfrm>
            <a:off x="11036914" y="20488478"/>
            <a:ext cx="12171671" cy="369332"/>
          </a:xfrm>
          <a:prstGeom prst="rect">
            <a:avLst/>
          </a:prstGeom>
          <a:noFill/>
        </p:spPr>
        <p:txBody>
          <a:bodyPr wrap="square" rtlCol="0">
            <a:spAutoFit/>
          </a:bodyPr>
          <a:lstStyle>
            <a:defPPr>
              <a:defRPr lang="en-US"/>
            </a:defPPr>
            <a:lvl1pPr>
              <a:defRPr b="1"/>
            </a:lvl1pPr>
          </a:lstStyle>
          <a:p>
            <a:r>
              <a:rPr lang="zh-CN" altLang="en-US" dirty="0"/>
              <a:t>灵娃</a:t>
            </a:r>
            <a:r>
              <a:rPr lang="en-US" altLang="zh-CN" dirty="0"/>
              <a:t>APS</a:t>
            </a:r>
            <a:r>
              <a:rPr lang="zh-CN" altLang="en-US" dirty="0"/>
              <a:t>系统功能：</a:t>
            </a:r>
          </a:p>
        </p:txBody>
      </p:sp>
      <p:pic>
        <p:nvPicPr>
          <p:cNvPr id="34" name="图片 33">
            <a:extLst>
              <a:ext uri="{FF2B5EF4-FFF2-40B4-BE49-F238E27FC236}">
                <a16:creationId xmlns:a16="http://schemas.microsoft.com/office/drawing/2014/main" id="{418A2CF7-0583-45D1-9E8D-670CAC63A332}"/>
              </a:ext>
            </a:extLst>
          </p:cNvPr>
          <p:cNvPicPr>
            <a:picLocks noChangeAspect="1"/>
          </p:cNvPicPr>
          <p:nvPr/>
        </p:nvPicPr>
        <p:blipFill>
          <a:blip r:embed="rId14"/>
          <a:stretch>
            <a:fillRect/>
          </a:stretch>
        </p:blipFill>
        <p:spPr>
          <a:xfrm>
            <a:off x="1032215" y="21112540"/>
            <a:ext cx="4316954" cy="24725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375229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2DAB2E-CFF2-4E66-AF73-0AE31B3A9101}"/>
              </a:ext>
            </a:extLst>
          </p:cNvPr>
          <p:cNvSpPr/>
          <p:nvPr/>
        </p:nvSpPr>
        <p:spPr>
          <a:xfrm>
            <a:off x="7553850" y="28241561"/>
            <a:ext cx="445293" cy="60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BF78B2B-FEF4-AB4D-C800-3A17C7B270E3}"/>
              </a:ext>
            </a:extLst>
          </p:cNvPr>
          <p:cNvGrpSpPr/>
          <p:nvPr/>
        </p:nvGrpSpPr>
        <p:grpSpPr>
          <a:xfrm>
            <a:off x="668215" y="0"/>
            <a:ext cx="12625754" cy="21405430"/>
            <a:chOff x="3504797" y="288914"/>
            <a:chExt cx="6669895" cy="14724995"/>
          </a:xfrm>
        </p:grpSpPr>
        <p:sp>
          <p:nvSpPr>
            <p:cNvPr id="9" name="矩形 8">
              <a:extLst>
                <a:ext uri="{FF2B5EF4-FFF2-40B4-BE49-F238E27FC236}">
                  <a16:creationId xmlns:a16="http://schemas.microsoft.com/office/drawing/2014/main" id="{DE40543E-5D75-74AA-233E-40119CE46A7E}"/>
                </a:ext>
              </a:extLst>
            </p:cNvPr>
            <p:cNvSpPr>
              <a:spLocks/>
            </p:cNvSpPr>
            <p:nvPr/>
          </p:nvSpPr>
          <p:spPr bwMode="auto">
            <a:xfrm>
              <a:off x="3504797" y="288914"/>
              <a:ext cx="6669895"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zh-CN" altLang="en-US" sz="2000" b="1" dirty="0">
                  <a:solidFill>
                    <a:schemeClr val="bg1"/>
                  </a:solidFill>
                  <a:cs typeface="+mn-ea"/>
                  <a:sym typeface="+mn-lt"/>
                </a:rPr>
                <a:t>成功案例：</a:t>
              </a:r>
              <a:r>
                <a:rPr lang="en-US" altLang="zh-CN" sz="2000" b="1" dirty="0">
                  <a:solidFill>
                    <a:schemeClr val="bg1"/>
                  </a:solidFill>
                  <a:cs typeface="+mn-ea"/>
                  <a:sym typeface="+mn-lt"/>
                </a:rPr>
                <a:t>SMT</a:t>
              </a:r>
              <a:r>
                <a:rPr lang="zh-CN" altLang="en-US" sz="2000" b="1" dirty="0">
                  <a:solidFill>
                    <a:schemeClr val="bg1"/>
                  </a:solidFill>
                  <a:cs typeface="+mn-ea"/>
                  <a:sym typeface="+mn-lt"/>
                </a:rPr>
                <a:t>行业</a:t>
              </a:r>
              <a:r>
                <a:rPr lang="en-US" altLang="zh-CN" sz="2000" b="1" dirty="0">
                  <a:solidFill>
                    <a:schemeClr val="bg1"/>
                  </a:solidFill>
                  <a:cs typeface="+mn-ea"/>
                  <a:sym typeface="+mn-lt"/>
                </a:rPr>
                <a:t>—APS</a:t>
              </a:r>
            </a:p>
          </p:txBody>
        </p:sp>
        <p:sp>
          <p:nvSpPr>
            <p:cNvPr id="10" name="内容占位符 2">
              <a:extLst>
                <a:ext uri="{FF2B5EF4-FFF2-40B4-BE49-F238E27FC236}">
                  <a16:creationId xmlns:a16="http://schemas.microsoft.com/office/drawing/2014/main" id="{2FFCBE1D-2E36-3D19-0CD7-B0F61BF47CDB}"/>
                </a:ext>
              </a:extLst>
            </p:cNvPr>
            <p:cNvSpPr txBox="1">
              <a:spLocks/>
            </p:cNvSpPr>
            <p:nvPr/>
          </p:nvSpPr>
          <p:spPr>
            <a:xfrm>
              <a:off x="3657002" y="1189351"/>
              <a:ext cx="6459737" cy="243390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200">
                <a:lnSpc>
                  <a:spcPct val="150000"/>
                </a:lnSpc>
                <a:spcBef>
                  <a:spcPts val="0"/>
                </a:spcBef>
                <a:buNone/>
              </a:pPr>
              <a:r>
                <a:rPr lang="zh-CN" altLang="en-US" sz="2800" b="1" dirty="0">
                  <a:solidFill>
                    <a:srgbClr val="0579CB"/>
                  </a:solidFill>
                </a:rPr>
                <a:t>涉及产品</a:t>
              </a:r>
              <a:r>
                <a:rPr lang="en-US" altLang="zh-CN" sz="2800" b="1" dirty="0">
                  <a:solidFill>
                    <a:srgbClr val="0579CB"/>
                  </a:solidFill>
                </a:rPr>
                <a:t>:</a:t>
              </a:r>
            </a:p>
            <a:p>
              <a:pPr marL="0" indent="0">
                <a:lnSpc>
                  <a:spcPct val="150000"/>
                </a:lnSpc>
                <a:spcBef>
                  <a:spcPts val="0"/>
                </a:spcBef>
                <a:buNone/>
              </a:pPr>
              <a:r>
                <a:rPr lang="zh-CN" altLang="en-US" sz="1600" dirty="0">
                  <a:solidFill>
                    <a:prstClr val="black"/>
                  </a:solidFill>
                  <a:latin typeface="Calibri" panose="020F0502020204030204"/>
                  <a:ea typeface="等线" panose="02010600030101010101" pitchFamily="2" charset="-122"/>
                </a:rPr>
                <a:t>平面显示器、硬盘、路由器、网络纺火墙、机顶盒</a:t>
              </a:r>
              <a:endParaRPr lang="en-US" altLang="zh-CN" sz="1600" dirty="0">
                <a:solidFill>
                  <a:prstClr val="black"/>
                </a:solidFill>
                <a:latin typeface="Calibri" panose="020F0502020204030204"/>
                <a:ea typeface="等线" panose="02010600030101010101" pitchFamily="2" charset="-122"/>
              </a:endParaRPr>
            </a:p>
            <a:p>
              <a:pPr marL="0" indent="0">
                <a:lnSpc>
                  <a:spcPct val="150000"/>
                </a:lnSpc>
                <a:spcBef>
                  <a:spcPts val="0"/>
                </a:spcBef>
                <a:buNone/>
              </a:pPr>
              <a:r>
                <a:rPr lang="zh-CN" altLang="en-US" sz="2800" b="1" dirty="0">
                  <a:solidFill>
                    <a:srgbClr val="0579CB"/>
                  </a:solidFill>
                </a:rPr>
                <a:t>涉及工艺类型</a:t>
              </a:r>
              <a:endParaRPr lang="en-US" altLang="zh-CN" sz="2800" b="1" dirty="0">
                <a:solidFill>
                  <a:srgbClr val="0579CB"/>
                </a:solidFill>
              </a:endParaRPr>
            </a:p>
            <a:p>
              <a:pPr marL="0" indent="0">
                <a:lnSpc>
                  <a:spcPct val="150000"/>
                </a:lnSpc>
                <a:spcBef>
                  <a:spcPts val="0"/>
                </a:spcBef>
                <a:buNone/>
              </a:pPr>
              <a:r>
                <a:rPr lang="en-US" altLang="zh-CN" sz="1600" dirty="0">
                  <a:solidFill>
                    <a:prstClr val="black"/>
                  </a:solidFill>
                  <a:latin typeface="Calibri" panose="020F0502020204030204"/>
                  <a:ea typeface="等线" panose="02010600030101010101" pitchFamily="2" charset="-122"/>
                </a:rPr>
                <a:t>SMT, ICT</a:t>
              </a:r>
              <a:r>
                <a:rPr lang="zh-CN" altLang="en-US" sz="1600" dirty="0">
                  <a:solidFill>
                    <a:prstClr val="black"/>
                  </a:solidFill>
                  <a:latin typeface="Calibri" panose="020F0502020204030204"/>
                  <a:ea typeface="等线" panose="02010600030101010101" pitchFamily="2" charset="-122"/>
                </a:rPr>
                <a:t>，</a:t>
              </a:r>
              <a:r>
                <a:rPr lang="en-US" altLang="zh-CN" sz="1600" dirty="0">
                  <a:solidFill>
                    <a:prstClr val="black"/>
                  </a:solidFill>
                  <a:latin typeface="Calibri" panose="020F0502020204030204"/>
                  <a:ea typeface="等线" panose="02010600030101010101" pitchFamily="2" charset="-122"/>
                </a:rPr>
                <a:t>PCBA </a:t>
              </a:r>
              <a:r>
                <a:rPr lang="zh-CN" altLang="en-US" sz="1600" dirty="0">
                  <a:solidFill>
                    <a:prstClr val="black"/>
                  </a:solidFill>
                  <a:latin typeface="Calibri" panose="020F0502020204030204"/>
                  <a:ea typeface="等线" panose="02010600030101010101" pitchFamily="2" charset="-122"/>
                </a:rPr>
                <a:t>，</a:t>
              </a:r>
              <a:endParaRPr lang="en-US" altLang="zh-CN" sz="1600" dirty="0">
                <a:solidFill>
                  <a:prstClr val="black"/>
                </a:solidFill>
                <a:latin typeface="Calibri" panose="020F0502020204030204"/>
                <a:ea typeface="等线" panose="02010600030101010101" pitchFamily="2" charset="-122"/>
              </a:endParaRPr>
            </a:p>
          </p:txBody>
        </p:sp>
        <p:sp>
          <p:nvSpPr>
            <p:cNvPr id="11" name="内容占位符 2">
              <a:extLst>
                <a:ext uri="{FF2B5EF4-FFF2-40B4-BE49-F238E27FC236}">
                  <a16:creationId xmlns:a16="http://schemas.microsoft.com/office/drawing/2014/main" id="{09042DDC-A5D3-CA4B-17C8-666B4027AA2D}"/>
                </a:ext>
              </a:extLst>
            </p:cNvPr>
            <p:cNvSpPr txBox="1">
              <a:spLocks/>
            </p:cNvSpPr>
            <p:nvPr/>
          </p:nvSpPr>
          <p:spPr>
            <a:xfrm>
              <a:off x="3570210" y="881303"/>
              <a:ext cx="6459737" cy="108384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None/>
                <a:defRPr/>
              </a:pPr>
              <a:r>
                <a:rPr lang="zh-CN" altLang="en-US" sz="2400" dirty="0">
                  <a:latin typeface="Arial Unicode MS" pitchFamily="34" charset="-122"/>
                  <a:ea typeface="Arial Unicode MS" pitchFamily="34" charset="-122"/>
                  <a:cs typeface="Arial Unicode MS" pitchFamily="34" charset="-122"/>
                </a:rPr>
                <a:t>  </a:t>
              </a:r>
              <a:r>
                <a:rPr lang="zh-CN" altLang="en-US" sz="1600" dirty="0">
                  <a:solidFill>
                    <a:prstClr val="black"/>
                  </a:solidFill>
                  <a:latin typeface="Calibri" panose="020F0502020204030204"/>
                  <a:ea typeface="等线" panose="02010600030101010101" pitchFamily="2" charset="-122"/>
                </a:rPr>
                <a:t>某客户，世界五百强欧洲企业，</a:t>
              </a:r>
              <a:r>
                <a:rPr lang="en-US" altLang="zh-CN" sz="1600" dirty="0">
                  <a:solidFill>
                    <a:prstClr val="black"/>
                  </a:solidFill>
                  <a:latin typeface="Calibri" panose="020F0502020204030204"/>
                  <a:ea typeface="等线" panose="02010600030101010101" pitchFamily="2" charset="-122"/>
                </a:rPr>
                <a:t>SMT</a:t>
              </a:r>
              <a:r>
                <a:rPr lang="zh-CN" altLang="en-US" sz="1600" dirty="0">
                  <a:solidFill>
                    <a:prstClr val="black"/>
                  </a:solidFill>
                  <a:latin typeface="Calibri" panose="020F0502020204030204"/>
                  <a:ea typeface="等线" panose="02010600030101010101" pitchFamily="2" charset="-122"/>
                </a:rPr>
                <a:t>代工行业。</a:t>
              </a:r>
              <a:endParaRPr lang="en-US" altLang="zh-CN" sz="1600" dirty="0">
                <a:solidFill>
                  <a:prstClr val="black"/>
                </a:solidFill>
                <a:latin typeface="Calibri" panose="020F0502020204030204"/>
                <a:ea typeface="等线" panose="02010600030101010101" pitchFamily="2" charset="-122"/>
              </a:endParaRPr>
            </a:p>
          </p:txBody>
        </p:sp>
        <p:sp>
          <p:nvSpPr>
            <p:cNvPr id="12" name="文本框 11">
              <a:extLst>
                <a:ext uri="{FF2B5EF4-FFF2-40B4-BE49-F238E27FC236}">
                  <a16:creationId xmlns:a16="http://schemas.microsoft.com/office/drawing/2014/main" id="{FF60988E-C767-F701-5D37-0345798DC5CF}"/>
                </a:ext>
              </a:extLst>
            </p:cNvPr>
            <p:cNvSpPr txBox="1"/>
            <p:nvPr/>
          </p:nvSpPr>
          <p:spPr>
            <a:xfrm>
              <a:off x="3594493" y="2680843"/>
              <a:ext cx="6154935" cy="1244442"/>
            </a:xfrm>
            <a:prstGeom prst="rect">
              <a:avLst/>
            </a:prstGeom>
            <a:noFill/>
          </p:spPr>
          <p:txBody>
            <a:bodyPr wrap="square">
              <a:spAutoFit/>
            </a:bodyPr>
            <a:lstStyle/>
            <a:p>
              <a:pPr>
                <a:lnSpc>
                  <a:spcPct val="150000"/>
                </a:lnSpc>
              </a:pPr>
              <a:r>
                <a:rPr lang="zh-CN" altLang="en-US" sz="2800" b="1" dirty="0">
                  <a:solidFill>
                    <a:srgbClr val="0579CB"/>
                  </a:solidFill>
                </a:rPr>
                <a:t>解决方案实现功能：</a:t>
              </a:r>
              <a:endParaRPr lang="en-US" altLang="zh-CN" sz="2800" b="1" dirty="0">
                <a:solidFill>
                  <a:srgbClr val="0579CB"/>
                </a:solidFill>
              </a:endParaRPr>
            </a:p>
            <a:p>
              <a:pPr marL="285750" indent="-285750">
                <a:lnSpc>
                  <a:spcPct val="150000"/>
                </a:lnSpc>
                <a:buFont typeface="Arial" panose="020B0604020202020204" pitchFamily="34" charset="0"/>
                <a:buChar char="•"/>
              </a:pPr>
              <a:r>
                <a:rPr lang="zh-CN" altLang="en-US" sz="1600" b="1" dirty="0">
                  <a:solidFill>
                    <a:srgbClr val="474747"/>
                  </a:solidFill>
                </a:rPr>
                <a:t>基础工厂建模：工厂基础信息管理，设备管理，工装管理，产品、</a:t>
              </a:r>
              <a:r>
                <a:rPr lang="en-US" altLang="zh-CN" sz="1600" b="1" dirty="0">
                  <a:solidFill>
                    <a:srgbClr val="474747"/>
                  </a:solidFill>
                </a:rPr>
                <a:t>BOM</a:t>
              </a:r>
              <a:r>
                <a:rPr lang="zh-CN" altLang="en-US" sz="1600" b="1" dirty="0">
                  <a:solidFill>
                    <a:srgbClr val="474747"/>
                  </a:solidFill>
                </a:rPr>
                <a:t>管理，工艺路线管理</a:t>
              </a:r>
              <a:endParaRPr lang="en-US" altLang="zh-CN" sz="1600" b="1" dirty="0">
                <a:solidFill>
                  <a:srgbClr val="474747"/>
                </a:solidFill>
              </a:endParaRPr>
            </a:p>
            <a:p>
              <a:pPr marL="285750" indent="-285750">
                <a:lnSpc>
                  <a:spcPct val="150000"/>
                </a:lnSpc>
                <a:buFont typeface="Arial" panose="020B0604020202020204" pitchFamily="34" charset="0"/>
                <a:buChar char="•"/>
              </a:pPr>
              <a:r>
                <a:rPr lang="zh-CN" altLang="en-US" sz="1600" b="1" dirty="0">
                  <a:solidFill>
                    <a:srgbClr val="474747"/>
                  </a:solidFill>
                </a:rPr>
                <a:t>动态排产：</a:t>
              </a:r>
              <a:r>
                <a:rPr lang="zh-CN" altLang="en-US" sz="1600" dirty="0">
                  <a:solidFill>
                    <a:srgbClr val="474747"/>
                  </a:solidFill>
                </a:rPr>
                <a:t>订单导入，订单评审，约束管理， 排产优先级管理，模拟排产，资源调度，</a:t>
              </a:r>
              <a:endParaRPr lang="en-US" altLang="zh-CN" sz="1600" dirty="0">
                <a:solidFill>
                  <a:srgbClr val="474747"/>
                </a:solidFill>
              </a:endParaRPr>
            </a:p>
            <a:p>
              <a:pPr marL="285750" indent="-285750">
                <a:lnSpc>
                  <a:spcPct val="150000"/>
                </a:lnSpc>
                <a:buFont typeface="Arial" panose="020B0604020202020204" pitchFamily="34" charset="0"/>
                <a:buChar char="•"/>
              </a:pPr>
              <a:r>
                <a:rPr lang="zh-CN" altLang="en-US" sz="1600" dirty="0">
                  <a:solidFill>
                    <a:srgbClr val="474747"/>
                  </a:solidFill>
                </a:rPr>
                <a:t>紧急插单、订单取消、调单；</a:t>
              </a:r>
              <a:endParaRPr lang="en-US" altLang="zh-CN" sz="1600" dirty="0">
                <a:solidFill>
                  <a:srgbClr val="474747"/>
                </a:solidFill>
              </a:endParaRPr>
            </a:p>
          </p:txBody>
        </p:sp>
        <p:sp>
          <p:nvSpPr>
            <p:cNvPr id="14" name="文本框 13">
              <a:extLst>
                <a:ext uri="{FF2B5EF4-FFF2-40B4-BE49-F238E27FC236}">
                  <a16:creationId xmlns:a16="http://schemas.microsoft.com/office/drawing/2014/main" id="{A3B9F2E2-141D-2CDF-C9D0-38EF34438C3D}"/>
                </a:ext>
              </a:extLst>
            </p:cNvPr>
            <p:cNvSpPr txBox="1"/>
            <p:nvPr/>
          </p:nvSpPr>
          <p:spPr>
            <a:xfrm>
              <a:off x="3583900" y="3999973"/>
              <a:ext cx="3429000" cy="462790"/>
            </a:xfrm>
            <a:prstGeom prst="rect">
              <a:avLst/>
            </a:prstGeom>
            <a:noFill/>
          </p:spPr>
          <p:txBody>
            <a:bodyPr wrap="square">
              <a:spAutoFit/>
            </a:bodyPr>
            <a:lstStyle/>
            <a:p>
              <a:pPr>
                <a:lnSpc>
                  <a:spcPct val="150000"/>
                </a:lnSpc>
              </a:pPr>
              <a:r>
                <a:rPr lang="zh-CN" altLang="en-US" sz="2800" b="1" dirty="0">
                  <a:solidFill>
                    <a:srgbClr val="0579CB"/>
                  </a:solidFill>
                </a:rPr>
                <a:t>解决方案实现效果：</a:t>
              </a:r>
              <a:endParaRPr lang="en-US" altLang="zh-CN" sz="2800" b="1" dirty="0">
                <a:solidFill>
                  <a:srgbClr val="0579CB"/>
                </a:solidFill>
              </a:endParaRPr>
            </a:p>
          </p:txBody>
        </p:sp>
        <p:pic>
          <p:nvPicPr>
            <p:cNvPr id="22" name="图片 21">
              <a:extLst>
                <a:ext uri="{FF2B5EF4-FFF2-40B4-BE49-F238E27FC236}">
                  <a16:creationId xmlns:a16="http://schemas.microsoft.com/office/drawing/2014/main" id="{A88A5B9E-CDBB-741B-1AD8-60CC1ECC9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84" y="7554019"/>
              <a:ext cx="6429154" cy="4220956"/>
            </a:xfrm>
            <a:prstGeom prst="rect">
              <a:avLst/>
            </a:prstGeom>
          </p:spPr>
        </p:pic>
        <p:pic>
          <p:nvPicPr>
            <p:cNvPr id="1026" name="图片 1">
              <a:extLst>
                <a:ext uri="{FF2B5EF4-FFF2-40B4-BE49-F238E27FC236}">
                  <a16:creationId xmlns:a16="http://schemas.microsoft.com/office/drawing/2014/main" id="{18B7B2D7-2D62-F2E6-FB50-569F1EE5E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689" y="12088146"/>
              <a:ext cx="640800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351DC2C6-6C40-D7E0-E17E-81472793DA96}"/>
                </a:ext>
              </a:extLst>
            </p:cNvPr>
            <p:cNvSpPr txBox="1"/>
            <p:nvPr/>
          </p:nvSpPr>
          <p:spPr>
            <a:xfrm>
              <a:off x="3674696" y="4331048"/>
              <a:ext cx="6103200" cy="11776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474747"/>
                  </a:solidFill>
                </a:rPr>
                <a:t>精密排产时间颗粒度：</a:t>
              </a:r>
              <a:r>
                <a:rPr lang="en-US" altLang="zh-CN" dirty="0">
                  <a:solidFill>
                    <a:srgbClr val="474747"/>
                  </a:solidFill>
                </a:rPr>
                <a:t>1</a:t>
              </a:r>
              <a:r>
                <a:rPr lang="zh-CN" altLang="en-US" dirty="0">
                  <a:solidFill>
                    <a:srgbClr val="474747"/>
                  </a:solidFill>
                </a:rPr>
                <a:t>分钟</a:t>
              </a:r>
              <a:endParaRPr lang="en-US" altLang="zh-CN" dirty="0">
                <a:solidFill>
                  <a:srgbClr val="474747"/>
                </a:solidFill>
              </a:endParaRPr>
            </a:p>
            <a:p>
              <a:pPr marL="285750" indent="-285750">
                <a:lnSpc>
                  <a:spcPct val="150000"/>
                </a:lnSpc>
                <a:buFont typeface="Arial" panose="020B0604020202020204" pitchFamily="34" charset="0"/>
                <a:buChar char="•"/>
              </a:pPr>
              <a:r>
                <a:rPr lang="zh-CN" altLang="en-US" dirty="0">
                  <a:solidFill>
                    <a:srgbClr val="474747"/>
                  </a:solidFill>
                </a:rPr>
                <a:t>排产时间由原来</a:t>
              </a:r>
              <a:r>
                <a:rPr lang="en-US" altLang="zh-CN" dirty="0">
                  <a:solidFill>
                    <a:srgbClr val="474747"/>
                  </a:solidFill>
                </a:rPr>
                <a:t>4</a:t>
              </a:r>
              <a:r>
                <a:rPr lang="zh-CN" altLang="en-US" dirty="0">
                  <a:solidFill>
                    <a:srgbClr val="474747"/>
                  </a:solidFill>
                </a:rPr>
                <a:t>人</a:t>
              </a:r>
              <a:r>
                <a:rPr lang="en-US" altLang="zh-CN" dirty="0">
                  <a:solidFill>
                    <a:srgbClr val="474747"/>
                  </a:solidFill>
                </a:rPr>
                <a:t>4</a:t>
              </a:r>
              <a:r>
                <a:rPr lang="zh-CN" altLang="en-US" dirty="0">
                  <a:solidFill>
                    <a:srgbClr val="474747"/>
                  </a:solidFill>
                </a:rPr>
                <a:t>小时</a:t>
              </a:r>
              <a:r>
                <a:rPr lang="en-US" altLang="zh-CN" dirty="0">
                  <a:solidFill>
                    <a:srgbClr val="474747"/>
                  </a:solidFill>
                </a:rPr>
                <a:t>( 16</a:t>
              </a:r>
              <a:r>
                <a:rPr lang="zh-CN" altLang="en-US" dirty="0">
                  <a:solidFill>
                    <a:srgbClr val="474747"/>
                  </a:solidFill>
                </a:rPr>
                <a:t>小时</a:t>
              </a:r>
              <a:r>
                <a:rPr lang="en-US" altLang="zh-CN" dirty="0">
                  <a:solidFill>
                    <a:srgbClr val="474747"/>
                  </a:solidFill>
                </a:rPr>
                <a:t>)</a:t>
              </a:r>
              <a:r>
                <a:rPr lang="zh-CN" altLang="en-US" dirty="0">
                  <a:solidFill>
                    <a:srgbClr val="474747"/>
                  </a:solidFill>
                </a:rPr>
                <a:t>降低为</a:t>
              </a:r>
              <a:r>
                <a:rPr lang="en-US" altLang="zh-CN" dirty="0">
                  <a:solidFill>
                    <a:srgbClr val="474747"/>
                  </a:solidFill>
                </a:rPr>
                <a:t>30</a:t>
              </a:r>
              <a:r>
                <a:rPr lang="zh-CN" altLang="en-US" dirty="0">
                  <a:solidFill>
                    <a:srgbClr val="474747"/>
                  </a:solidFill>
                </a:rPr>
                <a:t>分钟</a:t>
              </a:r>
              <a:endParaRPr lang="en-US" altLang="zh-CN" dirty="0">
                <a:solidFill>
                  <a:srgbClr val="474747"/>
                </a:solidFill>
              </a:endParaRPr>
            </a:p>
            <a:p>
              <a:pPr marL="285750" indent="-285750">
                <a:lnSpc>
                  <a:spcPct val="150000"/>
                </a:lnSpc>
                <a:buFont typeface="Arial" panose="020B0604020202020204" pitchFamily="34" charset="0"/>
                <a:buChar char="•"/>
              </a:pPr>
              <a:r>
                <a:rPr lang="zh-CN" altLang="en-US" dirty="0">
                  <a:solidFill>
                    <a:srgbClr val="474747"/>
                  </a:solidFill>
                </a:rPr>
                <a:t>计划临时变更评估周期由</a:t>
              </a:r>
              <a:r>
                <a:rPr lang="en-US" altLang="zh-CN" dirty="0">
                  <a:solidFill>
                    <a:srgbClr val="474747"/>
                  </a:solidFill>
                </a:rPr>
                <a:t>2</a:t>
              </a:r>
              <a:r>
                <a:rPr lang="zh-CN" altLang="en-US" dirty="0">
                  <a:solidFill>
                    <a:srgbClr val="474747"/>
                  </a:solidFill>
                </a:rPr>
                <a:t>小时变为</a:t>
              </a:r>
              <a:r>
                <a:rPr lang="en-US" altLang="zh-CN" dirty="0">
                  <a:solidFill>
                    <a:srgbClr val="474747"/>
                  </a:solidFill>
                </a:rPr>
                <a:t>10</a:t>
              </a:r>
              <a:r>
                <a:rPr lang="zh-CN" altLang="en-US" dirty="0">
                  <a:solidFill>
                    <a:srgbClr val="474747"/>
                  </a:solidFill>
                </a:rPr>
                <a:t>分钟</a:t>
              </a:r>
              <a:endParaRPr lang="en-US" altLang="zh-CN" dirty="0">
                <a:solidFill>
                  <a:srgbClr val="474747"/>
                </a:solidFill>
              </a:endParaRPr>
            </a:p>
            <a:p>
              <a:pPr marL="285750" indent="-285750">
                <a:lnSpc>
                  <a:spcPct val="150000"/>
                </a:lnSpc>
                <a:buFont typeface="Arial" panose="020B0604020202020204" pitchFamily="34" charset="0"/>
                <a:buChar char="•"/>
              </a:pPr>
              <a:r>
                <a:rPr lang="zh-CN" altLang="en-US" dirty="0">
                  <a:solidFill>
                    <a:srgbClr val="474747"/>
                  </a:solidFill>
                </a:rPr>
                <a:t>排产人员由原来</a:t>
              </a:r>
              <a:r>
                <a:rPr lang="en-US" altLang="zh-CN" dirty="0">
                  <a:solidFill>
                    <a:srgbClr val="474747"/>
                  </a:solidFill>
                </a:rPr>
                <a:t>20+</a:t>
              </a:r>
              <a:r>
                <a:rPr lang="zh-CN" altLang="en-US" dirty="0">
                  <a:solidFill>
                    <a:srgbClr val="474747"/>
                  </a:solidFill>
                </a:rPr>
                <a:t>人降低为</a:t>
              </a:r>
              <a:r>
                <a:rPr lang="en-US" altLang="zh-CN" dirty="0">
                  <a:solidFill>
                    <a:srgbClr val="474747"/>
                  </a:solidFill>
                </a:rPr>
                <a:t>4</a:t>
              </a:r>
              <a:r>
                <a:rPr lang="zh-CN" altLang="en-US" dirty="0">
                  <a:solidFill>
                    <a:srgbClr val="474747"/>
                  </a:solidFill>
                </a:rPr>
                <a:t>人</a:t>
              </a:r>
              <a:endParaRPr lang="en-US" altLang="zh-CN" dirty="0">
                <a:solidFill>
                  <a:srgbClr val="474747"/>
                </a:solidFill>
              </a:endParaRPr>
            </a:p>
          </p:txBody>
        </p:sp>
        <p:sp>
          <p:nvSpPr>
            <p:cNvPr id="15" name="文本框 14">
              <a:extLst>
                <a:ext uri="{FF2B5EF4-FFF2-40B4-BE49-F238E27FC236}">
                  <a16:creationId xmlns:a16="http://schemas.microsoft.com/office/drawing/2014/main" id="{30CAE8DF-2C44-2F07-E892-1072DE6F8C1A}"/>
                </a:ext>
              </a:extLst>
            </p:cNvPr>
            <p:cNvSpPr txBox="1"/>
            <p:nvPr/>
          </p:nvSpPr>
          <p:spPr>
            <a:xfrm>
              <a:off x="3594493" y="6348804"/>
              <a:ext cx="6284793" cy="1351406"/>
            </a:xfrm>
            <a:prstGeom prst="rect">
              <a:avLst/>
            </a:prstGeom>
            <a:noFill/>
          </p:spPr>
          <p:txBody>
            <a:bodyPr wrap="square">
              <a:spAutoFit/>
            </a:bodyPr>
            <a:lstStyle/>
            <a:p>
              <a:pPr>
                <a:lnSpc>
                  <a:spcPct val="150000"/>
                </a:lnSpc>
              </a:pPr>
              <a:r>
                <a:rPr lang="zh-CN" altLang="en-US" sz="2800" b="1" dirty="0">
                  <a:solidFill>
                    <a:srgbClr val="0579CB"/>
                  </a:solidFill>
                </a:rPr>
                <a:t>首各工厂交付软件开发成本：</a:t>
              </a:r>
              <a:endParaRPr lang="en-US" altLang="zh-CN" sz="2800" b="1" dirty="0">
                <a:solidFill>
                  <a:srgbClr val="0579CB"/>
                </a:solidFill>
              </a:endParaRPr>
            </a:p>
            <a:p>
              <a:pPr marL="285750" indent="-285750">
                <a:lnSpc>
                  <a:spcPct val="150000"/>
                </a:lnSpc>
                <a:buFont typeface="Arial" panose="020B0604020202020204" pitchFamily="34" charset="0"/>
                <a:buChar char="•"/>
              </a:pPr>
              <a:r>
                <a:rPr lang="en-US" altLang="zh-CN" sz="2800" dirty="0">
                  <a:solidFill>
                    <a:srgbClr val="474747"/>
                  </a:solidFill>
                </a:rPr>
                <a:t> 30</a:t>
              </a:r>
              <a:r>
                <a:rPr lang="zh-CN" altLang="en-US" sz="2800" dirty="0">
                  <a:solidFill>
                    <a:srgbClr val="474747"/>
                  </a:solidFill>
                </a:rPr>
                <a:t>人天</a:t>
              </a:r>
              <a:endParaRPr lang="en-US" altLang="zh-CN" sz="2800" dirty="0">
                <a:solidFill>
                  <a:srgbClr val="474747"/>
                </a:solidFill>
              </a:endParaRPr>
            </a:p>
            <a:p>
              <a:pPr>
                <a:lnSpc>
                  <a:spcPct val="150000"/>
                </a:lnSpc>
              </a:pPr>
              <a:endParaRPr lang="en-US" altLang="zh-CN" sz="2800" b="1" dirty="0">
                <a:solidFill>
                  <a:srgbClr val="0579CB"/>
                </a:solidFill>
              </a:endParaRPr>
            </a:p>
          </p:txBody>
        </p:sp>
        <p:sp>
          <p:nvSpPr>
            <p:cNvPr id="16" name="文本框 15">
              <a:extLst>
                <a:ext uri="{FF2B5EF4-FFF2-40B4-BE49-F238E27FC236}">
                  <a16:creationId xmlns:a16="http://schemas.microsoft.com/office/drawing/2014/main" id="{3F5E446A-6D4C-467A-F9B9-7FD97AF0BC99}"/>
                </a:ext>
              </a:extLst>
            </p:cNvPr>
            <p:cNvSpPr txBox="1"/>
            <p:nvPr/>
          </p:nvSpPr>
          <p:spPr>
            <a:xfrm>
              <a:off x="3594493" y="5503100"/>
              <a:ext cx="6284793" cy="1351406"/>
            </a:xfrm>
            <a:prstGeom prst="rect">
              <a:avLst/>
            </a:prstGeom>
            <a:noFill/>
          </p:spPr>
          <p:txBody>
            <a:bodyPr wrap="square">
              <a:spAutoFit/>
            </a:bodyPr>
            <a:lstStyle/>
            <a:p>
              <a:pPr>
                <a:lnSpc>
                  <a:spcPct val="150000"/>
                </a:lnSpc>
              </a:pPr>
              <a:r>
                <a:rPr lang="zh-CN" altLang="en-US" sz="2800" b="1" dirty="0">
                  <a:solidFill>
                    <a:srgbClr val="0579CB"/>
                  </a:solidFill>
                </a:rPr>
                <a:t>系统对接：</a:t>
              </a:r>
              <a:endParaRPr lang="en-US" altLang="zh-CN" sz="2800" b="1" dirty="0">
                <a:solidFill>
                  <a:srgbClr val="0579CB"/>
                </a:solidFill>
              </a:endParaRPr>
            </a:p>
            <a:p>
              <a:pPr marL="285750" indent="-285750">
                <a:lnSpc>
                  <a:spcPct val="150000"/>
                </a:lnSpc>
                <a:buFont typeface="Arial" panose="020B0604020202020204" pitchFamily="34" charset="0"/>
                <a:buChar char="•"/>
              </a:pPr>
              <a:r>
                <a:rPr lang="en-US" altLang="zh-CN" sz="2800" dirty="0">
                  <a:solidFill>
                    <a:srgbClr val="474747"/>
                  </a:solidFill>
                </a:rPr>
                <a:t>ERP</a:t>
              </a:r>
              <a:r>
                <a:rPr lang="zh-CN" altLang="en-US" sz="2800" dirty="0">
                  <a:solidFill>
                    <a:srgbClr val="474747"/>
                  </a:solidFill>
                </a:rPr>
                <a:t>，</a:t>
              </a:r>
              <a:r>
                <a:rPr lang="en-US" altLang="zh-CN" sz="2800" dirty="0">
                  <a:solidFill>
                    <a:srgbClr val="474747"/>
                  </a:solidFill>
                </a:rPr>
                <a:t>WMS</a:t>
              </a:r>
              <a:r>
                <a:rPr lang="zh-CN" altLang="en-US" sz="2800" dirty="0">
                  <a:solidFill>
                    <a:srgbClr val="474747"/>
                  </a:solidFill>
                </a:rPr>
                <a:t>， </a:t>
              </a:r>
              <a:r>
                <a:rPr lang="en-US" altLang="zh-CN" sz="2800" dirty="0">
                  <a:solidFill>
                    <a:srgbClr val="474747"/>
                  </a:solidFill>
                </a:rPr>
                <a:t>EAM</a:t>
              </a:r>
              <a:r>
                <a:rPr lang="zh-CN" altLang="en-US" sz="2800" dirty="0">
                  <a:solidFill>
                    <a:srgbClr val="474747"/>
                  </a:solidFill>
                </a:rPr>
                <a:t>， </a:t>
              </a:r>
              <a:r>
                <a:rPr lang="en-US" altLang="zh-CN" sz="2800" dirty="0">
                  <a:solidFill>
                    <a:srgbClr val="474747"/>
                  </a:solidFill>
                </a:rPr>
                <a:t>SMT</a:t>
              </a:r>
              <a:r>
                <a:rPr lang="zh-CN" altLang="en-US" sz="2800" dirty="0">
                  <a:solidFill>
                    <a:srgbClr val="474747"/>
                  </a:solidFill>
                </a:rPr>
                <a:t>设备</a:t>
              </a:r>
              <a:endParaRPr lang="en-US" altLang="zh-CN" sz="2800" dirty="0">
                <a:solidFill>
                  <a:srgbClr val="474747"/>
                </a:solidFill>
              </a:endParaRPr>
            </a:p>
            <a:p>
              <a:pPr>
                <a:lnSpc>
                  <a:spcPct val="150000"/>
                </a:lnSpc>
              </a:pPr>
              <a:endParaRPr lang="en-US" altLang="zh-CN" sz="2800" b="1" dirty="0">
                <a:solidFill>
                  <a:srgbClr val="0579CB"/>
                </a:solidFill>
              </a:endParaRPr>
            </a:p>
          </p:txBody>
        </p:sp>
      </p:grpSp>
    </p:spTree>
    <p:extLst>
      <p:ext uri="{BB962C8B-B14F-4D97-AF65-F5344CB8AC3E}">
        <p14:creationId xmlns:p14="http://schemas.microsoft.com/office/powerpoint/2010/main" val="172994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B69549A-6D7A-46AB-9E35-A15D1A9FFBFE}"/>
              </a:ext>
            </a:extLst>
          </p:cNvPr>
          <p:cNvSpPr txBox="1"/>
          <p:nvPr/>
        </p:nvSpPr>
        <p:spPr>
          <a:xfrm>
            <a:off x="0" y="388304"/>
            <a:ext cx="13679488" cy="400110"/>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defPPr>
              <a:defRPr lang="en-US"/>
            </a:defPPr>
            <a:lvl1pPr algn="ctr" defTabSz="914400" eaLnBrk="0" fontAlgn="base" hangingPunct="0">
              <a:spcBef>
                <a:spcPct val="0"/>
              </a:spcBef>
              <a:spcAft>
                <a:spcPct val="0"/>
              </a:spcAft>
              <a:defRPr sz="2000" b="1">
                <a:solidFill>
                  <a:schemeClr val="bg1"/>
                </a:solidFill>
                <a:cs typeface="+mn-ea"/>
              </a:defRPr>
            </a:lvl1pPr>
          </a:lstStyle>
          <a:p>
            <a:r>
              <a:rPr lang="zh-CN" altLang="en-US" dirty="0"/>
              <a:t>防窜货系统解决方案</a:t>
            </a:r>
          </a:p>
        </p:txBody>
      </p:sp>
      <p:sp>
        <p:nvSpPr>
          <p:cNvPr id="3" name="文本框 2">
            <a:extLst>
              <a:ext uri="{FF2B5EF4-FFF2-40B4-BE49-F238E27FC236}">
                <a16:creationId xmlns:a16="http://schemas.microsoft.com/office/drawing/2014/main" id="{23A1FFBE-04B5-42AC-8857-5F281002F95D}"/>
              </a:ext>
            </a:extLst>
          </p:cNvPr>
          <p:cNvSpPr txBox="1"/>
          <p:nvPr/>
        </p:nvSpPr>
        <p:spPr>
          <a:xfrm>
            <a:off x="1068204" y="16370300"/>
            <a:ext cx="4721841" cy="369332"/>
          </a:xfrm>
          <a:prstGeom prst="rect">
            <a:avLst/>
          </a:prstGeom>
          <a:noFill/>
        </p:spPr>
        <p:txBody>
          <a:bodyPr wrap="square" rtlCol="0">
            <a:spAutoFit/>
          </a:bodyPr>
          <a:lstStyle/>
          <a:p>
            <a:r>
              <a:rPr lang="zh-CN" altLang="en-US" b="1" dirty="0"/>
              <a:t>实际验证客户：</a:t>
            </a:r>
          </a:p>
        </p:txBody>
      </p:sp>
      <p:sp>
        <p:nvSpPr>
          <p:cNvPr id="5" name="文本框 4">
            <a:extLst>
              <a:ext uri="{FF2B5EF4-FFF2-40B4-BE49-F238E27FC236}">
                <a16:creationId xmlns:a16="http://schemas.microsoft.com/office/drawing/2014/main" id="{1334366D-CE1A-477E-B55E-6615E82399C5}"/>
              </a:ext>
            </a:extLst>
          </p:cNvPr>
          <p:cNvSpPr txBox="1"/>
          <p:nvPr/>
        </p:nvSpPr>
        <p:spPr>
          <a:xfrm>
            <a:off x="627328" y="1368868"/>
            <a:ext cx="4721841" cy="369332"/>
          </a:xfrm>
          <a:prstGeom prst="rect">
            <a:avLst/>
          </a:prstGeom>
          <a:noFill/>
        </p:spPr>
        <p:txBody>
          <a:bodyPr wrap="square" rtlCol="0">
            <a:spAutoFit/>
          </a:bodyPr>
          <a:lstStyle/>
          <a:p>
            <a:r>
              <a:rPr lang="zh-CN" altLang="en-US" b="1" dirty="0"/>
              <a:t>涉及产品案例：</a:t>
            </a:r>
          </a:p>
        </p:txBody>
      </p:sp>
      <p:sp>
        <p:nvSpPr>
          <p:cNvPr id="7" name="文本框 6">
            <a:extLst>
              <a:ext uri="{FF2B5EF4-FFF2-40B4-BE49-F238E27FC236}">
                <a16:creationId xmlns:a16="http://schemas.microsoft.com/office/drawing/2014/main" id="{41A4C0CA-7E98-43DD-A66B-7AC0FFC8B948}"/>
              </a:ext>
            </a:extLst>
          </p:cNvPr>
          <p:cNvSpPr txBox="1"/>
          <p:nvPr/>
        </p:nvSpPr>
        <p:spPr>
          <a:xfrm>
            <a:off x="790575" y="2320291"/>
            <a:ext cx="12171670" cy="6740307"/>
          </a:xfrm>
          <a:prstGeom prst="rect">
            <a:avLst/>
          </a:prstGeom>
          <a:noFill/>
        </p:spPr>
        <p:txBody>
          <a:bodyPr wrap="square">
            <a:spAutoFit/>
          </a:bodyPr>
          <a:lstStyle/>
          <a:p>
            <a:r>
              <a:rPr lang="zh-CN" altLang="en-US" sz="1800" b="0" i="0" dirty="0">
                <a:effectLst/>
                <a:latin typeface="Microsoft YaHei" panose="020B0503020204020204" pitchFamily="34" charset="-122"/>
                <a:ea typeface="Microsoft YaHei" panose="020B0503020204020204" pitchFamily="34" charset="-122"/>
              </a:rPr>
              <a:t>灵蛙防窜货系统一物一码</a:t>
            </a:r>
            <a:r>
              <a:rPr lang="zh-CN" altLang="en-US" dirty="0">
                <a:latin typeface="Microsoft YaHei" panose="020B0503020204020204" pitchFamily="34" charset="-122"/>
                <a:ea typeface="Microsoft YaHei" panose="020B0503020204020204" pitchFamily="34" charset="-122"/>
              </a:rPr>
              <a:t>系统， 每个产品具备唯一的身份证，一体化实现：</a:t>
            </a:r>
            <a:endParaRPr lang="en-US" altLang="zh-CN" dirty="0">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防伪</a:t>
            </a:r>
            <a:endParaRPr lang="en-US" altLang="zh-CN" dirty="0">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sz="1800" b="0" i="0" dirty="0">
                <a:effectLst/>
                <a:latin typeface="Microsoft YaHei" panose="020B0503020204020204" pitchFamily="34" charset="-122"/>
                <a:ea typeface="Microsoft YaHei" panose="020B0503020204020204" pitchFamily="34" charset="-122"/>
              </a:rPr>
              <a:t>防窜货</a:t>
            </a:r>
            <a:endParaRPr lang="en-US" altLang="zh-CN" sz="1800" b="0" i="0" dirty="0">
              <a:effectLst/>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溯源</a:t>
            </a:r>
            <a:endParaRPr lang="en-US" altLang="zh-CN" dirty="0">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sz="1800" b="0" i="0" dirty="0">
                <a:effectLst/>
                <a:latin typeface="Microsoft YaHei" panose="020B0503020204020204" pitchFamily="34" charset="-122"/>
                <a:ea typeface="Microsoft YaHei" panose="020B0503020204020204" pitchFamily="34" charset="-122"/>
              </a:rPr>
              <a:t>大数据营销</a:t>
            </a:r>
            <a:endParaRPr lang="en-US" altLang="zh-CN" sz="1800" b="0" i="0" dirty="0">
              <a:effectLst/>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r>
              <a:rPr lang="zh-CN" altLang="en-US" sz="1800" b="0" i="0" dirty="0">
                <a:effectLst/>
                <a:latin typeface="Microsoft YaHei" panose="020B0503020204020204" pitchFamily="34" charset="-122"/>
                <a:ea typeface="Microsoft YaHei" panose="020B0503020204020204" pitchFamily="34" charset="-122"/>
              </a:rPr>
              <a:t>以灵蛙平台为基础，为企业从生产到销售的各个环节的基础信息采集、存储、传递以及综合处理提供了非常完善的技术手段，全面解决企业的产品防伪、防窜货、产品溯源问题，有效管理，稳定市场环境。</a:t>
            </a:r>
            <a:endParaRPr lang="zh-CN" altLang="en-US" dirty="0"/>
          </a:p>
        </p:txBody>
      </p:sp>
      <p:pic>
        <p:nvPicPr>
          <p:cNvPr id="8" name="图片 7">
            <a:extLst>
              <a:ext uri="{FF2B5EF4-FFF2-40B4-BE49-F238E27FC236}">
                <a16:creationId xmlns:a16="http://schemas.microsoft.com/office/drawing/2014/main" id="{91D7C8EB-8C04-4C5E-A390-65F768DD2AAE}"/>
              </a:ext>
            </a:extLst>
          </p:cNvPr>
          <p:cNvPicPr>
            <a:picLocks noChangeAspect="1"/>
          </p:cNvPicPr>
          <p:nvPr/>
        </p:nvPicPr>
        <p:blipFill>
          <a:blip r:embed="rId3"/>
          <a:stretch>
            <a:fillRect/>
          </a:stretch>
        </p:blipFill>
        <p:spPr>
          <a:xfrm>
            <a:off x="3937794" y="3079222"/>
            <a:ext cx="4762500" cy="2647950"/>
          </a:xfrm>
          <a:prstGeom prst="rect">
            <a:avLst/>
          </a:prstGeom>
        </p:spPr>
      </p:pic>
      <p:sp>
        <p:nvSpPr>
          <p:cNvPr id="9" name="文本框 8">
            <a:extLst>
              <a:ext uri="{FF2B5EF4-FFF2-40B4-BE49-F238E27FC236}">
                <a16:creationId xmlns:a16="http://schemas.microsoft.com/office/drawing/2014/main" id="{57784086-CA75-40E3-832A-5F17051F2699}"/>
              </a:ext>
            </a:extLst>
          </p:cNvPr>
          <p:cNvSpPr txBox="1"/>
          <p:nvPr/>
        </p:nvSpPr>
        <p:spPr>
          <a:xfrm>
            <a:off x="9793288" y="2479057"/>
            <a:ext cx="3886200" cy="3892732"/>
          </a:xfrm>
          <a:prstGeom prst="rect">
            <a:avLst/>
          </a:prstGeom>
          <a:noFill/>
        </p:spPr>
        <p:txBody>
          <a:bodyPr wrap="square" rtlCol="0">
            <a:spAutoFit/>
          </a:bodyPr>
          <a:lstStyle/>
          <a:p>
            <a:pPr>
              <a:lnSpc>
                <a:spcPct val="200000"/>
              </a:lnSpc>
            </a:pPr>
            <a:r>
              <a:rPr lang="zh-CN" altLang="en-US" dirty="0"/>
              <a:t>防伪查询</a:t>
            </a:r>
            <a:endParaRPr lang="en-US" altLang="zh-CN" dirty="0"/>
          </a:p>
          <a:p>
            <a:pPr>
              <a:lnSpc>
                <a:spcPct val="200000"/>
              </a:lnSpc>
            </a:pPr>
            <a:r>
              <a:rPr lang="zh-CN" altLang="en-US" dirty="0"/>
              <a:t>电子操作手册</a:t>
            </a:r>
            <a:endParaRPr lang="en-US" altLang="zh-CN" dirty="0"/>
          </a:p>
          <a:p>
            <a:pPr>
              <a:lnSpc>
                <a:spcPct val="200000"/>
              </a:lnSpc>
            </a:pPr>
            <a:r>
              <a:rPr lang="zh-CN" altLang="en-US" dirty="0"/>
              <a:t>电子说明书</a:t>
            </a:r>
            <a:endParaRPr lang="en-US" altLang="zh-CN" dirty="0"/>
          </a:p>
          <a:p>
            <a:pPr>
              <a:lnSpc>
                <a:spcPct val="200000"/>
              </a:lnSpc>
            </a:pPr>
            <a:r>
              <a:rPr lang="zh-CN" altLang="en-US" dirty="0"/>
              <a:t>扫码出入库</a:t>
            </a:r>
            <a:endParaRPr lang="en-US" altLang="zh-CN" dirty="0"/>
          </a:p>
          <a:p>
            <a:pPr>
              <a:lnSpc>
                <a:spcPct val="200000"/>
              </a:lnSpc>
            </a:pPr>
            <a:r>
              <a:rPr lang="zh-CN" altLang="en-US" dirty="0"/>
              <a:t>制造日期查询</a:t>
            </a:r>
            <a:endParaRPr lang="en-US" altLang="zh-CN" dirty="0"/>
          </a:p>
          <a:p>
            <a:pPr>
              <a:lnSpc>
                <a:spcPct val="200000"/>
              </a:lnSpc>
            </a:pPr>
            <a:r>
              <a:rPr lang="zh-CN" altLang="en-US" dirty="0"/>
              <a:t>售后服务</a:t>
            </a:r>
            <a:endParaRPr lang="en-US" altLang="zh-CN" dirty="0"/>
          </a:p>
          <a:p>
            <a:pPr>
              <a:lnSpc>
                <a:spcPct val="200000"/>
              </a:lnSpc>
            </a:pPr>
            <a:r>
              <a:rPr lang="en-US" altLang="zh-CN" dirty="0"/>
              <a:t>……</a:t>
            </a:r>
          </a:p>
        </p:txBody>
      </p:sp>
      <p:pic>
        <p:nvPicPr>
          <p:cNvPr id="20" name="图片 19">
            <a:extLst>
              <a:ext uri="{FF2B5EF4-FFF2-40B4-BE49-F238E27FC236}">
                <a16:creationId xmlns:a16="http://schemas.microsoft.com/office/drawing/2014/main" id="{B57F177F-376F-4B0E-A133-7CA760D4F7A8}"/>
              </a:ext>
            </a:extLst>
          </p:cNvPr>
          <p:cNvPicPr>
            <a:picLocks noChangeAspect="1"/>
          </p:cNvPicPr>
          <p:nvPr/>
        </p:nvPicPr>
        <p:blipFill>
          <a:blip r:embed="rId4"/>
          <a:stretch>
            <a:fillRect/>
          </a:stretch>
        </p:blipFill>
        <p:spPr>
          <a:xfrm>
            <a:off x="3371370" y="16034603"/>
            <a:ext cx="4248630" cy="2832420"/>
          </a:xfrm>
          <a:prstGeom prst="rect">
            <a:avLst/>
          </a:prstGeom>
        </p:spPr>
      </p:pic>
      <p:pic>
        <p:nvPicPr>
          <p:cNvPr id="27" name="图片 26">
            <a:extLst>
              <a:ext uri="{FF2B5EF4-FFF2-40B4-BE49-F238E27FC236}">
                <a16:creationId xmlns:a16="http://schemas.microsoft.com/office/drawing/2014/main" id="{5847D607-70B8-487F-905A-905F62F2DBDC}"/>
              </a:ext>
            </a:extLst>
          </p:cNvPr>
          <p:cNvPicPr>
            <a:picLocks noChangeAspect="1"/>
          </p:cNvPicPr>
          <p:nvPr/>
        </p:nvPicPr>
        <p:blipFill>
          <a:blip r:embed="rId5"/>
          <a:stretch>
            <a:fillRect/>
          </a:stretch>
        </p:blipFill>
        <p:spPr>
          <a:xfrm>
            <a:off x="1942426" y="9542679"/>
            <a:ext cx="9893974" cy="489563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8" name="图片 27">
            <a:extLst>
              <a:ext uri="{FF2B5EF4-FFF2-40B4-BE49-F238E27FC236}">
                <a16:creationId xmlns:a16="http://schemas.microsoft.com/office/drawing/2014/main" id="{82908878-369E-4DA4-8419-E2A0A5849F6B}"/>
              </a:ext>
            </a:extLst>
          </p:cNvPr>
          <p:cNvPicPr>
            <a:picLocks noChangeAspect="1"/>
          </p:cNvPicPr>
          <p:nvPr/>
        </p:nvPicPr>
        <p:blipFill>
          <a:blip r:embed="rId6"/>
          <a:stretch>
            <a:fillRect/>
          </a:stretch>
        </p:blipFill>
        <p:spPr>
          <a:xfrm>
            <a:off x="1068204" y="9396295"/>
            <a:ext cx="2684514" cy="1785202"/>
          </a:xfrm>
          <a:prstGeom prst="rect">
            <a:avLst/>
          </a:prstGeom>
        </p:spPr>
      </p:pic>
    </p:spTree>
    <p:custDataLst>
      <p:tags r:id="rId1"/>
    </p:custDataLst>
    <p:extLst>
      <p:ext uri="{BB962C8B-B14F-4D97-AF65-F5344CB8AC3E}">
        <p14:creationId xmlns:p14="http://schemas.microsoft.com/office/powerpoint/2010/main" val="442821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B69549A-6D7A-46AB-9E35-A15D1A9FFBFE}"/>
              </a:ext>
            </a:extLst>
          </p:cNvPr>
          <p:cNvSpPr txBox="1"/>
          <p:nvPr/>
        </p:nvSpPr>
        <p:spPr>
          <a:xfrm>
            <a:off x="0" y="537238"/>
            <a:ext cx="13679488" cy="307777"/>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defPPr>
              <a:defRPr lang="en-US"/>
            </a:defPPr>
            <a:lvl1pPr algn="ctr" defTabSz="914400" eaLnBrk="0" fontAlgn="base" hangingPunct="0">
              <a:spcBef>
                <a:spcPct val="0"/>
              </a:spcBef>
              <a:spcAft>
                <a:spcPct val="0"/>
              </a:spcAft>
              <a:defRPr sz="1400" b="1">
                <a:solidFill>
                  <a:schemeClr val="bg1"/>
                </a:solidFill>
                <a:cs typeface="+mn-ea"/>
              </a:defRPr>
            </a:lvl1pPr>
          </a:lstStyle>
          <a:p>
            <a:r>
              <a:rPr lang="zh-CN" altLang="en-US" sz="2400" dirty="0"/>
              <a:t>多行业焊接工艺数字化解决方案</a:t>
            </a:r>
          </a:p>
        </p:txBody>
      </p:sp>
      <p:sp>
        <p:nvSpPr>
          <p:cNvPr id="3" name="文本框 2">
            <a:extLst>
              <a:ext uri="{FF2B5EF4-FFF2-40B4-BE49-F238E27FC236}">
                <a16:creationId xmlns:a16="http://schemas.microsoft.com/office/drawing/2014/main" id="{DE6D208A-6FAC-4451-BE8F-7E5DA931DD3C}"/>
              </a:ext>
            </a:extLst>
          </p:cNvPr>
          <p:cNvSpPr txBox="1"/>
          <p:nvPr/>
        </p:nvSpPr>
        <p:spPr>
          <a:xfrm>
            <a:off x="1004186" y="5888454"/>
            <a:ext cx="4721841" cy="369332"/>
          </a:xfrm>
          <a:prstGeom prst="rect">
            <a:avLst/>
          </a:prstGeom>
          <a:noFill/>
        </p:spPr>
        <p:txBody>
          <a:bodyPr wrap="square" rtlCol="0">
            <a:spAutoFit/>
          </a:bodyPr>
          <a:lstStyle/>
          <a:p>
            <a:r>
              <a:rPr lang="zh-CN" altLang="en-US" b="1" dirty="0"/>
              <a:t>实际验证客户：</a:t>
            </a:r>
          </a:p>
        </p:txBody>
      </p:sp>
      <p:sp>
        <p:nvSpPr>
          <p:cNvPr id="5" name="文本框 4">
            <a:extLst>
              <a:ext uri="{FF2B5EF4-FFF2-40B4-BE49-F238E27FC236}">
                <a16:creationId xmlns:a16="http://schemas.microsoft.com/office/drawing/2014/main" id="{A7DD8555-CF1A-4918-AD56-534FEF377E77}"/>
              </a:ext>
            </a:extLst>
          </p:cNvPr>
          <p:cNvSpPr txBox="1"/>
          <p:nvPr/>
        </p:nvSpPr>
        <p:spPr>
          <a:xfrm>
            <a:off x="627328" y="1368868"/>
            <a:ext cx="4721841" cy="369332"/>
          </a:xfrm>
          <a:prstGeom prst="rect">
            <a:avLst/>
          </a:prstGeom>
          <a:noFill/>
        </p:spPr>
        <p:txBody>
          <a:bodyPr wrap="square" rtlCol="0">
            <a:spAutoFit/>
          </a:bodyPr>
          <a:lstStyle/>
          <a:p>
            <a:r>
              <a:rPr lang="zh-CN" altLang="en-US" b="1" dirty="0"/>
              <a:t>案例介及涉及产品介绍</a:t>
            </a:r>
          </a:p>
        </p:txBody>
      </p:sp>
      <p:sp>
        <p:nvSpPr>
          <p:cNvPr id="7" name="TextBox 6">
            <a:extLst>
              <a:ext uri="{FF2B5EF4-FFF2-40B4-BE49-F238E27FC236}">
                <a16:creationId xmlns:a16="http://schemas.microsoft.com/office/drawing/2014/main" id="{996F1478-A892-43F1-95EF-A1C0646D7EF5}"/>
              </a:ext>
            </a:extLst>
          </p:cNvPr>
          <p:cNvSpPr txBox="1"/>
          <p:nvPr/>
        </p:nvSpPr>
        <p:spPr>
          <a:xfrm>
            <a:off x="1496508" y="9797379"/>
            <a:ext cx="6663831" cy="1324658"/>
          </a:xfrm>
          <a:prstGeom prst="rect">
            <a:avLst/>
          </a:prstGeom>
          <a:noFill/>
        </p:spPr>
        <p:txBody>
          <a:bodyPr wrap="square" rtlCol="0">
            <a:spAutoFit/>
          </a:bodyPr>
          <a:lstStyle/>
          <a:p>
            <a:pPr>
              <a:lnSpc>
                <a:spcPct val="200000"/>
              </a:lnSpc>
              <a:defRPr/>
            </a:pPr>
            <a:r>
              <a:rPr lang="zh-CN" altLang="en-US" sz="1400" dirty="0">
                <a:solidFill>
                  <a:prstClr val="black"/>
                </a:solidFill>
                <a:latin typeface="Calibri" panose="020F0502020204030204"/>
                <a:ea typeface="等线" panose="02010600030101010101" pitchFamily="2" charset="-122"/>
              </a:rPr>
              <a:t>实时采集焊接电压、电流、熔池图像、噪声等，并与工件及焊缝绑定，实时监控并于预先设置对比，追溯系统多点索引，追溯过程详细工艺参数。</a:t>
            </a:r>
            <a:endParaRPr lang="en-US" altLang="zh-CN" sz="1400" dirty="0">
              <a:solidFill>
                <a:prstClr val="black"/>
              </a:solidFill>
              <a:latin typeface="Calibri" panose="020F0502020204030204"/>
              <a:ea typeface="等线" panose="02010600030101010101" pitchFamily="2" charset="-122"/>
            </a:endParaRPr>
          </a:p>
          <a:p>
            <a:pPr>
              <a:lnSpc>
                <a:spcPct val="200000"/>
              </a:lnSpc>
              <a:defRPr/>
            </a:pPr>
            <a:r>
              <a:rPr lang="zh-CN" altLang="en-US" sz="1400" dirty="0">
                <a:solidFill>
                  <a:prstClr val="black"/>
                </a:solidFill>
                <a:latin typeface="Calibri" panose="020F0502020204030204"/>
                <a:ea typeface="等线" panose="02010600030101010101" pitchFamily="2" charset="-122"/>
              </a:rPr>
              <a:t>根据业务需求，集团、工厂、车间、线体、工作站的不同层级数据展现。</a:t>
            </a:r>
          </a:p>
        </p:txBody>
      </p:sp>
      <p:sp>
        <p:nvSpPr>
          <p:cNvPr id="10" name="文本框 9">
            <a:extLst>
              <a:ext uri="{FF2B5EF4-FFF2-40B4-BE49-F238E27FC236}">
                <a16:creationId xmlns:a16="http://schemas.microsoft.com/office/drawing/2014/main" id="{1544AF5E-0CF7-4102-AEE7-8F2A52ADD193}"/>
              </a:ext>
            </a:extLst>
          </p:cNvPr>
          <p:cNvSpPr txBox="1"/>
          <p:nvPr/>
        </p:nvSpPr>
        <p:spPr>
          <a:xfrm>
            <a:off x="1212136" y="9350866"/>
            <a:ext cx="4721841" cy="369332"/>
          </a:xfrm>
          <a:prstGeom prst="rect">
            <a:avLst/>
          </a:prstGeom>
          <a:noFill/>
        </p:spPr>
        <p:txBody>
          <a:bodyPr wrap="square" rtlCol="0">
            <a:spAutoFit/>
          </a:bodyPr>
          <a:lstStyle/>
          <a:p>
            <a:r>
              <a:rPr lang="zh-CN" altLang="en-US" b="1" dirty="0">
                <a:solidFill>
                  <a:prstClr val="black"/>
                </a:solidFill>
                <a:latin typeface="等线" panose="02010600030101010101" pitchFamily="2" charset="-122"/>
                <a:ea typeface="等线" panose="02010600030101010101" pitchFamily="2" charset="-122"/>
              </a:rPr>
              <a:t>焊接监控</a:t>
            </a:r>
            <a:endParaRPr lang="zh-CN" altLang="en-US" b="1" dirty="0"/>
          </a:p>
        </p:txBody>
      </p:sp>
      <p:sp>
        <p:nvSpPr>
          <p:cNvPr id="17" name="文本框 16">
            <a:extLst>
              <a:ext uri="{FF2B5EF4-FFF2-40B4-BE49-F238E27FC236}">
                <a16:creationId xmlns:a16="http://schemas.microsoft.com/office/drawing/2014/main" id="{9DCCE1FD-73D6-47A0-B891-92318FF6AA80}"/>
              </a:ext>
            </a:extLst>
          </p:cNvPr>
          <p:cNvSpPr txBox="1"/>
          <p:nvPr/>
        </p:nvSpPr>
        <p:spPr>
          <a:xfrm>
            <a:off x="1181044" y="8798043"/>
            <a:ext cx="4721841" cy="369332"/>
          </a:xfrm>
          <a:prstGeom prst="rect">
            <a:avLst/>
          </a:prstGeom>
          <a:noFill/>
        </p:spPr>
        <p:txBody>
          <a:bodyPr wrap="square" rtlCol="0">
            <a:spAutoFit/>
          </a:bodyPr>
          <a:lstStyle/>
          <a:p>
            <a:r>
              <a:rPr lang="zh-CN" altLang="en-US" b="1" dirty="0"/>
              <a:t>解决方案介绍：</a:t>
            </a:r>
          </a:p>
        </p:txBody>
      </p:sp>
      <p:sp>
        <p:nvSpPr>
          <p:cNvPr id="22" name="文本框 21">
            <a:extLst>
              <a:ext uri="{FF2B5EF4-FFF2-40B4-BE49-F238E27FC236}">
                <a16:creationId xmlns:a16="http://schemas.microsoft.com/office/drawing/2014/main" id="{4D6683B2-8C2E-4941-B736-34E057A4C3C6}"/>
              </a:ext>
            </a:extLst>
          </p:cNvPr>
          <p:cNvSpPr txBox="1"/>
          <p:nvPr/>
        </p:nvSpPr>
        <p:spPr>
          <a:xfrm>
            <a:off x="1528857" y="4848672"/>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汽车座椅</a:t>
            </a:r>
            <a:endParaRPr lang="zh-CN" altLang="en-US" dirty="0"/>
          </a:p>
        </p:txBody>
      </p:sp>
      <p:sp>
        <p:nvSpPr>
          <p:cNvPr id="23" name="文本框 22">
            <a:extLst>
              <a:ext uri="{FF2B5EF4-FFF2-40B4-BE49-F238E27FC236}">
                <a16:creationId xmlns:a16="http://schemas.microsoft.com/office/drawing/2014/main" id="{38D8A747-CB46-4644-A896-AE172C051952}"/>
              </a:ext>
            </a:extLst>
          </p:cNvPr>
          <p:cNvSpPr txBox="1"/>
          <p:nvPr/>
        </p:nvSpPr>
        <p:spPr>
          <a:xfrm>
            <a:off x="5661247" y="4804285"/>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风力发电</a:t>
            </a:r>
            <a:endParaRPr lang="zh-CN" altLang="en-US" dirty="0"/>
          </a:p>
        </p:txBody>
      </p:sp>
      <p:pic>
        <p:nvPicPr>
          <p:cNvPr id="14" name="图片 13">
            <a:extLst>
              <a:ext uri="{FF2B5EF4-FFF2-40B4-BE49-F238E27FC236}">
                <a16:creationId xmlns:a16="http://schemas.microsoft.com/office/drawing/2014/main" id="{E31200BA-231F-EF30-963C-77B873A54911}"/>
              </a:ext>
            </a:extLst>
          </p:cNvPr>
          <p:cNvPicPr>
            <a:picLocks noChangeAspect="1"/>
          </p:cNvPicPr>
          <p:nvPr/>
        </p:nvPicPr>
        <p:blipFill>
          <a:blip r:embed="rId2"/>
          <a:stretch>
            <a:fillRect/>
          </a:stretch>
        </p:blipFill>
        <p:spPr>
          <a:xfrm>
            <a:off x="1151985" y="2513224"/>
            <a:ext cx="2133600" cy="2143125"/>
          </a:xfrm>
          <a:prstGeom prst="rect">
            <a:avLst/>
          </a:prstGeom>
        </p:spPr>
      </p:pic>
      <p:pic>
        <p:nvPicPr>
          <p:cNvPr id="36" name="Picture 2" descr="上海交运集团股份有限公司">
            <a:extLst>
              <a:ext uri="{FF2B5EF4-FFF2-40B4-BE49-F238E27FC236}">
                <a16:creationId xmlns:a16="http://schemas.microsoft.com/office/drawing/2014/main" id="{2B487B7F-ACB6-C477-C9F9-4C9E5F599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28" y="6487469"/>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C44C388A-E51D-7012-7B70-97BD2175CDD7}"/>
              </a:ext>
            </a:extLst>
          </p:cNvPr>
          <p:cNvSpPr txBox="1"/>
          <p:nvPr/>
        </p:nvSpPr>
        <p:spPr>
          <a:xfrm>
            <a:off x="627328" y="7642137"/>
            <a:ext cx="6114680" cy="369332"/>
          </a:xfrm>
          <a:prstGeom prst="rect">
            <a:avLst/>
          </a:prstGeom>
          <a:noFill/>
        </p:spPr>
        <p:txBody>
          <a:bodyPr wrap="square">
            <a:spAutoFit/>
          </a:bodyPr>
          <a:lstStyle/>
          <a:p>
            <a:r>
              <a:rPr lang="zh-CN" altLang="en-US" dirty="0"/>
              <a:t>上海交运集团</a:t>
            </a:r>
          </a:p>
        </p:txBody>
      </p:sp>
      <p:grpSp>
        <p:nvGrpSpPr>
          <p:cNvPr id="38" name="组合 37">
            <a:extLst>
              <a:ext uri="{FF2B5EF4-FFF2-40B4-BE49-F238E27FC236}">
                <a16:creationId xmlns:a16="http://schemas.microsoft.com/office/drawing/2014/main" id="{8638640A-9492-B3B1-8D9B-C6A3EADC4CF9}"/>
              </a:ext>
            </a:extLst>
          </p:cNvPr>
          <p:cNvGrpSpPr/>
          <p:nvPr/>
        </p:nvGrpSpPr>
        <p:grpSpPr>
          <a:xfrm>
            <a:off x="3169007" y="6941634"/>
            <a:ext cx="2073183" cy="701741"/>
            <a:chOff x="4197831" y="4499591"/>
            <a:chExt cx="1778034" cy="524620"/>
          </a:xfrm>
        </p:grpSpPr>
        <p:pic>
          <p:nvPicPr>
            <p:cNvPr id="39" name="图片 38">
              <a:extLst>
                <a:ext uri="{FF2B5EF4-FFF2-40B4-BE49-F238E27FC236}">
                  <a16:creationId xmlns:a16="http://schemas.microsoft.com/office/drawing/2014/main" id="{718E13B4-3C24-6412-F678-70736FFD0247}"/>
                </a:ext>
              </a:extLst>
            </p:cNvPr>
            <p:cNvPicPr>
              <a:picLocks noChangeAspect="1"/>
            </p:cNvPicPr>
            <p:nvPr/>
          </p:nvPicPr>
          <p:blipFill>
            <a:blip r:embed="rId4"/>
            <a:stretch>
              <a:fillRect/>
            </a:stretch>
          </p:blipFill>
          <p:spPr>
            <a:xfrm>
              <a:off x="4197831" y="4576760"/>
              <a:ext cx="1778033" cy="413506"/>
            </a:xfrm>
            <a:prstGeom prst="rect">
              <a:avLst/>
            </a:prstGeom>
            <a:noFill/>
            <a:ln w="19050">
              <a:noFill/>
            </a:ln>
          </p:spPr>
        </p:pic>
        <p:sp>
          <p:nvSpPr>
            <p:cNvPr id="40" name="矩形 39">
              <a:extLst>
                <a:ext uri="{FF2B5EF4-FFF2-40B4-BE49-F238E27FC236}">
                  <a16:creationId xmlns:a16="http://schemas.microsoft.com/office/drawing/2014/main" id="{A9724866-CADF-784A-662B-75B59F8760F1}"/>
                </a:ext>
              </a:extLst>
            </p:cNvPr>
            <p:cNvSpPr/>
            <p:nvPr/>
          </p:nvSpPr>
          <p:spPr>
            <a:xfrm>
              <a:off x="4197832"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61E21FFD-6372-AC42-3717-C356B5D0EA02}"/>
              </a:ext>
            </a:extLst>
          </p:cNvPr>
          <p:cNvPicPr>
            <a:picLocks noChangeAspect="1"/>
          </p:cNvPicPr>
          <p:nvPr/>
        </p:nvPicPr>
        <p:blipFill>
          <a:blip r:embed="rId5"/>
          <a:stretch>
            <a:fillRect/>
          </a:stretch>
        </p:blipFill>
        <p:spPr>
          <a:xfrm>
            <a:off x="4966064" y="2851686"/>
            <a:ext cx="2705100" cy="1685925"/>
          </a:xfrm>
          <a:prstGeom prst="rect">
            <a:avLst/>
          </a:prstGeom>
        </p:spPr>
      </p:pic>
      <p:pic>
        <p:nvPicPr>
          <p:cNvPr id="19" name="图片 18">
            <a:extLst>
              <a:ext uri="{FF2B5EF4-FFF2-40B4-BE49-F238E27FC236}">
                <a16:creationId xmlns:a16="http://schemas.microsoft.com/office/drawing/2014/main" id="{6B310B0E-47C5-2DBD-D475-85159E2C8CC2}"/>
              </a:ext>
            </a:extLst>
          </p:cNvPr>
          <p:cNvPicPr>
            <a:picLocks noChangeAspect="1"/>
          </p:cNvPicPr>
          <p:nvPr/>
        </p:nvPicPr>
        <p:blipFill>
          <a:blip r:embed="rId6"/>
          <a:stretch>
            <a:fillRect/>
          </a:stretch>
        </p:blipFill>
        <p:spPr>
          <a:xfrm>
            <a:off x="10119487" y="7088996"/>
            <a:ext cx="2571750" cy="628650"/>
          </a:xfrm>
          <a:prstGeom prst="rect">
            <a:avLst/>
          </a:prstGeom>
        </p:spPr>
      </p:pic>
      <p:pic>
        <p:nvPicPr>
          <p:cNvPr id="20" name="图片 19">
            <a:extLst>
              <a:ext uri="{FF2B5EF4-FFF2-40B4-BE49-F238E27FC236}">
                <a16:creationId xmlns:a16="http://schemas.microsoft.com/office/drawing/2014/main" id="{04381164-DB7C-30EE-B986-9C0F5FD78D27}"/>
              </a:ext>
            </a:extLst>
          </p:cNvPr>
          <p:cNvPicPr>
            <a:picLocks noChangeAspect="1"/>
          </p:cNvPicPr>
          <p:nvPr/>
        </p:nvPicPr>
        <p:blipFill>
          <a:blip r:embed="rId7"/>
          <a:stretch>
            <a:fillRect/>
          </a:stretch>
        </p:blipFill>
        <p:spPr>
          <a:xfrm>
            <a:off x="6465173" y="6878941"/>
            <a:ext cx="2715483" cy="1010927"/>
          </a:xfrm>
          <a:prstGeom prst="rect">
            <a:avLst/>
          </a:prstGeom>
        </p:spPr>
      </p:pic>
      <p:pic>
        <p:nvPicPr>
          <p:cNvPr id="42" name="图片 41">
            <a:extLst>
              <a:ext uri="{FF2B5EF4-FFF2-40B4-BE49-F238E27FC236}">
                <a16:creationId xmlns:a16="http://schemas.microsoft.com/office/drawing/2014/main" id="{EC1393D1-1CF6-7461-8E76-490C7B370E31}"/>
              </a:ext>
            </a:extLst>
          </p:cNvPr>
          <p:cNvPicPr>
            <a:picLocks noChangeAspect="1"/>
          </p:cNvPicPr>
          <p:nvPr/>
        </p:nvPicPr>
        <p:blipFill>
          <a:blip r:embed="rId8"/>
          <a:stretch>
            <a:fillRect/>
          </a:stretch>
        </p:blipFill>
        <p:spPr>
          <a:xfrm>
            <a:off x="8807415" y="9155932"/>
            <a:ext cx="4265527" cy="183386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45" name="图片 44">
            <a:extLst>
              <a:ext uri="{FF2B5EF4-FFF2-40B4-BE49-F238E27FC236}">
                <a16:creationId xmlns:a16="http://schemas.microsoft.com/office/drawing/2014/main" id="{BE0CF74C-B4D0-EC41-634F-F205FD5D1122}"/>
              </a:ext>
            </a:extLst>
          </p:cNvPr>
          <p:cNvPicPr>
            <a:picLocks noChangeAspect="1"/>
          </p:cNvPicPr>
          <p:nvPr/>
        </p:nvPicPr>
        <p:blipFill>
          <a:blip r:embed="rId9"/>
          <a:stretch>
            <a:fillRect/>
          </a:stretch>
        </p:blipFill>
        <p:spPr>
          <a:xfrm>
            <a:off x="5549699" y="11487699"/>
            <a:ext cx="3997039" cy="230095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6" name="图片 25">
            <a:extLst>
              <a:ext uri="{FF2B5EF4-FFF2-40B4-BE49-F238E27FC236}">
                <a16:creationId xmlns:a16="http://schemas.microsoft.com/office/drawing/2014/main" id="{589B7681-0BFA-9FB2-E27F-1E3B18EC9A56}"/>
              </a:ext>
            </a:extLst>
          </p:cNvPr>
          <p:cNvPicPr>
            <a:picLocks noChangeAspect="1"/>
          </p:cNvPicPr>
          <p:nvPr/>
        </p:nvPicPr>
        <p:blipFill>
          <a:blip r:embed="rId10"/>
          <a:stretch>
            <a:fillRect/>
          </a:stretch>
        </p:blipFill>
        <p:spPr>
          <a:xfrm>
            <a:off x="10578245" y="11546112"/>
            <a:ext cx="2673734" cy="21464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47" name="图片 46">
            <a:extLst>
              <a:ext uri="{FF2B5EF4-FFF2-40B4-BE49-F238E27FC236}">
                <a16:creationId xmlns:a16="http://schemas.microsoft.com/office/drawing/2014/main" id="{9848353F-5298-B645-8635-09A8C98CC2BA}"/>
              </a:ext>
            </a:extLst>
          </p:cNvPr>
          <p:cNvPicPr>
            <a:picLocks noChangeAspect="1"/>
          </p:cNvPicPr>
          <p:nvPr/>
        </p:nvPicPr>
        <p:blipFill>
          <a:blip r:embed="rId11"/>
          <a:stretch>
            <a:fillRect/>
          </a:stretch>
        </p:blipFill>
        <p:spPr>
          <a:xfrm>
            <a:off x="1130300" y="11552007"/>
            <a:ext cx="3957885" cy="2295063"/>
          </a:xfrm>
          <a:prstGeom prst="rect">
            <a:avLst/>
          </a:prstGeom>
        </p:spPr>
      </p:pic>
      <p:pic>
        <p:nvPicPr>
          <p:cNvPr id="27" name="图片 26">
            <a:extLst>
              <a:ext uri="{FF2B5EF4-FFF2-40B4-BE49-F238E27FC236}">
                <a16:creationId xmlns:a16="http://schemas.microsoft.com/office/drawing/2014/main" id="{93051002-6DA9-E75B-B0EC-44099F4EF340}"/>
              </a:ext>
            </a:extLst>
          </p:cNvPr>
          <p:cNvPicPr>
            <a:picLocks noChangeAspect="1"/>
          </p:cNvPicPr>
          <p:nvPr/>
        </p:nvPicPr>
        <p:blipFill>
          <a:blip r:embed="rId12"/>
          <a:stretch>
            <a:fillRect/>
          </a:stretch>
        </p:blipFill>
        <p:spPr>
          <a:xfrm>
            <a:off x="9180656" y="2913988"/>
            <a:ext cx="2705100" cy="1685925"/>
          </a:xfrm>
          <a:prstGeom prst="rect">
            <a:avLst/>
          </a:prstGeom>
        </p:spPr>
      </p:pic>
      <p:sp>
        <p:nvSpPr>
          <p:cNvPr id="49" name="文本框 48">
            <a:extLst>
              <a:ext uri="{FF2B5EF4-FFF2-40B4-BE49-F238E27FC236}">
                <a16:creationId xmlns:a16="http://schemas.microsoft.com/office/drawing/2014/main" id="{8A04FE4B-F3F2-185D-E372-F4EE22057AA5}"/>
              </a:ext>
            </a:extLst>
          </p:cNvPr>
          <p:cNvSpPr txBox="1"/>
          <p:nvPr/>
        </p:nvSpPr>
        <p:spPr>
          <a:xfrm>
            <a:off x="9843278" y="4852627"/>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高铁</a:t>
            </a:r>
            <a:endParaRPr lang="zh-CN" altLang="en-US" dirty="0"/>
          </a:p>
        </p:txBody>
      </p:sp>
    </p:spTree>
    <p:extLst>
      <p:ext uri="{BB962C8B-B14F-4D97-AF65-F5344CB8AC3E}">
        <p14:creationId xmlns:p14="http://schemas.microsoft.com/office/powerpoint/2010/main" val="140709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E1026C-3B45-28F3-20E7-C2AD2A6F495D}"/>
              </a:ext>
            </a:extLst>
          </p:cNvPr>
          <p:cNvPicPr>
            <a:picLocks noChangeAspect="1"/>
          </p:cNvPicPr>
          <p:nvPr/>
        </p:nvPicPr>
        <p:blipFill>
          <a:blip r:embed="rId2"/>
          <a:stretch>
            <a:fillRect/>
          </a:stretch>
        </p:blipFill>
        <p:spPr>
          <a:xfrm>
            <a:off x="6321948" y="2491562"/>
            <a:ext cx="3607997" cy="2540030"/>
          </a:xfrm>
          <a:prstGeom prst="rect">
            <a:avLst/>
          </a:prstGeom>
        </p:spPr>
      </p:pic>
      <p:sp>
        <p:nvSpPr>
          <p:cNvPr id="44" name="文本框 43">
            <a:extLst>
              <a:ext uri="{FF2B5EF4-FFF2-40B4-BE49-F238E27FC236}">
                <a16:creationId xmlns:a16="http://schemas.microsoft.com/office/drawing/2014/main" id="{4B69549A-6D7A-46AB-9E35-A15D1A9FFBFE}"/>
              </a:ext>
            </a:extLst>
          </p:cNvPr>
          <p:cNvSpPr txBox="1"/>
          <p:nvPr/>
        </p:nvSpPr>
        <p:spPr>
          <a:xfrm>
            <a:off x="0" y="537238"/>
            <a:ext cx="13679488" cy="307777"/>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defPPr>
              <a:defRPr lang="en-US"/>
            </a:defPPr>
            <a:lvl1pPr algn="ctr" defTabSz="914400" eaLnBrk="0" fontAlgn="base" hangingPunct="0">
              <a:spcBef>
                <a:spcPct val="0"/>
              </a:spcBef>
              <a:spcAft>
                <a:spcPct val="0"/>
              </a:spcAft>
              <a:defRPr sz="1400" b="1">
                <a:solidFill>
                  <a:schemeClr val="bg1"/>
                </a:solidFill>
                <a:cs typeface="+mn-ea"/>
              </a:defRPr>
            </a:lvl1pPr>
          </a:lstStyle>
          <a:p>
            <a:r>
              <a:rPr lang="zh-CN" altLang="en-US" sz="2400" dirty="0"/>
              <a:t>汽车零部件</a:t>
            </a:r>
          </a:p>
        </p:txBody>
      </p:sp>
      <p:sp>
        <p:nvSpPr>
          <p:cNvPr id="3" name="文本框 2">
            <a:extLst>
              <a:ext uri="{FF2B5EF4-FFF2-40B4-BE49-F238E27FC236}">
                <a16:creationId xmlns:a16="http://schemas.microsoft.com/office/drawing/2014/main" id="{DE6D208A-6FAC-4451-BE8F-7E5DA931DD3C}"/>
              </a:ext>
            </a:extLst>
          </p:cNvPr>
          <p:cNvSpPr txBox="1"/>
          <p:nvPr/>
        </p:nvSpPr>
        <p:spPr>
          <a:xfrm>
            <a:off x="1530379" y="10902906"/>
            <a:ext cx="4721841" cy="369332"/>
          </a:xfrm>
          <a:prstGeom prst="rect">
            <a:avLst/>
          </a:prstGeom>
          <a:noFill/>
        </p:spPr>
        <p:txBody>
          <a:bodyPr wrap="square" rtlCol="0">
            <a:spAutoFit/>
          </a:bodyPr>
          <a:lstStyle/>
          <a:p>
            <a:r>
              <a:rPr lang="zh-CN" altLang="en-US" b="1" dirty="0"/>
              <a:t>实际验证客户：</a:t>
            </a:r>
          </a:p>
        </p:txBody>
      </p:sp>
      <p:sp>
        <p:nvSpPr>
          <p:cNvPr id="5" name="文本框 4">
            <a:extLst>
              <a:ext uri="{FF2B5EF4-FFF2-40B4-BE49-F238E27FC236}">
                <a16:creationId xmlns:a16="http://schemas.microsoft.com/office/drawing/2014/main" id="{A7DD8555-CF1A-4918-AD56-534FEF377E77}"/>
              </a:ext>
            </a:extLst>
          </p:cNvPr>
          <p:cNvSpPr txBox="1"/>
          <p:nvPr/>
        </p:nvSpPr>
        <p:spPr>
          <a:xfrm>
            <a:off x="627328" y="1368868"/>
            <a:ext cx="4721841" cy="369332"/>
          </a:xfrm>
          <a:prstGeom prst="rect">
            <a:avLst/>
          </a:prstGeom>
          <a:noFill/>
        </p:spPr>
        <p:txBody>
          <a:bodyPr wrap="square" rtlCol="0">
            <a:spAutoFit/>
          </a:bodyPr>
          <a:lstStyle/>
          <a:p>
            <a:r>
              <a:rPr lang="zh-CN" altLang="en-US" b="1" dirty="0"/>
              <a:t>案例介及涉及产品介绍</a:t>
            </a:r>
          </a:p>
        </p:txBody>
      </p:sp>
      <p:sp>
        <p:nvSpPr>
          <p:cNvPr id="7" name="TextBox 6">
            <a:extLst>
              <a:ext uri="{FF2B5EF4-FFF2-40B4-BE49-F238E27FC236}">
                <a16:creationId xmlns:a16="http://schemas.microsoft.com/office/drawing/2014/main" id="{996F1478-A892-43F1-95EF-A1C0646D7EF5}"/>
              </a:ext>
            </a:extLst>
          </p:cNvPr>
          <p:cNvSpPr txBox="1"/>
          <p:nvPr/>
        </p:nvSpPr>
        <p:spPr>
          <a:xfrm>
            <a:off x="1153521" y="14344023"/>
            <a:ext cx="6663831" cy="1600438"/>
          </a:xfrm>
          <a:prstGeom prst="rect">
            <a:avLst/>
          </a:prstGeom>
          <a:noFill/>
        </p:spPr>
        <p:txBody>
          <a:bodyPr wrap="square" rtlCol="0">
            <a:spAutoFit/>
          </a:bodyPr>
          <a:lstStyle/>
          <a:p>
            <a:r>
              <a:rPr lang="zh-CN" altLang="en-US" sz="1400" dirty="0"/>
              <a:t>从原材料进厂到成品出库的整个生产过程、物料信息的管理，包括生产过程产品所使用的材料、设备，产品检测的数据和结果以及产品在每个工序上生产的时间、人员等信息；生产物料、半成品批次、成品单件追溯；工艺、物料防错防呆，杜绝错料、跳工艺、质量不良的产品；成品箱绑定产品追溯；生产数据的目视化与透明化提升管理状况。</a:t>
            </a:r>
            <a:r>
              <a:rPr lang="en-US" altLang="zh-CN" sz="1400" dirty="0"/>
              <a:t>AGV</a:t>
            </a:r>
            <a:r>
              <a:rPr lang="zh-CN" altLang="en-US" sz="1400" dirty="0"/>
              <a:t>调度及产线和仓库调拨，</a:t>
            </a:r>
            <a:endParaRPr lang="en-US" altLang="zh-CN" sz="1400" dirty="0"/>
          </a:p>
          <a:p>
            <a:r>
              <a:rPr lang="zh-CN" altLang="en-US" sz="1400" dirty="0"/>
              <a:t>产线工艺管理，人员、工艺、工装、刀具、夹具管理及防错</a:t>
            </a:r>
            <a:endParaRPr lang="en-US" altLang="zh-CN" sz="1400" dirty="0"/>
          </a:p>
          <a:p>
            <a:r>
              <a:rPr lang="zh-CN" altLang="en-US" sz="1400" dirty="0"/>
              <a:t>管理场现场目视化</a:t>
            </a:r>
            <a:endParaRPr lang="en-US" altLang="zh-CN" sz="1400" dirty="0"/>
          </a:p>
        </p:txBody>
      </p:sp>
      <p:sp>
        <p:nvSpPr>
          <p:cNvPr id="17" name="文本框 16">
            <a:extLst>
              <a:ext uri="{FF2B5EF4-FFF2-40B4-BE49-F238E27FC236}">
                <a16:creationId xmlns:a16="http://schemas.microsoft.com/office/drawing/2014/main" id="{9DCCE1FD-73D6-47A0-B891-92318FF6AA80}"/>
              </a:ext>
            </a:extLst>
          </p:cNvPr>
          <p:cNvSpPr txBox="1"/>
          <p:nvPr/>
        </p:nvSpPr>
        <p:spPr>
          <a:xfrm>
            <a:off x="1153521" y="13821579"/>
            <a:ext cx="4721841" cy="369332"/>
          </a:xfrm>
          <a:prstGeom prst="rect">
            <a:avLst/>
          </a:prstGeom>
          <a:noFill/>
        </p:spPr>
        <p:txBody>
          <a:bodyPr wrap="square" rtlCol="0">
            <a:spAutoFit/>
          </a:bodyPr>
          <a:lstStyle/>
          <a:p>
            <a:r>
              <a:rPr lang="zh-CN" altLang="en-US" b="1" dirty="0"/>
              <a:t>解决方案介绍：</a:t>
            </a:r>
          </a:p>
        </p:txBody>
      </p:sp>
      <p:sp>
        <p:nvSpPr>
          <p:cNvPr id="22" name="文本框 21">
            <a:extLst>
              <a:ext uri="{FF2B5EF4-FFF2-40B4-BE49-F238E27FC236}">
                <a16:creationId xmlns:a16="http://schemas.microsoft.com/office/drawing/2014/main" id="{4D6683B2-8C2E-4941-B736-34E057A4C3C6}"/>
              </a:ext>
            </a:extLst>
          </p:cNvPr>
          <p:cNvSpPr txBox="1"/>
          <p:nvPr/>
        </p:nvSpPr>
        <p:spPr>
          <a:xfrm>
            <a:off x="799616" y="4760644"/>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汽车座椅</a:t>
            </a:r>
            <a:endParaRPr lang="zh-CN" altLang="en-US" dirty="0"/>
          </a:p>
        </p:txBody>
      </p:sp>
      <p:sp>
        <p:nvSpPr>
          <p:cNvPr id="23" name="文本框 22">
            <a:extLst>
              <a:ext uri="{FF2B5EF4-FFF2-40B4-BE49-F238E27FC236}">
                <a16:creationId xmlns:a16="http://schemas.microsoft.com/office/drawing/2014/main" id="{38D8A747-CB46-4644-A896-AE172C051952}"/>
              </a:ext>
            </a:extLst>
          </p:cNvPr>
          <p:cNvSpPr txBox="1"/>
          <p:nvPr/>
        </p:nvSpPr>
        <p:spPr>
          <a:xfrm>
            <a:off x="3169007" y="4819409"/>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离合器壳体</a:t>
            </a:r>
            <a:endParaRPr lang="zh-CN" altLang="en-US" dirty="0"/>
          </a:p>
        </p:txBody>
      </p:sp>
      <p:pic>
        <p:nvPicPr>
          <p:cNvPr id="14" name="图片 13">
            <a:extLst>
              <a:ext uri="{FF2B5EF4-FFF2-40B4-BE49-F238E27FC236}">
                <a16:creationId xmlns:a16="http://schemas.microsoft.com/office/drawing/2014/main" id="{E31200BA-231F-EF30-963C-77B873A54911}"/>
              </a:ext>
            </a:extLst>
          </p:cNvPr>
          <p:cNvPicPr>
            <a:picLocks noChangeAspect="1"/>
          </p:cNvPicPr>
          <p:nvPr/>
        </p:nvPicPr>
        <p:blipFill>
          <a:blip r:embed="rId3"/>
          <a:stretch>
            <a:fillRect/>
          </a:stretch>
        </p:blipFill>
        <p:spPr>
          <a:xfrm>
            <a:off x="462057" y="2408650"/>
            <a:ext cx="2133600" cy="2143125"/>
          </a:xfrm>
          <a:prstGeom prst="rect">
            <a:avLst/>
          </a:prstGeom>
        </p:spPr>
      </p:pic>
      <p:sp>
        <p:nvSpPr>
          <p:cNvPr id="49" name="文本框 48">
            <a:extLst>
              <a:ext uri="{FF2B5EF4-FFF2-40B4-BE49-F238E27FC236}">
                <a16:creationId xmlns:a16="http://schemas.microsoft.com/office/drawing/2014/main" id="{8A04FE4B-F3F2-185D-E372-F4EE22057AA5}"/>
              </a:ext>
            </a:extLst>
          </p:cNvPr>
          <p:cNvSpPr txBox="1"/>
          <p:nvPr/>
        </p:nvSpPr>
        <p:spPr>
          <a:xfrm>
            <a:off x="6988707" y="4903666"/>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变速箱壳体</a:t>
            </a:r>
            <a:endParaRPr lang="zh-CN" altLang="en-US" dirty="0"/>
          </a:p>
        </p:txBody>
      </p:sp>
      <p:pic>
        <p:nvPicPr>
          <p:cNvPr id="4" name="图片 3">
            <a:extLst>
              <a:ext uri="{FF2B5EF4-FFF2-40B4-BE49-F238E27FC236}">
                <a16:creationId xmlns:a16="http://schemas.microsoft.com/office/drawing/2014/main" id="{C52FC481-B99F-AC30-BDEF-6DC269E697FB}"/>
              </a:ext>
            </a:extLst>
          </p:cNvPr>
          <p:cNvPicPr>
            <a:picLocks noChangeAspect="1"/>
          </p:cNvPicPr>
          <p:nvPr/>
        </p:nvPicPr>
        <p:blipFill>
          <a:blip r:embed="rId4"/>
          <a:stretch>
            <a:fillRect/>
          </a:stretch>
        </p:blipFill>
        <p:spPr>
          <a:xfrm>
            <a:off x="8204828" y="14006245"/>
            <a:ext cx="5012602" cy="263352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8" name="图片 27">
            <a:extLst>
              <a:ext uri="{FF2B5EF4-FFF2-40B4-BE49-F238E27FC236}">
                <a16:creationId xmlns:a16="http://schemas.microsoft.com/office/drawing/2014/main" id="{0CCE5739-D834-88A4-11EE-16A9B2383433}"/>
              </a:ext>
            </a:extLst>
          </p:cNvPr>
          <p:cNvPicPr>
            <a:picLocks noChangeAspect="1"/>
          </p:cNvPicPr>
          <p:nvPr/>
        </p:nvPicPr>
        <p:blipFill>
          <a:blip r:embed="rId5"/>
          <a:stretch>
            <a:fillRect/>
          </a:stretch>
        </p:blipFill>
        <p:spPr>
          <a:xfrm>
            <a:off x="1712380" y="16834854"/>
            <a:ext cx="1802061" cy="3222817"/>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6" name="图片 5">
            <a:extLst>
              <a:ext uri="{FF2B5EF4-FFF2-40B4-BE49-F238E27FC236}">
                <a16:creationId xmlns:a16="http://schemas.microsoft.com/office/drawing/2014/main" id="{7AC3F61B-04A1-2F29-8C14-CB65B82270F1}"/>
              </a:ext>
            </a:extLst>
          </p:cNvPr>
          <p:cNvPicPr>
            <a:picLocks noChangeAspect="1"/>
          </p:cNvPicPr>
          <p:nvPr/>
        </p:nvPicPr>
        <p:blipFill>
          <a:blip r:embed="rId6"/>
          <a:stretch>
            <a:fillRect/>
          </a:stretch>
        </p:blipFill>
        <p:spPr>
          <a:xfrm>
            <a:off x="2652935" y="2290631"/>
            <a:ext cx="3425956" cy="2283971"/>
          </a:xfrm>
          <a:prstGeom prst="rect">
            <a:avLst/>
          </a:prstGeom>
        </p:spPr>
      </p:pic>
      <p:pic>
        <p:nvPicPr>
          <p:cNvPr id="1026" name="Picture 2">
            <a:extLst>
              <a:ext uri="{FF2B5EF4-FFF2-40B4-BE49-F238E27FC236}">
                <a16:creationId xmlns:a16="http://schemas.microsoft.com/office/drawing/2014/main" id="{2C7AF229-02A7-7729-C5D6-66016150C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5560" y="2375641"/>
            <a:ext cx="2771871" cy="2771871"/>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8B9AF62C-79E3-1B1A-FFE4-D5151DED386E}"/>
              </a:ext>
            </a:extLst>
          </p:cNvPr>
          <p:cNvSpPr txBox="1"/>
          <p:nvPr/>
        </p:nvSpPr>
        <p:spPr>
          <a:xfrm>
            <a:off x="11013101" y="4759099"/>
            <a:ext cx="2204329"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变速箱凸轮轴</a:t>
            </a:r>
            <a:endParaRPr lang="zh-CN" altLang="en-US" dirty="0"/>
          </a:p>
        </p:txBody>
      </p:sp>
      <p:pic>
        <p:nvPicPr>
          <p:cNvPr id="41" name="图片 40">
            <a:extLst>
              <a:ext uri="{FF2B5EF4-FFF2-40B4-BE49-F238E27FC236}">
                <a16:creationId xmlns:a16="http://schemas.microsoft.com/office/drawing/2014/main" id="{0D4850C8-5156-AF8F-F363-ED5089D05259}"/>
              </a:ext>
            </a:extLst>
          </p:cNvPr>
          <p:cNvPicPr>
            <a:picLocks noChangeAspect="1"/>
          </p:cNvPicPr>
          <p:nvPr/>
        </p:nvPicPr>
        <p:blipFill>
          <a:blip r:embed="rId8"/>
          <a:stretch>
            <a:fillRect/>
          </a:stretch>
        </p:blipFill>
        <p:spPr>
          <a:xfrm>
            <a:off x="5822878" y="11916016"/>
            <a:ext cx="2577683" cy="398390"/>
          </a:xfrm>
          <a:prstGeom prst="rect">
            <a:avLst/>
          </a:prstGeom>
        </p:spPr>
      </p:pic>
      <p:pic>
        <p:nvPicPr>
          <p:cNvPr id="46" name="图片 45">
            <a:extLst>
              <a:ext uri="{FF2B5EF4-FFF2-40B4-BE49-F238E27FC236}">
                <a16:creationId xmlns:a16="http://schemas.microsoft.com/office/drawing/2014/main" id="{EEE5BDEA-2F47-EF78-1DDB-9A2346F0427F}"/>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79585" y="11444381"/>
            <a:ext cx="2333273" cy="1279446"/>
          </a:xfrm>
          <a:prstGeom prst="rect">
            <a:avLst/>
          </a:prstGeom>
          <a:noFill/>
        </p:spPr>
      </p:pic>
      <p:pic>
        <p:nvPicPr>
          <p:cNvPr id="48" name="图片 47">
            <a:extLst>
              <a:ext uri="{FF2B5EF4-FFF2-40B4-BE49-F238E27FC236}">
                <a16:creationId xmlns:a16="http://schemas.microsoft.com/office/drawing/2014/main" id="{6D9CCBD3-7499-8237-F6B4-F16587DCBC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2285" y="11853781"/>
            <a:ext cx="4978478" cy="617699"/>
          </a:xfrm>
          <a:prstGeom prst="rect">
            <a:avLst/>
          </a:prstGeom>
        </p:spPr>
      </p:pic>
      <p:pic>
        <p:nvPicPr>
          <p:cNvPr id="51" name="Picture 4">
            <a:extLst>
              <a:ext uri="{FF2B5EF4-FFF2-40B4-BE49-F238E27FC236}">
                <a16:creationId xmlns:a16="http://schemas.microsoft.com/office/drawing/2014/main" id="{1C6A7897-459E-F43B-8E22-B3EF735853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80371" y="11359826"/>
            <a:ext cx="1646690" cy="16466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a:extLst>
              <a:ext uri="{FF2B5EF4-FFF2-40B4-BE49-F238E27FC236}">
                <a16:creationId xmlns:a16="http://schemas.microsoft.com/office/drawing/2014/main" id="{7AB32F5B-EFED-4D73-42E2-A7C2422A319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90670" y="6028289"/>
            <a:ext cx="47625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汽车空调控制器">
            <a:extLst>
              <a:ext uri="{FF2B5EF4-FFF2-40B4-BE49-F238E27FC236}">
                <a16:creationId xmlns:a16="http://schemas.microsoft.com/office/drawing/2014/main" id="{28FF3927-CE5F-9364-56BA-4E4174B082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8707" y="5971388"/>
            <a:ext cx="5095875" cy="3600450"/>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DAAAFF7C-6681-1E24-092B-81FCEDF03305}"/>
              </a:ext>
            </a:extLst>
          </p:cNvPr>
          <p:cNvSpPr txBox="1"/>
          <p:nvPr/>
        </p:nvSpPr>
        <p:spPr>
          <a:xfrm>
            <a:off x="3081992" y="9250427"/>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a:t>
            </a:r>
            <a:r>
              <a:rPr lang="en-US" altLang="zh-CN" dirty="0">
                <a:solidFill>
                  <a:prstClr val="black"/>
                </a:solidFill>
                <a:latin typeface="Calibri" panose="020F0502020204030204"/>
                <a:ea typeface="等线" panose="02010600030101010101" pitchFamily="2" charset="-122"/>
              </a:rPr>
              <a:t>BCM</a:t>
            </a:r>
            <a:endParaRPr lang="zh-CN" altLang="en-US" dirty="0"/>
          </a:p>
        </p:txBody>
      </p:sp>
      <p:sp>
        <p:nvSpPr>
          <p:cNvPr id="55" name="文本框 54">
            <a:extLst>
              <a:ext uri="{FF2B5EF4-FFF2-40B4-BE49-F238E27FC236}">
                <a16:creationId xmlns:a16="http://schemas.microsoft.com/office/drawing/2014/main" id="{2B479D7C-3535-73FB-DC60-77D24E3D7EFA}"/>
              </a:ext>
            </a:extLst>
          </p:cNvPr>
          <p:cNvSpPr txBox="1"/>
          <p:nvPr/>
        </p:nvSpPr>
        <p:spPr>
          <a:xfrm>
            <a:off x="8490912" y="9237058"/>
            <a:ext cx="3009861"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汽车空调控制器</a:t>
            </a:r>
            <a:endParaRPr lang="zh-CN" altLang="en-US" dirty="0"/>
          </a:p>
        </p:txBody>
      </p:sp>
      <p:pic>
        <p:nvPicPr>
          <p:cNvPr id="16" name="图片 15">
            <a:extLst>
              <a:ext uri="{FF2B5EF4-FFF2-40B4-BE49-F238E27FC236}">
                <a16:creationId xmlns:a16="http://schemas.microsoft.com/office/drawing/2014/main" id="{6CFC1596-D367-BB94-FDDB-0C22D31F14B4}"/>
              </a:ext>
            </a:extLst>
          </p:cNvPr>
          <p:cNvPicPr>
            <a:picLocks noChangeAspect="1"/>
          </p:cNvPicPr>
          <p:nvPr/>
        </p:nvPicPr>
        <p:blipFill>
          <a:blip r:embed="rId15"/>
          <a:stretch>
            <a:fillRect/>
          </a:stretch>
        </p:blipFill>
        <p:spPr>
          <a:xfrm>
            <a:off x="4344220" y="17253214"/>
            <a:ext cx="4648849" cy="288647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760403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2DAB2E-CFF2-4E66-AF73-0AE31B3A9101}"/>
              </a:ext>
            </a:extLst>
          </p:cNvPr>
          <p:cNvSpPr/>
          <p:nvPr/>
        </p:nvSpPr>
        <p:spPr>
          <a:xfrm>
            <a:off x="7553850" y="28241561"/>
            <a:ext cx="445293" cy="60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E40543E-5D75-74AA-233E-40119CE46A7E}"/>
              </a:ext>
            </a:extLst>
          </p:cNvPr>
          <p:cNvSpPr>
            <a:spLocks/>
          </p:cNvSpPr>
          <p:nvPr/>
        </p:nvSpPr>
        <p:spPr bwMode="auto">
          <a:xfrm>
            <a:off x="0" y="288914"/>
            <a:ext cx="13679487" cy="34549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zh-CN" altLang="en-US" sz="1400" b="1" dirty="0">
                <a:solidFill>
                  <a:schemeClr val="bg1"/>
                </a:solidFill>
                <a:cs typeface="+mn-ea"/>
                <a:sym typeface="+mn-lt"/>
              </a:rPr>
              <a:t>数据采集</a:t>
            </a:r>
            <a:endParaRPr lang="en-US" altLang="zh-CN" sz="1400" b="1" dirty="0">
              <a:solidFill>
                <a:schemeClr val="bg1"/>
              </a:solidFill>
              <a:cs typeface="+mn-ea"/>
              <a:sym typeface="+mn-lt"/>
            </a:endParaRPr>
          </a:p>
        </p:txBody>
      </p:sp>
      <p:pic>
        <p:nvPicPr>
          <p:cNvPr id="18" name="Picture 2">
            <a:extLst>
              <a:ext uri="{FF2B5EF4-FFF2-40B4-BE49-F238E27FC236}">
                <a16:creationId xmlns:a16="http://schemas.microsoft.com/office/drawing/2014/main" id="{D7637950-5137-EFCC-CEEE-74DD92A094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0565" y="4437087"/>
            <a:ext cx="1662354" cy="10373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1C08D88-ECBA-AA28-5A95-541686A88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724" y="842805"/>
            <a:ext cx="1969589" cy="1430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0" descr="æ¥çæºå¾å">
            <a:extLst>
              <a:ext uri="{FF2B5EF4-FFF2-40B4-BE49-F238E27FC236}">
                <a16:creationId xmlns:a16="http://schemas.microsoft.com/office/drawing/2014/main" id="{0E69EA41-D788-AE75-224D-E2716BC9B9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3100" y="1292837"/>
            <a:ext cx="2018037" cy="50743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C5263F36-EA8F-A503-7B9E-171FA43EE213}"/>
              </a:ext>
            </a:extLst>
          </p:cNvPr>
          <p:cNvPicPr>
            <a:picLocks noChangeAspect="1"/>
          </p:cNvPicPr>
          <p:nvPr/>
        </p:nvPicPr>
        <p:blipFill>
          <a:blip r:embed="rId5"/>
          <a:stretch>
            <a:fillRect/>
          </a:stretch>
        </p:blipFill>
        <p:spPr>
          <a:xfrm>
            <a:off x="6278923" y="1413128"/>
            <a:ext cx="1283756" cy="296283"/>
          </a:xfrm>
          <a:prstGeom prst="rect">
            <a:avLst/>
          </a:prstGeom>
        </p:spPr>
      </p:pic>
      <p:pic>
        <p:nvPicPr>
          <p:cNvPr id="23" name="图片 22">
            <a:extLst>
              <a:ext uri="{FF2B5EF4-FFF2-40B4-BE49-F238E27FC236}">
                <a16:creationId xmlns:a16="http://schemas.microsoft.com/office/drawing/2014/main" id="{A13B6B15-1BAD-E742-56D1-9C4BDDC0F441}"/>
              </a:ext>
            </a:extLst>
          </p:cNvPr>
          <p:cNvPicPr>
            <a:picLocks noChangeAspect="1"/>
          </p:cNvPicPr>
          <p:nvPr/>
        </p:nvPicPr>
        <p:blipFill>
          <a:blip r:embed="rId6"/>
          <a:stretch>
            <a:fillRect/>
          </a:stretch>
        </p:blipFill>
        <p:spPr>
          <a:xfrm>
            <a:off x="8019012" y="1301282"/>
            <a:ext cx="1283754" cy="464050"/>
          </a:xfrm>
          <a:prstGeom prst="rect">
            <a:avLst/>
          </a:prstGeom>
        </p:spPr>
      </p:pic>
      <p:pic>
        <p:nvPicPr>
          <p:cNvPr id="24" name="图片 23">
            <a:extLst>
              <a:ext uri="{FF2B5EF4-FFF2-40B4-BE49-F238E27FC236}">
                <a16:creationId xmlns:a16="http://schemas.microsoft.com/office/drawing/2014/main" id="{07D6AA08-6229-DD4D-A1CC-B347F921D388}"/>
              </a:ext>
            </a:extLst>
          </p:cNvPr>
          <p:cNvPicPr>
            <a:picLocks noChangeAspect="1"/>
          </p:cNvPicPr>
          <p:nvPr/>
        </p:nvPicPr>
        <p:blipFill>
          <a:blip r:embed="rId7"/>
          <a:stretch>
            <a:fillRect/>
          </a:stretch>
        </p:blipFill>
        <p:spPr>
          <a:xfrm>
            <a:off x="9632391" y="1288135"/>
            <a:ext cx="2362593" cy="599939"/>
          </a:xfrm>
          <a:prstGeom prst="rect">
            <a:avLst/>
          </a:prstGeom>
        </p:spPr>
      </p:pic>
      <p:pic>
        <p:nvPicPr>
          <p:cNvPr id="25" name="图片 24">
            <a:extLst>
              <a:ext uri="{FF2B5EF4-FFF2-40B4-BE49-F238E27FC236}">
                <a16:creationId xmlns:a16="http://schemas.microsoft.com/office/drawing/2014/main" id="{A85C1969-C7E5-31A1-A639-C19E4D635C5D}"/>
              </a:ext>
            </a:extLst>
          </p:cNvPr>
          <p:cNvPicPr>
            <a:picLocks noChangeAspect="1"/>
          </p:cNvPicPr>
          <p:nvPr/>
        </p:nvPicPr>
        <p:blipFill>
          <a:blip r:embed="rId8"/>
          <a:stretch>
            <a:fillRect/>
          </a:stretch>
        </p:blipFill>
        <p:spPr>
          <a:xfrm>
            <a:off x="1168024" y="1810871"/>
            <a:ext cx="2867025" cy="1590675"/>
          </a:xfrm>
          <a:prstGeom prst="rect">
            <a:avLst/>
          </a:prstGeom>
        </p:spPr>
      </p:pic>
      <p:pic>
        <p:nvPicPr>
          <p:cNvPr id="26" name="图片 25">
            <a:extLst>
              <a:ext uri="{FF2B5EF4-FFF2-40B4-BE49-F238E27FC236}">
                <a16:creationId xmlns:a16="http://schemas.microsoft.com/office/drawing/2014/main" id="{74C7AA26-4EC9-DB2B-40B6-27BB90C34E4E}"/>
              </a:ext>
            </a:extLst>
          </p:cNvPr>
          <p:cNvPicPr>
            <a:picLocks noChangeAspect="1"/>
          </p:cNvPicPr>
          <p:nvPr/>
        </p:nvPicPr>
        <p:blipFill>
          <a:blip r:embed="rId9"/>
          <a:stretch>
            <a:fillRect/>
          </a:stretch>
        </p:blipFill>
        <p:spPr>
          <a:xfrm>
            <a:off x="3966965" y="2157816"/>
            <a:ext cx="2144415" cy="729658"/>
          </a:xfrm>
          <a:prstGeom prst="rect">
            <a:avLst/>
          </a:prstGeom>
        </p:spPr>
      </p:pic>
      <p:pic>
        <p:nvPicPr>
          <p:cNvPr id="27" name="图片 26">
            <a:extLst>
              <a:ext uri="{FF2B5EF4-FFF2-40B4-BE49-F238E27FC236}">
                <a16:creationId xmlns:a16="http://schemas.microsoft.com/office/drawing/2014/main" id="{A2C724BC-9DA6-57B4-0067-36BC226D2563}"/>
              </a:ext>
            </a:extLst>
          </p:cNvPr>
          <p:cNvPicPr>
            <a:picLocks noChangeAspect="1"/>
          </p:cNvPicPr>
          <p:nvPr/>
        </p:nvPicPr>
        <p:blipFill>
          <a:blip r:embed="rId10"/>
          <a:stretch>
            <a:fillRect/>
          </a:stretch>
        </p:blipFill>
        <p:spPr>
          <a:xfrm>
            <a:off x="6677990" y="1919628"/>
            <a:ext cx="1982899" cy="1263128"/>
          </a:xfrm>
          <a:prstGeom prst="rect">
            <a:avLst/>
          </a:prstGeom>
        </p:spPr>
      </p:pic>
      <p:pic>
        <p:nvPicPr>
          <p:cNvPr id="28" name="图片 27">
            <a:extLst>
              <a:ext uri="{FF2B5EF4-FFF2-40B4-BE49-F238E27FC236}">
                <a16:creationId xmlns:a16="http://schemas.microsoft.com/office/drawing/2014/main" id="{A247F667-9B69-B569-ECB6-6C620276E0C1}"/>
              </a:ext>
            </a:extLst>
          </p:cNvPr>
          <p:cNvPicPr>
            <a:picLocks noChangeAspect="1"/>
          </p:cNvPicPr>
          <p:nvPr/>
        </p:nvPicPr>
        <p:blipFill>
          <a:blip r:embed="rId11"/>
          <a:stretch>
            <a:fillRect/>
          </a:stretch>
        </p:blipFill>
        <p:spPr>
          <a:xfrm>
            <a:off x="9007221" y="1898998"/>
            <a:ext cx="1107944" cy="1263128"/>
          </a:xfrm>
          <a:prstGeom prst="rect">
            <a:avLst/>
          </a:prstGeom>
        </p:spPr>
      </p:pic>
      <p:sp>
        <p:nvSpPr>
          <p:cNvPr id="29" name="文本框 28">
            <a:extLst>
              <a:ext uri="{FF2B5EF4-FFF2-40B4-BE49-F238E27FC236}">
                <a16:creationId xmlns:a16="http://schemas.microsoft.com/office/drawing/2014/main" id="{FB0DDD87-9F16-C348-E9A8-83F06632C0CB}"/>
              </a:ext>
            </a:extLst>
          </p:cNvPr>
          <p:cNvSpPr txBox="1"/>
          <p:nvPr/>
        </p:nvSpPr>
        <p:spPr>
          <a:xfrm>
            <a:off x="109247" y="753069"/>
            <a:ext cx="812833" cy="1705403"/>
          </a:xfrm>
          <a:prstGeom prst="rect">
            <a:avLst/>
          </a:prstGeom>
          <a:noFill/>
        </p:spPr>
        <p:txBody>
          <a:bodyPr wrap="square">
            <a:spAutoFit/>
          </a:bodyPr>
          <a:lstStyle/>
          <a:p>
            <a:pPr marL="0" lvl="1">
              <a:lnSpc>
                <a:spcPct val="150000"/>
              </a:lnSpc>
              <a:spcBef>
                <a:spcPct val="0"/>
              </a:spcBef>
              <a:spcAft>
                <a:spcPct val="15000"/>
              </a:spcAft>
            </a:pPr>
            <a:r>
              <a:rPr lang="zh-CN" altLang="en-US"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支持主流工业协议：</a:t>
            </a:r>
            <a:endParaRPr lang="en-US" altLang="zh-CN"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endParaRPr>
          </a:p>
        </p:txBody>
      </p:sp>
      <p:sp>
        <p:nvSpPr>
          <p:cNvPr id="30" name="文本框 29">
            <a:extLst>
              <a:ext uri="{FF2B5EF4-FFF2-40B4-BE49-F238E27FC236}">
                <a16:creationId xmlns:a16="http://schemas.microsoft.com/office/drawing/2014/main" id="{136E3F73-7032-B760-E201-E70716AC7FD3}"/>
              </a:ext>
            </a:extLst>
          </p:cNvPr>
          <p:cNvSpPr txBox="1"/>
          <p:nvPr/>
        </p:nvSpPr>
        <p:spPr>
          <a:xfrm>
            <a:off x="87588" y="2735613"/>
            <a:ext cx="789521" cy="1289905"/>
          </a:xfrm>
          <a:prstGeom prst="rect">
            <a:avLst/>
          </a:prstGeom>
          <a:noFill/>
        </p:spPr>
        <p:txBody>
          <a:bodyPr wrap="square">
            <a:spAutoFit/>
          </a:bodyPr>
          <a:lstStyle/>
          <a:p>
            <a:pPr marL="0" lvl="1" algn="ctr">
              <a:lnSpc>
                <a:spcPct val="150000"/>
              </a:lnSpc>
              <a:spcBef>
                <a:spcPct val="0"/>
              </a:spcBef>
              <a:spcAft>
                <a:spcPct val="15000"/>
              </a:spcAft>
            </a:pPr>
            <a:r>
              <a:rPr lang="zh-CN" altLang="en-US"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支持前端</a:t>
            </a:r>
            <a:r>
              <a:rPr lang="en-US" altLang="zh-CN"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BI</a:t>
            </a:r>
            <a:r>
              <a:rPr lang="zh-CN" altLang="en-US"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a:t>
            </a:r>
            <a:endParaRPr lang="en-US" altLang="zh-CN"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endParaRPr>
          </a:p>
        </p:txBody>
      </p:sp>
      <p:pic>
        <p:nvPicPr>
          <p:cNvPr id="31" name="图片 30">
            <a:extLst>
              <a:ext uri="{FF2B5EF4-FFF2-40B4-BE49-F238E27FC236}">
                <a16:creationId xmlns:a16="http://schemas.microsoft.com/office/drawing/2014/main" id="{A83F8E78-8161-23A8-17AB-FAD0995D3FF4}"/>
              </a:ext>
            </a:extLst>
          </p:cNvPr>
          <p:cNvPicPr>
            <a:picLocks noChangeAspect="1"/>
          </p:cNvPicPr>
          <p:nvPr/>
        </p:nvPicPr>
        <p:blipFill>
          <a:blip r:embed="rId12"/>
          <a:stretch>
            <a:fillRect/>
          </a:stretch>
        </p:blipFill>
        <p:spPr>
          <a:xfrm>
            <a:off x="1967801" y="3365092"/>
            <a:ext cx="1520449" cy="760225"/>
          </a:xfrm>
          <a:prstGeom prst="rect">
            <a:avLst/>
          </a:prstGeom>
        </p:spPr>
      </p:pic>
      <p:pic>
        <p:nvPicPr>
          <p:cNvPr id="32" name="图片 31">
            <a:extLst>
              <a:ext uri="{FF2B5EF4-FFF2-40B4-BE49-F238E27FC236}">
                <a16:creationId xmlns:a16="http://schemas.microsoft.com/office/drawing/2014/main" id="{D336BFA8-3056-2894-8CAD-F32C6F147BEC}"/>
              </a:ext>
            </a:extLst>
          </p:cNvPr>
          <p:cNvPicPr>
            <a:picLocks noChangeAspect="1"/>
          </p:cNvPicPr>
          <p:nvPr/>
        </p:nvPicPr>
        <p:blipFill>
          <a:blip r:embed="rId13"/>
          <a:stretch>
            <a:fillRect/>
          </a:stretch>
        </p:blipFill>
        <p:spPr>
          <a:xfrm>
            <a:off x="4190554" y="3270326"/>
            <a:ext cx="1351012" cy="756567"/>
          </a:xfrm>
          <a:prstGeom prst="rect">
            <a:avLst/>
          </a:prstGeom>
        </p:spPr>
      </p:pic>
      <p:pic>
        <p:nvPicPr>
          <p:cNvPr id="33" name="图片 32">
            <a:extLst>
              <a:ext uri="{FF2B5EF4-FFF2-40B4-BE49-F238E27FC236}">
                <a16:creationId xmlns:a16="http://schemas.microsoft.com/office/drawing/2014/main" id="{24E074C7-1589-F639-F952-C65CFD362103}"/>
              </a:ext>
            </a:extLst>
          </p:cNvPr>
          <p:cNvPicPr>
            <a:picLocks noChangeAspect="1"/>
          </p:cNvPicPr>
          <p:nvPr/>
        </p:nvPicPr>
        <p:blipFill>
          <a:blip r:embed="rId14"/>
          <a:stretch>
            <a:fillRect/>
          </a:stretch>
        </p:blipFill>
        <p:spPr>
          <a:xfrm>
            <a:off x="6089020" y="3384741"/>
            <a:ext cx="2453922" cy="720926"/>
          </a:xfrm>
          <a:prstGeom prst="rect">
            <a:avLst/>
          </a:prstGeom>
        </p:spPr>
      </p:pic>
      <p:pic>
        <p:nvPicPr>
          <p:cNvPr id="34" name="Picture 2" descr="MySQL - LiveAgent">
            <a:extLst>
              <a:ext uri="{FF2B5EF4-FFF2-40B4-BE49-F238E27FC236}">
                <a16:creationId xmlns:a16="http://schemas.microsoft.com/office/drawing/2014/main" id="{E3829F37-8BE7-8110-44C3-02CB8AB661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0847" y="4531529"/>
            <a:ext cx="1478597" cy="1004835"/>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a:extLst>
              <a:ext uri="{FF2B5EF4-FFF2-40B4-BE49-F238E27FC236}">
                <a16:creationId xmlns:a16="http://schemas.microsoft.com/office/drawing/2014/main" id="{C3625971-3509-AA74-C3AA-CE96B2E9E82A}"/>
              </a:ext>
            </a:extLst>
          </p:cNvPr>
          <p:cNvPicPr>
            <a:picLocks noChangeAspect="1"/>
          </p:cNvPicPr>
          <p:nvPr/>
        </p:nvPicPr>
        <p:blipFill>
          <a:blip r:embed="rId16"/>
          <a:stretch>
            <a:fillRect/>
          </a:stretch>
        </p:blipFill>
        <p:spPr>
          <a:xfrm>
            <a:off x="2878042" y="4515694"/>
            <a:ext cx="1096392" cy="904698"/>
          </a:xfrm>
          <a:prstGeom prst="rect">
            <a:avLst/>
          </a:prstGeom>
        </p:spPr>
      </p:pic>
      <p:pic>
        <p:nvPicPr>
          <p:cNvPr id="36" name="图片 35">
            <a:extLst>
              <a:ext uri="{FF2B5EF4-FFF2-40B4-BE49-F238E27FC236}">
                <a16:creationId xmlns:a16="http://schemas.microsoft.com/office/drawing/2014/main" id="{65112AC4-E814-2D2E-7775-F32F7A75C369}"/>
              </a:ext>
            </a:extLst>
          </p:cNvPr>
          <p:cNvPicPr>
            <a:picLocks noChangeAspect="1"/>
          </p:cNvPicPr>
          <p:nvPr/>
        </p:nvPicPr>
        <p:blipFill>
          <a:blip r:embed="rId17"/>
          <a:stretch>
            <a:fillRect/>
          </a:stretch>
        </p:blipFill>
        <p:spPr>
          <a:xfrm>
            <a:off x="4165309" y="4689689"/>
            <a:ext cx="1457200" cy="557039"/>
          </a:xfrm>
          <a:prstGeom prst="rect">
            <a:avLst/>
          </a:prstGeom>
        </p:spPr>
      </p:pic>
      <p:pic>
        <p:nvPicPr>
          <p:cNvPr id="37" name="图片 36">
            <a:extLst>
              <a:ext uri="{FF2B5EF4-FFF2-40B4-BE49-F238E27FC236}">
                <a16:creationId xmlns:a16="http://schemas.microsoft.com/office/drawing/2014/main" id="{8C226664-5215-2F92-C15A-4CDB1D5D49D8}"/>
              </a:ext>
            </a:extLst>
          </p:cNvPr>
          <p:cNvPicPr>
            <a:picLocks noChangeAspect="1"/>
          </p:cNvPicPr>
          <p:nvPr/>
        </p:nvPicPr>
        <p:blipFill>
          <a:blip r:embed="rId18"/>
          <a:stretch>
            <a:fillRect/>
          </a:stretch>
        </p:blipFill>
        <p:spPr>
          <a:xfrm>
            <a:off x="8819175" y="4751847"/>
            <a:ext cx="641877" cy="641070"/>
          </a:xfrm>
          <a:prstGeom prst="rect">
            <a:avLst/>
          </a:prstGeom>
        </p:spPr>
      </p:pic>
      <p:pic>
        <p:nvPicPr>
          <p:cNvPr id="38" name="图片 37">
            <a:extLst>
              <a:ext uri="{FF2B5EF4-FFF2-40B4-BE49-F238E27FC236}">
                <a16:creationId xmlns:a16="http://schemas.microsoft.com/office/drawing/2014/main" id="{539C1AFD-8B8A-2CA8-0735-14AD89AED257}"/>
              </a:ext>
            </a:extLst>
          </p:cNvPr>
          <p:cNvPicPr>
            <a:picLocks noChangeAspect="1"/>
          </p:cNvPicPr>
          <p:nvPr/>
        </p:nvPicPr>
        <p:blipFill>
          <a:blip r:embed="rId19"/>
          <a:stretch>
            <a:fillRect/>
          </a:stretch>
        </p:blipFill>
        <p:spPr>
          <a:xfrm>
            <a:off x="5530081" y="5017712"/>
            <a:ext cx="1668867" cy="572506"/>
          </a:xfrm>
          <a:prstGeom prst="rect">
            <a:avLst/>
          </a:prstGeom>
        </p:spPr>
      </p:pic>
      <p:sp>
        <p:nvSpPr>
          <p:cNvPr id="39" name="文本框 38">
            <a:extLst>
              <a:ext uri="{FF2B5EF4-FFF2-40B4-BE49-F238E27FC236}">
                <a16:creationId xmlns:a16="http://schemas.microsoft.com/office/drawing/2014/main" id="{ED798F81-9148-C08B-1F4E-541D1DACAB97}"/>
              </a:ext>
            </a:extLst>
          </p:cNvPr>
          <p:cNvSpPr txBox="1"/>
          <p:nvPr/>
        </p:nvSpPr>
        <p:spPr>
          <a:xfrm>
            <a:off x="222185" y="4147117"/>
            <a:ext cx="812833" cy="1289905"/>
          </a:xfrm>
          <a:prstGeom prst="rect">
            <a:avLst/>
          </a:prstGeom>
          <a:noFill/>
        </p:spPr>
        <p:txBody>
          <a:bodyPr wrap="square">
            <a:spAutoFit/>
          </a:bodyPr>
          <a:lstStyle/>
          <a:p>
            <a:pPr marL="0" lvl="1">
              <a:lnSpc>
                <a:spcPct val="150000"/>
              </a:lnSpc>
              <a:spcBef>
                <a:spcPct val="0"/>
              </a:spcBef>
              <a:spcAft>
                <a:spcPct val="15000"/>
              </a:spcAft>
            </a:pPr>
            <a:r>
              <a:rPr lang="zh-CN" altLang="en-US"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数据库支持</a:t>
            </a:r>
            <a:endParaRPr lang="en-US" altLang="zh-CN"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endParaRPr>
          </a:p>
        </p:txBody>
      </p:sp>
      <p:sp>
        <p:nvSpPr>
          <p:cNvPr id="40" name="文本框 39">
            <a:extLst>
              <a:ext uri="{FF2B5EF4-FFF2-40B4-BE49-F238E27FC236}">
                <a16:creationId xmlns:a16="http://schemas.microsoft.com/office/drawing/2014/main" id="{6D6F7179-48BE-5BC4-EA2C-E1A72BBF47D7}"/>
              </a:ext>
            </a:extLst>
          </p:cNvPr>
          <p:cNvSpPr txBox="1"/>
          <p:nvPr/>
        </p:nvSpPr>
        <p:spPr>
          <a:xfrm>
            <a:off x="222184" y="5904463"/>
            <a:ext cx="812833" cy="458908"/>
          </a:xfrm>
          <a:prstGeom prst="rect">
            <a:avLst/>
          </a:prstGeom>
          <a:noFill/>
        </p:spPr>
        <p:txBody>
          <a:bodyPr wrap="square">
            <a:spAutoFit/>
          </a:bodyPr>
          <a:lstStyle/>
          <a:p>
            <a:pPr marL="0" lvl="1">
              <a:lnSpc>
                <a:spcPct val="150000"/>
              </a:lnSpc>
              <a:spcBef>
                <a:spcPct val="0"/>
              </a:spcBef>
              <a:spcAft>
                <a:spcPct val="15000"/>
              </a:spcAft>
            </a:pPr>
            <a:r>
              <a:rPr lang="zh-CN" altLang="en-US"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rPr>
              <a:t>硬件</a:t>
            </a:r>
            <a:endParaRPr lang="en-US" altLang="zh-CN" kern="0" dirty="0">
              <a:solidFill>
                <a:schemeClr val="bg2">
                  <a:lumMod val="25000"/>
                </a:schemeClr>
              </a:solidFill>
              <a:latin typeface="微软雅黑" panose="020B0503020204020204" pitchFamily="34" charset="-122"/>
              <a:ea typeface="微软雅黑" panose="020B0503020204020204" pitchFamily="34" charset="-122"/>
              <a:cs typeface="Arial" pitchFamily="34" charset="0"/>
            </a:endParaRPr>
          </a:p>
        </p:txBody>
      </p:sp>
      <p:pic>
        <p:nvPicPr>
          <p:cNvPr id="41" name="图片 40">
            <a:extLst>
              <a:ext uri="{FF2B5EF4-FFF2-40B4-BE49-F238E27FC236}">
                <a16:creationId xmlns:a16="http://schemas.microsoft.com/office/drawing/2014/main" id="{C264C6B0-315E-3D33-D322-E77416540BF2}"/>
              </a:ext>
            </a:extLst>
          </p:cNvPr>
          <p:cNvPicPr>
            <a:picLocks noChangeAspect="1"/>
          </p:cNvPicPr>
          <p:nvPr/>
        </p:nvPicPr>
        <p:blipFill>
          <a:blip r:embed="rId20"/>
          <a:stretch>
            <a:fillRect/>
          </a:stretch>
        </p:blipFill>
        <p:spPr>
          <a:xfrm>
            <a:off x="10410066" y="6414592"/>
            <a:ext cx="1790550" cy="317402"/>
          </a:xfrm>
          <a:prstGeom prst="rect">
            <a:avLst/>
          </a:prstGeom>
        </p:spPr>
      </p:pic>
      <p:pic>
        <p:nvPicPr>
          <p:cNvPr id="42" name="图片 41">
            <a:extLst>
              <a:ext uri="{FF2B5EF4-FFF2-40B4-BE49-F238E27FC236}">
                <a16:creationId xmlns:a16="http://schemas.microsoft.com/office/drawing/2014/main" id="{8E11337E-F360-96FD-33E3-394F4F4C57CF}"/>
              </a:ext>
            </a:extLst>
          </p:cNvPr>
          <p:cNvPicPr>
            <a:picLocks noChangeAspect="1"/>
          </p:cNvPicPr>
          <p:nvPr/>
        </p:nvPicPr>
        <p:blipFill>
          <a:blip r:embed="rId21"/>
          <a:stretch>
            <a:fillRect/>
          </a:stretch>
        </p:blipFill>
        <p:spPr>
          <a:xfrm>
            <a:off x="5228788" y="6506918"/>
            <a:ext cx="2311444" cy="314127"/>
          </a:xfrm>
          <a:prstGeom prst="rect">
            <a:avLst/>
          </a:prstGeom>
        </p:spPr>
      </p:pic>
      <p:pic>
        <p:nvPicPr>
          <p:cNvPr id="43" name="图片 42">
            <a:extLst>
              <a:ext uri="{FF2B5EF4-FFF2-40B4-BE49-F238E27FC236}">
                <a16:creationId xmlns:a16="http://schemas.microsoft.com/office/drawing/2014/main" id="{042B4679-1F9E-2653-0979-9156E5282104}"/>
              </a:ext>
            </a:extLst>
          </p:cNvPr>
          <p:cNvPicPr>
            <a:picLocks noChangeAspect="1"/>
          </p:cNvPicPr>
          <p:nvPr/>
        </p:nvPicPr>
        <p:blipFill>
          <a:blip r:embed="rId22"/>
          <a:stretch>
            <a:fillRect/>
          </a:stretch>
        </p:blipFill>
        <p:spPr>
          <a:xfrm>
            <a:off x="10438084" y="5806195"/>
            <a:ext cx="1919386" cy="382873"/>
          </a:xfrm>
          <a:prstGeom prst="rect">
            <a:avLst/>
          </a:prstGeom>
        </p:spPr>
      </p:pic>
      <p:pic>
        <p:nvPicPr>
          <p:cNvPr id="44" name="图片 43">
            <a:extLst>
              <a:ext uri="{FF2B5EF4-FFF2-40B4-BE49-F238E27FC236}">
                <a16:creationId xmlns:a16="http://schemas.microsoft.com/office/drawing/2014/main" id="{DC6B3712-378E-A29B-8458-78AE232093A2}"/>
              </a:ext>
            </a:extLst>
          </p:cNvPr>
          <p:cNvPicPr>
            <a:picLocks noChangeAspect="1"/>
          </p:cNvPicPr>
          <p:nvPr/>
        </p:nvPicPr>
        <p:blipFill>
          <a:blip r:embed="rId23"/>
          <a:stretch>
            <a:fillRect/>
          </a:stretch>
        </p:blipFill>
        <p:spPr>
          <a:xfrm>
            <a:off x="7829406" y="6434318"/>
            <a:ext cx="2171399" cy="314127"/>
          </a:xfrm>
          <a:prstGeom prst="rect">
            <a:avLst/>
          </a:prstGeom>
        </p:spPr>
      </p:pic>
      <p:pic>
        <p:nvPicPr>
          <p:cNvPr id="45" name="图片 44">
            <a:extLst>
              <a:ext uri="{FF2B5EF4-FFF2-40B4-BE49-F238E27FC236}">
                <a16:creationId xmlns:a16="http://schemas.microsoft.com/office/drawing/2014/main" id="{1BA6F5E9-21D9-EED2-9944-18FFA4167738}"/>
              </a:ext>
            </a:extLst>
          </p:cNvPr>
          <p:cNvPicPr>
            <a:picLocks noChangeAspect="1"/>
          </p:cNvPicPr>
          <p:nvPr/>
        </p:nvPicPr>
        <p:blipFill>
          <a:blip r:embed="rId24"/>
          <a:stretch>
            <a:fillRect/>
          </a:stretch>
        </p:blipFill>
        <p:spPr>
          <a:xfrm>
            <a:off x="1453135" y="5787057"/>
            <a:ext cx="1878284" cy="512329"/>
          </a:xfrm>
          <a:prstGeom prst="rect">
            <a:avLst/>
          </a:prstGeom>
        </p:spPr>
      </p:pic>
      <p:pic>
        <p:nvPicPr>
          <p:cNvPr id="46" name="图片 45">
            <a:extLst>
              <a:ext uri="{FF2B5EF4-FFF2-40B4-BE49-F238E27FC236}">
                <a16:creationId xmlns:a16="http://schemas.microsoft.com/office/drawing/2014/main" id="{7F7B7FBB-D0B0-B7F5-ADBE-39FCEC314F5E}"/>
              </a:ext>
            </a:extLst>
          </p:cNvPr>
          <p:cNvPicPr>
            <a:picLocks noChangeAspect="1"/>
          </p:cNvPicPr>
          <p:nvPr/>
        </p:nvPicPr>
        <p:blipFill>
          <a:blip r:embed="rId25"/>
          <a:stretch>
            <a:fillRect/>
          </a:stretch>
        </p:blipFill>
        <p:spPr>
          <a:xfrm>
            <a:off x="3544684" y="5793186"/>
            <a:ext cx="2041050" cy="502642"/>
          </a:xfrm>
          <a:prstGeom prst="rect">
            <a:avLst/>
          </a:prstGeom>
        </p:spPr>
      </p:pic>
      <p:pic>
        <p:nvPicPr>
          <p:cNvPr id="47" name="图片 46">
            <a:extLst>
              <a:ext uri="{FF2B5EF4-FFF2-40B4-BE49-F238E27FC236}">
                <a16:creationId xmlns:a16="http://schemas.microsoft.com/office/drawing/2014/main" id="{143CA857-EB03-B24D-B600-A243EEBE350D}"/>
              </a:ext>
            </a:extLst>
          </p:cNvPr>
          <p:cNvPicPr>
            <a:picLocks noChangeAspect="1"/>
          </p:cNvPicPr>
          <p:nvPr/>
        </p:nvPicPr>
        <p:blipFill>
          <a:blip r:embed="rId6"/>
          <a:stretch>
            <a:fillRect/>
          </a:stretch>
        </p:blipFill>
        <p:spPr>
          <a:xfrm>
            <a:off x="6355123" y="5770038"/>
            <a:ext cx="1390516" cy="502642"/>
          </a:xfrm>
          <a:prstGeom prst="rect">
            <a:avLst/>
          </a:prstGeom>
        </p:spPr>
      </p:pic>
      <p:pic>
        <p:nvPicPr>
          <p:cNvPr id="48" name="Picture 2" descr="æ¥çæºå¾å">
            <a:extLst>
              <a:ext uri="{FF2B5EF4-FFF2-40B4-BE49-F238E27FC236}">
                <a16:creationId xmlns:a16="http://schemas.microsoft.com/office/drawing/2014/main" id="{76366BD4-2B82-DACD-2133-B056DFD4B0B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671809" y="6486706"/>
            <a:ext cx="1186794" cy="381980"/>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a:extLst>
              <a:ext uri="{FF2B5EF4-FFF2-40B4-BE49-F238E27FC236}">
                <a16:creationId xmlns:a16="http://schemas.microsoft.com/office/drawing/2014/main" id="{1D1824F6-2BF8-8D36-7969-981FE6BA29A5}"/>
              </a:ext>
            </a:extLst>
          </p:cNvPr>
          <p:cNvPicPr>
            <a:picLocks noChangeAspect="1"/>
          </p:cNvPicPr>
          <p:nvPr/>
        </p:nvPicPr>
        <p:blipFill>
          <a:blip r:embed="rId27"/>
          <a:stretch>
            <a:fillRect/>
          </a:stretch>
        </p:blipFill>
        <p:spPr>
          <a:xfrm>
            <a:off x="3261939" y="6506918"/>
            <a:ext cx="1477233" cy="341556"/>
          </a:xfrm>
          <a:prstGeom prst="rect">
            <a:avLst/>
          </a:prstGeom>
        </p:spPr>
      </p:pic>
      <p:pic>
        <p:nvPicPr>
          <p:cNvPr id="50" name="图片 49">
            <a:extLst>
              <a:ext uri="{FF2B5EF4-FFF2-40B4-BE49-F238E27FC236}">
                <a16:creationId xmlns:a16="http://schemas.microsoft.com/office/drawing/2014/main" id="{5BF27EDC-8BEC-40C2-3D80-24D41A0EB067}"/>
              </a:ext>
            </a:extLst>
          </p:cNvPr>
          <p:cNvPicPr>
            <a:picLocks noChangeAspect="1"/>
          </p:cNvPicPr>
          <p:nvPr/>
        </p:nvPicPr>
        <p:blipFill>
          <a:blip r:embed="rId28"/>
          <a:stretch>
            <a:fillRect/>
          </a:stretch>
        </p:blipFill>
        <p:spPr>
          <a:xfrm>
            <a:off x="8060462" y="5849839"/>
            <a:ext cx="1599679" cy="343041"/>
          </a:xfrm>
          <a:prstGeom prst="rect">
            <a:avLst/>
          </a:prstGeom>
        </p:spPr>
      </p:pic>
      <p:pic>
        <p:nvPicPr>
          <p:cNvPr id="51" name="图片 50">
            <a:extLst>
              <a:ext uri="{FF2B5EF4-FFF2-40B4-BE49-F238E27FC236}">
                <a16:creationId xmlns:a16="http://schemas.microsoft.com/office/drawing/2014/main" id="{139CAA4E-55F4-BE07-4C23-EE36D9E6D1FE}"/>
              </a:ext>
            </a:extLst>
          </p:cNvPr>
          <p:cNvPicPr>
            <a:picLocks noChangeAspect="1"/>
          </p:cNvPicPr>
          <p:nvPr/>
        </p:nvPicPr>
        <p:blipFill>
          <a:blip r:embed="rId29"/>
          <a:stretch>
            <a:fillRect/>
          </a:stretch>
        </p:blipFill>
        <p:spPr>
          <a:xfrm>
            <a:off x="11094846" y="4460546"/>
            <a:ext cx="1407948" cy="1057864"/>
          </a:xfrm>
          <a:prstGeom prst="rect">
            <a:avLst/>
          </a:prstGeom>
        </p:spPr>
      </p:pic>
      <p:pic>
        <p:nvPicPr>
          <p:cNvPr id="52" name="Picture 4">
            <a:extLst>
              <a:ext uri="{FF2B5EF4-FFF2-40B4-BE49-F238E27FC236}">
                <a16:creationId xmlns:a16="http://schemas.microsoft.com/office/drawing/2014/main" id="{99693DA1-C858-E21A-91CD-37AA5985EEB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941" y="4591439"/>
            <a:ext cx="1377674" cy="53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89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A0023E2-6C8A-4763-B22B-E893FB02A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 y="1291455"/>
            <a:ext cx="13679488" cy="2320897"/>
          </a:xfrm>
          <a:prstGeom prst="rect">
            <a:avLst/>
          </a:prstGeom>
        </p:spPr>
      </p:pic>
      <p:pic>
        <p:nvPicPr>
          <p:cNvPr id="14" name="图片 13">
            <a:extLst>
              <a:ext uri="{FF2B5EF4-FFF2-40B4-BE49-F238E27FC236}">
                <a16:creationId xmlns:a16="http://schemas.microsoft.com/office/drawing/2014/main" id="{97BD3263-D49F-4165-BB39-48AB0105E1BF}"/>
              </a:ext>
            </a:extLst>
          </p:cNvPr>
          <p:cNvPicPr>
            <a:picLocks noChangeAspect="1"/>
          </p:cNvPicPr>
          <p:nvPr/>
        </p:nvPicPr>
        <p:blipFill>
          <a:blip r:embed="rId4"/>
          <a:stretch>
            <a:fillRect/>
          </a:stretch>
        </p:blipFill>
        <p:spPr>
          <a:xfrm>
            <a:off x="114227" y="11499496"/>
            <a:ext cx="13679488" cy="3286874"/>
          </a:xfrm>
          <a:prstGeom prst="rect">
            <a:avLst/>
          </a:prstGeom>
        </p:spPr>
      </p:pic>
      <p:sp>
        <p:nvSpPr>
          <p:cNvPr id="3" name="文本框 2">
            <a:extLst>
              <a:ext uri="{FF2B5EF4-FFF2-40B4-BE49-F238E27FC236}">
                <a16:creationId xmlns:a16="http://schemas.microsoft.com/office/drawing/2014/main" id="{6C0B922B-FA4F-4FD3-975A-078F0BEC1065}"/>
              </a:ext>
            </a:extLst>
          </p:cNvPr>
          <p:cNvSpPr txBox="1"/>
          <p:nvPr/>
        </p:nvSpPr>
        <p:spPr>
          <a:xfrm>
            <a:off x="0" y="3657885"/>
            <a:ext cx="13679488" cy="1631216"/>
          </a:xfrm>
          <a:prstGeom prst="rect">
            <a:avLst/>
          </a:prstGeom>
          <a:solidFill>
            <a:schemeClr val="bg1">
              <a:lumMod val="75000"/>
            </a:schemeClr>
          </a:solidFill>
          <a:ln>
            <a:solidFill>
              <a:schemeClr val="accent1"/>
            </a:solidFill>
          </a:ln>
        </p:spPr>
        <p:txBody>
          <a:bodyPr wrap="square" rtlCol="0">
            <a:spAutoFit/>
          </a:bodyPr>
          <a:lstStyle/>
          <a:p>
            <a:r>
              <a:rPr lang="zh-CN" altLang="en-US" b="1" dirty="0"/>
              <a:t>灵娃简介</a:t>
            </a:r>
            <a:endParaRPr lang="en-US" altLang="zh-CN" b="1" dirty="0"/>
          </a:p>
          <a:p>
            <a:r>
              <a:rPr lang="zh-CN" altLang="en-US" sz="1400" dirty="0"/>
              <a:t>上海灵娃智能科技有限公司，成立于</a:t>
            </a:r>
            <a:r>
              <a:rPr lang="en-US" altLang="zh-CN" sz="1400" dirty="0"/>
              <a:t>1999</a:t>
            </a:r>
            <a:r>
              <a:rPr lang="zh-CN" altLang="en-US" sz="1400" dirty="0"/>
              <a:t>年，最是国内最早从事工业互联的企业之一，拥有完全自主知识产权的灵娃低代码开发平台。依托于平台强大且快速稳健的开发能力，灵娃从</a:t>
            </a:r>
            <a:r>
              <a:rPr lang="en-US" altLang="zh-CN" sz="1400" dirty="0"/>
              <a:t>2002</a:t>
            </a:r>
            <a:r>
              <a:rPr lang="zh-CN" altLang="en-US" sz="1400" dirty="0"/>
              <a:t>年开始开始持续为施耐德中国的</a:t>
            </a:r>
            <a:r>
              <a:rPr lang="en-US" altLang="zh-CN" sz="1400" dirty="0"/>
              <a:t>5</a:t>
            </a:r>
            <a:r>
              <a:rPr lang="zh-CN" altLang="en-US" sz="1400" dirty="0"/>
              <a:t>家工厂提供了</a:t>
            </a:r>
            <a:r>
              <a:rPr lang="en-US" altLang="zh-CN" sz="1400" dirty="0"/>
              <a:t>20</a:t>
            </a:r>
            <a:r>
              <a:rPr lang="zh-CN" altLang="en-US" sz="1400" dirty="0"/>
              <a:t>余年的工业互联软件服务，其他服务的客户还有法国飞旭电子、德国艾斯曼、德国西门子、美国伊顿、瑞士赛雪龙、德国徕卡、德国盖米、德国</a:t>
            </a:r>
            <a:r>
              <a:rPr lang="en-US" altLang="zh-CN" sz="1400" dirty="0"/>
              <a:t>AEG</a:t>
            </a:r>
            <a:r>
              <a:rPr lang="zh-CN" altLang="en-US" sz="1400" dirty="0"/>
              <a:t>、法国阿海珐，大全集团、敏实集团、天润曲轴、通达、上海电气、华润、普天、三花、德力西。其中为大全集团提供集团化读物，涵盖</a:t>
            </a:r>
            <a:r>
              <a:rPr lang="en-US" altLang="zh-CN" sz="1400" dirty="0"/>
              <a:t>23</a:t>
            </a:r>
            <a:r>
              <a:rPr lang="zh-CN" altLang="en-US" sz="1400" dirty="0"/>
              <a:t>家工厂。整体开发平台在巨大的客户项目应用实践的基础上，持续升级改进，已经成为凝聚了世界领先的管理理念的工业互联软件系统基础开发工具。</a:t>
            </a:r>
            <a:endParaRPr lang="en-US" altLang="zh-CN" sz="700" dirty="0"/>
          </a:p>
          <a:p>
            <a:r>
              <a:rPr lang="en-US" altLang="zh-CN" sz="700" dirty="0"/>
              <a:t>		</a:t>
            </a:r>
          </a:p>
          <a:p>
            <a:endParaRPr lang="en-US" altLang="zh-CN" sz="900" dirty="0"/>
          </a:p>
          <a:p>
            <a:endParaRPr lang="en-US" altLang="zh-CN" sz="900" dirty="0"/>
          </a:p>
        </p:txBody>
      </p:sp>
      <p:sp>
        <p:nvSpPr>
          <p:cNvPr id="8" name="矩形 7">
            <a:extLst>
              <a:ext uri="{FF2B5EF4-FFF2-40B4-BE49-F238E27FC236}">
                <a16:creationId xmlns:a16="http://schemas.microsoft.com/office/drawing/2014/main" id="{A2BADE8B-568B-4267-9C1C-75E0B0CAC3CF}"/>
              </a:ext>
            </a:extLst>
          </p:cNvPr>
          <p:cNvSpPr/>
          <p:nvPr/>
        </p:nvSpPr>
        <p:spPr>
          <a:xfrm>
            <a:off x="4758246" y="9626315"/>
            <a:ext cx="6839744" cy="646331"/>
          </a:xfrm>
          <a:prstGeom prst="rect">
            <a:avLst/>
          </a:prstGeom>
        </p:spPr>
        <p:txBody>
          <a:bodyPr wrap="square">
            <a:spAutoFit/>
          </a:bodyPr>
          <a:lstStyle/>
          <a:p>
            <a:r>
              <a:rPr lang="zh-CN" altLang="en-US" dirty="0">
                <a:solidFill>
                  <a:schemeClr val="bg1"/>
                </a:solidFill>
              </a:rPr>
              <a:t>灵娃愿景</a:t>
            </a:r>
            <a:r>
              <a:rPr lang="en-US" altLang="zh-CN" dirty="0">
                <a:solidFill>
                  <a:schemeClr val="bg1"/>
                </a:solidFill>
              </a:rPr>
              <a:t>: </a:t>
            </a:r>
          </a:p>
          <a:p>
            <a:r>
              <a:rPr lang="zh-CN" altLang="en-US" dirty="0">
                <a:solidFill>
                  <a:schemeClr val="bg1"/>
                </a:solidFill>
              </a:rPr>
              <a:t>为实现个性化制造而努力</a:t>
            </a:r>
            <a:endParaRPr lang="en-US" altLang="zh-CN" dirty="0">
              <a:solidFill>
                <a:schemeClr val="bg1"/>
              </a:solidFill>
            </a:endParaRPr>
          </a:p>
        </p:txBody>
      </p:sp>
      <p:sp>
        <p:nvSpPr>
          <p:cNvPr id="10" name="文本框 9">
            <a:extLst>
              <a:ext uri="{FF2B5EF4-FFF2-40B4-BE49-F238E27FC236}">
                <a16:creationId xmlns:a16="http://schemas.microsoft.com/office/drawing/2014/main" id="{49E1F077-3DDF-4C73-B5CA-CE8DE8E8AB15}"/>
              </a:ext>
            </a:extLst>
          </p:cNvPr>
          <p:cNvSpPr txBox="1"/>
          <p:nvPr/>
        </p:nvSpPr>
        <p:spPr>
          <a:xfrm>
            <a:off x="180817" y="14870158"/>
            <a:ext cx="13526275" cy="4247317"/>
          </a:xfrm>
          <a:prstGeom prst="rect">
            <a:avLst/>
          </a:prstGeom>
          <a:solidFill>
            <a:schemeClr val="bg1">
              <a:lumMod val="75000"/>
            </a:schemeClr>
          </a:solidFill>
          <a:ln>
            <a:solidFill>
              <a:schemeClr val="accent1"/>
            </a:solidFill>
          </a:ln>
        </p:spPr>
        <p:txBody>
          <a:bodyPr wrap="square" rtlCol="0">
            <a:spAutoFit/>
          </a:bodyPr>
          <a:lstStyle/>
          <a:p>
            <a:r>
              <a:rPr lang="zh-CN" altLang="en-US" b="1" dirty="0"/>
              <a:t>核心竞争力：</a:t>
            </a:r>
            <a:endParaRPr lang="en-US" altLang="zh-CN" b="1" dirty="0"/>
          </a:p>
          <a:p>
            <a:endParaRPr lang="en-US" altLang="zh-CN" b="1" dirty="0"/>
          </a:p>
          <a:p>
            <a:r>
              <a:rPr lang="zh-CN" altLang="en-US" b="1" dirty="0"/>
              <a:t>高度</a:t>
            </a:r>
            <a:r>
              <a:rPr lang="zh-CN" altLang="en-US" dirty="0"/>
              <a:t>：从大型制造业董事长、总经理及核心管理团队视角出发，注重系统整体系统化、精益化、可落地、可操作，集合规划、制造线体、软件系统一体化的立体解决方案；</a:t>
            </a:r>
            <a:endParaRPr lang="en-US" altLang="zh-CN" dirty="0"/>
          </a:p>
          <a:p>
            <a:endParaRPr lang="en-US" altLang="zh-CN" dirty="0"/>
          </a:p>
          <a:p>
            <a:r>
              <a:rPr lang="zh-CN" altLang="en-US" b="1" dirty="0"/>
              <a:t>深度：</a:t>
            </a:r>
            <a:endParaRPr lang="en-US" altLang="zh-CN" b="1" dirty="0"/>
          </a:p>
          <a:p>
            <a:r>
              <a:rPr lang="zh-CN" altLang="en-US" dirty="0"/>
              <a:t>深耕工业互联领域超过二十年，深度理解工业电气行业过程与痛点， 集合精益制造思想、数据驱动精益及质量提升，为客户提供深度数字化解决方案。</a:t>
            </a:r>
            <a:endParaRPr lang="en-US" altLang="zh-CN" dirty="0"/>
          </a:p>
          <a:p>
            <a:endParaRPr lang="en-US" altLang="zh-CN" dirty="0"/>
          </a:p>
          <a:p>
            <a:r>
              <a:rPr lang="zh-CN" altLang="en-US" b="1" dirty="0"/>
              <a:t>广度：</a:t>
            </a:r>
            <a:endParaRPr lang="en-US" altLang="zh-CN" b="1" dirty="0"/>
          </a:p>
          <a:p>
            <a:r>
              <a:rPr lang="zh-CN" altLang="en-US" dirty="0"/>
              <a:t>灵娃工厂数字化平台历经工业互联领域</a:t>
            </a:r>
            <a:r>
              <a:rPr lang="en-US" altLang="zh-CN" dirty="0"/>
              <a:t>20</a:t>
            </a:r>
            <a:r>
              <a:rPr lang="zh-CN" altLang="en-US" dirty="0"/>
              <a:t>年的深度耕耘。在工业电器、汽车外饰、汽车电子、军工航天、装备制造业、医疗器械、纺织成衣、光伏、模具制造、陶瓷材料、石油化工仓储等多个行业实际交付了数字化工厂项目，大量的实际案例覆了机加工、钣金冲压、铝合金压铸、注塑、机电装配、电子</a:t>
            </a:r>
            <a:r>
              <a:rPr lang="en-US" altLang="zh-CN" dirty="0"/>
              <a:t>SMT</a:t>
            </a:r>
            <a:r>
              <a:rPr lang="zh-CN" altLang="en-US" dirty="0"/>
              <a:t>等多种工艺类型，涉及：电气高压开关、高中压母线、变压器、低压开关、断路器、空气开关、电气铜材、电气桥架、开关柜、汽车内饰、企业外饰、平面显示器、硬盘、路由器、网络纺火墙、机顶盒等各种产品的制造流程管理</a:t>
            </a:r>
            <a:endParaRPr lang="en-US" altLang="zh-CN" dirty="0"/>
          </a:p>
        </p:txBody>
      </p:sp>
      <p:pic>
        <p:nvPicPr>
          <p:cNvPr id="12" name="图片 11">
            <a:extLst>
              <a:ext uri="{FF2B5EF4-FFF2-40B4-BE49-F238E27FC236}">
                <a16:creationId xmlns:a16="http://schemas.microsoft.com/office/drawing/2014/main" id="{C47A01F4-8267-4C14-93FF-B4E60326903F}"/>
              </a:ext>
            </a:extLst>
          </p:cNvPr>
          <p:cNvPicPr>
            <a:picLocks noChangeAspect="1"/>
          </p:cNvPicPr>
          <p:nvPr/>
        </p:nvPicPr>
        <p:blipFill>
          <a:blip r:embed="rId5"/>
          <a:stretch>
            <a:fillRect/>
          </a:stretch>
        </p:blipFill>
        <p:spPr>
          <a:xfrm>
            <a:off x="27604" y="5835497"/>
            <a:ext cx="13679488" cy="1816464"/>
          </a:xfrm>
          <a:prstGeom prst="rect">
            <a:avLst/>
          </a:prstGeom>
        </p:spPr>
      </p:pic>
      <p:sp>
        <p:nvSpPr>
          <p:cNvPr id="13" name="矩形 12">
            <a:extLst>
              <a:ext uri="{FF2B5EF4-FFF2-40B4-BE49-F238E27FC236}">
                <a16:creationId xmlns:a16="http://schemas.microsoft.com/office/drawing/2014/main" id="{71EABFB9-2B34-4720-A783-943AFD39F621}"/>
              </a:ext>
            </a:extLst>
          </p:cNvPr>
          <p:cNvSpPr/>
          <p:nvPr/>
        </p:nvSpPr>
        <p:spPr>
          <a:xfrm>
            <a:off x="370072" y="11631709"/>
            <a:ext cx="12889743" cy="1169551"/>
          </a:xfrm>
          <a:prstGeom prst="rect">
            <a:avLst/>
          </a:prstGeom>
        </p:spPr>
        <p:txBody>
          <a:bodyPr wrap="square">
            <a:spAutoFit/>
          </a:bodyPr>
          <a:lstStyle/>
          <a:p>
            <a:pPr marL="12700" marR="5080">
              <a:lnSpc>
                <a:spcPct val="150000"/>
              </a:lnSpc>
              <a:spcBef>
                <a:spcPts val="650"/>
              </a:spcBef>
            </a:pPr>
            <a:r>
              <a:rPr lang="zh-CN" altLang="en-US" sz="2800" b="1" dirty="0">
                <a:solidFill>
                  <a:schemeClr val="bg1"/>
                </a:solidFill>
              </a:rPr>
              <a:t>灵娃愿景：赋能个性化智造</a:t>
            </a:r>
            <a:endParaRPr lang="zh-CN" altLang="en-US" sz="2800" b="1" dirty="0">
              <a:solidFill>
                <a:schemeClr val="bg1"/>
              </a:solidFill>
              <a:cs typeface="+mn-ea"/>
              <a:sym typeface="+mn-lt"/>
            </a:endParaRPr>
          </a:p>
          <a:p>
            <a:endParaRPr lang="en-US" altLang="zh-CN" sz="2800" b="1" dirty="0">
              <a:solidFill>
                <a:schemeClr val="bg1"/>
              </a:solidFill>
            </a:endParaRPr>
          </a:p>
        </p:txBody>
      </p:sp>
      <p:sp>
        <p:nvSpPr>
          <p:cNvPr id="15" name="文本框 14">
            <a:extLst>
              <a:ext uri="{FF2B5EF4-FFF2-40B4-BE49-F238E27FC236}">
                <a16:creationId xmlns:a16="http://schemas.microsoft.com/office/drawing/2014/main" id="{08C1D5B6-594E-4629-8D5B-E27F7778CD99}"/>
              </a:ext>
            </a:extLst>
          </p:cNvPr>
          <p:cNvSpPr txBox="1"/>
          <p:nvPr/>
        </p:nvSpPr>
        <p:spPr>
          <a:xfrm>
            <a:off x="3264117" y="756458"/>
            <a:ext cx="3399145" cy="369332"/>
          </a:xfrm>
          <a:prstGeom prst="rect">
            <a:avLst/>
          </a:prstGeom>
          <a:noFill/>
        </p:spPr>
        <p:txBody>
          <a:bodyPr wrap="square" rtlCol="0">
            <a:spAutoFit/>
          </a:bodyPr>
          <a:lstStyle/>
          <a:p>
            <a:r>
              <a:rPr lang="zh-CN" altLang="en-US" dirty="0"/>
              <a:t>公司简介</a:t>
            </a:r>
          </a:p>
        </p:txBody>
      </p:sp>
      <p:sp>
        <p:nvSpPr>
          <p:cNvPr id="16" name="文本框 15">
            <a:extLst>
              <a:ext uri="{FF2B5EF4-FFF2-40B4-BE49-F238E27FC236}">
                <a16:creationId xmlns:a16="http://schemas.microsoft.com/office/drawing/2014/main" id="{AA6D4977-E2EB-42FC-B31C-64A00593118C}"/>
              </a:ext>
            </a:extLst>
          </p:cNvPr>
          <p:cNvSpPr txBox="1"/>
          <p:nvPr/>
        </p:nvSpPr>
        <p:spPr>
          <a:xfrm>
            <a:off x="4678320" y="756000"/>
            <a:ext cx="3399145" cy="369332"/>
          </a:xfrm>
          <a:prstGeom prst="rect">
            <a:avLst/>
          </a:prstGeom>
          <a:noFill/>
        </p:spPr>
        <p:txBody>
          <a:bodyPr wrap="square" rtlCol="0">
            <a:spAutoFit/>
          </a:bodyPr>
          <a:lstStyle/>
          <a:p>
            <a:r>
              <a:rPr lang="zh-CN" altLang="en-US" dirty="0"/>
              <a:t>公司资质荣誉</a:t>
            </a:r>
          </a:p>
        </p:txBody>
      </p:sp>
      <p:sp>
        <p:nvSpPr>
          <p:cNvPr id="17" name="文本框 16">
            <a:extLst>
              <a:ext uri="{FF2B5EF4-FFF2-40B4-BE49-F238E27FC236}">
                <a16:creationId xmlns:a16="http://schemas.microsoft.com/office/drawing/2014/main" id="{3D6E04E0-2551-4FFE-B9F0-C1351566D282}"/>
              </a:ext>
            </a:extLst>
          </p:cNvPr>
          <p:cNvSpPr txBox="1"/>
          <p:nvPr/>
        </p:nvSpPr>
        <p:spPr>
          <a:xfrm>
            <a:off x="6382429" y="756000"/>
            <a:ext cx="3399145" cy="369332"/>
          </a:xfrm>
          <a:prstGeom prst="rect">
            <a:avLst/>
          </a:prstGeom>
          <a:noFill/>
        </p:spPr>
        <p:txBody>
          <a:bodyPr wrap="square" rtlCol="0">
            <a:spAutoFit/>
          </a:bodyPr>
          <a:lstStyle/>
          <a:p>
            <a:r>
              <a:rPr lang="zh-CN" altLang="en-US" dirty="0"/>
              <a:t>人才招聘</a:t>
            </a:r>
          </a:p>
        </p:txBody>
      </p:sp>
      <p:sp>
        <p:nvSpPr>
          <p:cNvPr id="18" name="文本框 17">
            <a:extLst>
              <a:ext uri="{FF2B5EF4-FFF2-40B4-BE49-F238E27FC236}">
                <a16:creationId xmlns:a16="http://schemas.microsoft.com/office/drawing/2014/main" id="{CDF4B470-4540-448F-A752-6B48720104F8}"/>
              </a:ext>
            </a:extLst>
          </p:cNvPr>
          <p:cNvSpPr txBox="1"/>
          <p:nvPr/>
        </p:nvSpPr>
        <p:spPr>
          <a:xfrm>
            <a:off x="7904698" y="728519"/>
            <a:ext cx="3399145" cy="369332"/>
          </a:xfrm>
          <a:prstGeom prst="rect">
            <a:avLst/>
          </a:prstGeom>
          <a:noFill/>
        </p:spPr>
        <p:txBody>
          <a:bodyPr wrap="square" rtlCol="0">
            <a:spAutoFit/>
          </a:bodyPr>
          <a:lstStyle/>
          <a:p>
            <a:r>
              <a:rPr lang="zh-CN" altLang="en-US" dirty="0"/>
              <a:t>联系我们</a:t>
            </a:r>
          </a:p>
        </p:txBody>
      </p:sp>
      <p:pic>
        <p:nvPicPr>
          <p:cNvPr id="19" name="图片 18">
            <a:extLst>
              <a:ext uri="{FF2B5EF4-FFF2-40B4-BE49-F238E27FC236}">
                <a16:creationId xmlns:a16="http://schemas.microsoft.com/office/drawing/2014/main" id="{62869E81-55D0-4182-812A-2DC9D79D33ED}"/>
              </a:ext>
            </a:extLst>
          </p:cNvPr>
          <p:cNvPicPr>
            <a:picLocks noChangeAspect="1"/>
          </p:cNvPicPr>
          <p:nvPr/>
        </p:nvPicPr>
        <p:blipFill>
          <a:blip r:embed="rId6"/>
          <a:stretch>
            <a:fillRect/>
          </a:stretch>
        </p:blipFill>
        <p:spPr>
          <a:xfrm>
            <a:off x="370072" y="24980976"/>
            <a:ext cx="10284948" cy="1589544"/>
          </a:xfrm>
          <a:prstGeom prst="rect">
            <a:avLst/>
          </a:prstGeom>
        </p:spPr>
      </p:pic>
      <p:sp>
        <p:nvSpPr>
          <p:cNvPr id="21" name="标注: 线形 20">
            <a:extLst>
              <a:ext uri="{FF2B5EF4-FFF2-40B4-BE49-F238E27FC236}">
                <a16:creationId xmlns:a16="http://schemas.microsoft.com/office/drawing/2014/main" id="{A7DD7501-9D99-4CD3-AB9D-3989EB35A253}"/>
              </a:ext>
            </a:extLst>
          </p:cNvPr>
          <p:cNvSpPr/>
          <p:nvPr/>
        </p:nvSpPr>
        <p:spPr>
          <a:xfrm>
            <a:off x="4874283" y="24748748"/>
            <a:ext cx="3021673" cy="232228"/>
          </a:xfrm>
          <a:prstGeom prst="borderCallout1">
            <a:avLst>
              <a:gd name="adj1" fmla="val 18750"/>
              <a:gd name="adj2" fmla="val -8333"/>
              <a:gd name="adj3" fmla="val 301563"/>
              <a:gd name="adj4" fmla="val -36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t>上海灵娃智能科技有限公司</a:t>
            </a:r>
          </a:p>
        </p:txBody>
      </p:sp>
      <p:sp>
        <p:nvSpPr>
          <p:cNvPr id="22" name="文本框 21">
            <a:extLst>
              <a:ext uri="{FF2B5EF4-FFF2-40B4-BE49-F238E27FC236}">
                <a16:creationId xmlns:a16="http://schemas.microsoft.com/office/drawing/2014/main" id="{729743AF-EF3D-4CA3-A35E-8F09649D6D2E}"/>
              </a:ext>
            </a:extLst>
          </p:cNvPr>
          <p:cNvSpPr txBox="1"/>
          <p:nvPr/>
        </p:nvSpPr>
        <p:spPr>
          <a:xfrm>
            <a:off x="8009544" y="24480925"/>
            <a:ext cx="3394540" cy="1277273"/>
          </a:xfrm>
          <a:prstGeom prst="rect">
            <a:avLst/>
          </a:prstGeom>
          <a:solidFill>
            <a:srgbClr val="4587E8"/>
          </a:solidFill>
        </p:spPr>
        <p:txBody>
          <a:bodyPr wrap="square" rtlCol="0">
            <a:spAutoFit/>
          </a:bodyPr>
          <a:lstStyle/>
          <a:p>
            <a:r>
              <a:rPr lang="zh-CN" altLang="en-US" sz="900" dirty="0">
                <a:solidFill>
                  <a:schemeClr val="bg1"/>
                </a:solidFill>
              </a:rPr>
              <a:t>上海灵娃智能科技有限公司</a:t>
            </a:r>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上海： 浦东新区灵岩南路</a:t>
            </a:r>
            <a:r>
              <a:rPr lang="en-US" altLang="zh-CN" sz="700" dirty="0">
                <a:solidFill>
                  <a:schemeClr val="bg1"/>
                </a:solidFill>
              </a:rPr>
              <a:t>295</a:t>
            </a:r>
            <a:r>
              <a:rPr lang="zh-CN" altLang="en-US" sz="700" dirty="0">
                <a:solidFill>
                  <a:schemeClr val="bg1"/>
                </a:solidFill>
              </a:rPr>
              <a:t>弄</a:t>
            </a:r>
            <a:r>
              <a:rPr lang="en-US" altLang="zh-CN" sz="700" dirty="0">
                <a:solidFill>
                  <a:schemeClr val="bg1"/>
                </a:solidFill>
              </a:rPr>
              <a:t>12</a:t>
            </a:r>
            <a:r>
              <a:rPr lang="zh-CN" altLang="en-US" sz="700" dirty="0">
                <a:solidFill>
                  <a:schemeClr val="bg1"/>
                </a:solidFill>
              </a:rPr>
              <a:t>号</a:t>
            </a:r>
            <a:r>
              <a:rPr lang="en-US" altLang="zh-CN" sz="700" dirty="0">
                <a:solidFill>
                  <a:schemeClr val="bg1"/>
                </a:solidFill>
              </a:rPr>
              <a:t>12103</a:t>
            </a:r>
            <a:r>
              <a:rPr lang="zh-CN" altLang="en-US" sz="700" dirty="0">
                <a:solidFill>
                  <a:schemeClr val="bg1"/>
                </a:solidFill>
              </a:rPr>
              <a:t>室</a:t>
            </a:r>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重庆： </a:t>
            </a:r>
            <a:endParaRPr lang="en-US" altLang="zh-CN" sz="700" dirty="0">
              <a:solidFill>
                <a:schemeClr val="bg1"/>
              </a:solidFill>
            </a:endParaRPr>
          </a:p>
          <a:p>
            <a:endParaRPr lang="en-US" altLang="zh-CN" sz="900" dirty="0">
              <a:solidFill>
                <a:schemeClr val="bg1"/>
              </a:solidFill>
            </a:endParaRPr>
          </a:p>
          <a:p>
            <a:r>
              <a:rPr lang="zh-CN" altLang="en-US" sz="900" dirty="0">
                <a:solidFill>
                  <a:schemeClr val="bg1"/>
                </a:solidFill>
              </a:rPr>
              <a:t>业务电话：</a:t>
            </a:r>
            <a:r>
              <a:rPr lang="en-US" altLang="zh-CN" sz="900" dirty="0">
                <a:solidFill>
                  <a:schemeClr val="bg1"/>
                </a:solidFill>
              </a:rPr>
              <a:t>18651399229</a:t>
            </a:r>
            <a:r>
              <a:rPr lang="zh-CN" altLang="en-US" sz="900" dirty="0">
                <a:solidFill>
                  <a:schemeClr val="bg1"/>
                </a:solidFill>
              </a:rPr>
              <a:t> </a:t>
            </a:r>
            <a:endParaRPr lang="en-US" altLang="zh-CN" sz="900" dirty="0">
              <a:solidFill>
                <a:schemeClr val="bg1"/>
              </a:solidFill>
            </a:endParaRPr>
          </a:p>
          <a:p>
            <a:r>
              <a:rPr lang="zh-CN" altLang="en-US" sz="900" dirty="0">
                <a:solidFill>
                  <a:schemeClr val="bg1"/>
                </a:solidFill>
              </a:rPr>
              <a:t>联系邮箱：</a:t>
            </a:r>
            <a:r>
              <a:rPr lang="en-US" altLang="zh-CN" sz="700" dirty="0">
                <a:solidFill>
                  <a:schemeClr val="bg1"/>
                </a:solidFill>
              </a:rPr>
              <a:t>sales@smart-flow.cn</a:t>
            </a:r>
            <a:endParaRPr lang="en-US" altLang="zh-CN" sz="900" dirty="0">
              <a:solidFill>
                <a:schemeClr val="bg1"/>
              </a:solidFill>
            </a:endParaRPr>
          </a:p>
        </p:txBody>
      </p:sp>
      <p:sp>
        <p:nvSpPr>
          <p:cNvPr id="24" name="文本框 23">
            <a:extLst>
              <a:ext uri="{FF2B5EF4-FFF2-40B4-BE49-F238E27FC236}">
                <a16:creationId xmlns:a16="http://schemas.microsoft.com/office/drawing/2014/main" id="{BFB9DFF9-51E3-416E-B733-01AEDD9DC7FE}"/>
              </a:ext>
            </a:extLst>
          </p:cNvPr>
          <p:cNvSpPr txBox="1"/>
          <p:nvPr/>
        </p:nvSpPr>
        <p:spPr>
          <a:xfrm>
            <a:off x="2091137" y="24272793"/>
            <a:ext cx="3300204" cy="261610"/>
          </a:xfrm>
          <a:prstGeom prst="rect">
            <a:avLst/>
          </a:prstGeom>
          <a:noFill/>
        </p:spPr>
        <p:txBody>
          <a:bodyPr wrap="square" rtlCol="0">
            <a:spAutoFit/>
          </a:bodyPr>
          <a:lstStyle/>
          <a:p>
            <a:r>
              <a:rPr lang="zh-CN" altLang="en-US" sz="1050" dirty="0"/>
              <a:t>联系我们</a:t>
            </a:r>
          </a:p>
        </p:txBody>
      </p:sp>
      <p:sp>
        <p:nvSpPr>
          <p:cNvPr id="25" name="文本框 24">
            <a:extLst>
              <a:ext uri="{FF2B5EF4-FFF2-40B4-BE49-F238E27FC236}">
                <a16:creationId xmlns:a16="http://schemas.microsoft.com/office/drawing/2014/main" id="{3A0F9D3A-858E-4748-AD71-E1EC799A1035}"/>
              </a:ext>
            </a:extLst>
          </p:cNvPr>
          <p:cNvSpPr txBox="1"/>
          <p:nvPr/>
        </p:nvSpPr>
        <p:spPr>
          <a:xfrm>
            <a:off x="63897" y="17630249"/>
            <a:ext cx="13679487" cy="1061829"/>
          </a:xfrm>
          <a:prstGeom prst="rect">
            <a:avLst/>
          </a:prstGeom>
          <a:noFill/>
        </p:spPr>
        <p:txBody>
          <a:bodyPr wrap="square" rtlCol="0">
            <a:spAutoFit/>
          </a:bodyPr>
          <a:lstStyle/>
          <a:p>
            <a:r>
              <a:rPr lang="en-US" altLang="zh-CN" sz="1050" dirty="0"/>
              <a:t> </a:t>
            </a:r>
          </a:p>
          <a:p>
            <a:endParaRPr lang="en-US" altLang="zh-CN" sz="1050" dirty="0"/>
          </a:p>
          <a:p>
            <a:r>
              <a:rPr lang="zh-CN" altLang="en-US" sz="1050" dirty="0"/>
              <a:t>合作、加盟。有意者请联系</a:t>
            </a:r>
            <a:endParaRPr lang="en-US" altLang="zh-CN" sz="1050" dirty="0"/>
          </a:p>
          <a:p>
            <a:r>
              <a:rPr lang="zh-CN" altLang="en-US" sz="1050" dirty="0">
                <a:hlinkClick r:id="rId7"/>
              </a:rPr>
              <a:t>联系方式： </a:t>
            </a:r>
            <a:r>
              <a:rPr lang="en-US" altLang="zh-CN" sz="1050" dirty="0">
                <a:hlinkClick r:id="rId7"/>
              </a:rPr>
              <a:t>qun_wang@linxvalley.com</a:t>
            </a:r>
            <a:r>
              <a:rPr lang="en-US" altLang="zh-CN" sz="1050" dirty="0"/>
              <a:t>     </a:t>
            </a:r>
            <a:r>
              <a:rPr lang="zh-CN" altLang="en-US" sz="1050" dirty="0"/>
              <a:t>或致电：</a:t>
            </a:r>
            <a:r>
              <a:rPr lang="en-US" altLang="zh-CN" sz="1050" dirty="0"/>
              <a:t>+86-18721633726</a:t>
            </a:r>
          </a:p>
          <a:p>
            <a:endParaRPr lang="en-US" altLang="zh-CN" sz="1050" dirty="0"/>
          </a:p>
          <a:p>
            <a:r>
              <a:rPr lang="zh-CN" altLang="en-US" sz="1050" dirty="0"/>
              <a:t>期待您的来信来电！ </a:t>
            </a:r>
          </a:p>
        </p:txBody>
      </p:sp>
      <p:grpSp>
        <p:nvGrpSpPr>
          <p:cNvPr id="35" name="组合 34">
            <a:extLst>
              <a:ext uri="{FF2B5EF4-FFF2-40B4-BE49-F238E27FC236}">
                <a16:creationId xmlns:a16="http://schemas.microsoft.com/office/drawing/2014/main" id="{23B4A25F-C0FA-42CE-B031-FADAE714A143}"/>
              </a:ext>
            </a:extLst>
          </p:cNvPr>
          <p:cNvGrpSpPr/>
          <p:nvPr/>
        </p:nvGrpSpPr>
        <p:grpSpPr>
          <a:xfrm>
            <a:off x="-13396" y="7811538"/>
            <a:ext cx="12258076" cy="3084334"/>
            <a:chOff x="-73055" y="1740702"/>
            <a:chExt cx="14107555" cy="4104852"/>
          </a:xfrm>
        </p:grpSpPr>
        <p:sp>
          <p:nvSpPr>
            <p:cNvPr id="36" name="TextBox 4">
              <a:extLst>
                <a:ext uri="{FF2B5EF4-FFF2-40B4-BE49-F238E27FC236}">
                  <a16:creationId xmlns:a16="http://schemas.microsoft.com/office/drawing/2014/main" id="{996C296D-D0E1-49FD-B786-E893401EFA91}"/>
                </a:ext>
              </a:extLst>
            </p:cNvPr>
            <p:cNvSpPr txBox="1"/>
            <p:nvPr/>
          </p:nvSpPr>
          <p:spPr>
            <a:xfrm>
              <a:off x="129254" y="3724758"/>
              <a:ext cx="2009640" cy="675858"/>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引进硅谷技术，开始</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自</a:t>
              </a:r>
              <a:endPar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a:p>
              <a:pP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主知识产权</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的</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软件开发</a:t>
              </a:r>
              <a:endPar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a:p>
              <a:pP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研发</a:t>
              </a:r>
            </a:p>
          </p:txBody>
        </p:sp>
        <p:sp>
          <p:nvSpPr>
            <p:cNvPr id="37" name="TextBox 7">
              <a:extLst>
                <a:ext uri="{FF2B5EF4-FFF2-40B4-BE49-F238E27FC236}">
                  <a16:creationId xmlns:a16="http://schemas.microsoft.com/office/drawing/2014/main" id="{29BF3E40-3331-4BF0-B765-733F089558BA}"/>
                </a:ext>
              </a:extLst>
            </p:cNvPr>
            <p:cNvSpPr txBox="1"/>
            <p:nvPr/>
          </p:nvSpPr>
          <p:spPr>
            <a:xfrm>
              <a:off x="987444" y="2894321"/>
              <a:ext cx="2393682" cy="675858"/>
            </a:xfrm>
            <a:prstGeom prst="rect">
              <a:avLst/>
            </a:prstGeom>
            <a:noFill/>
          </p:spPr>
          <p:txBody>
            <a:bodyPr wrap="square">
              <a:spAutoFit/>
            </a:bodyPr>
            <a:lstStyle/>
            <a:p>
              <a:pPr algn="ct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施耐德配电</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和</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尤妮佳</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工厂基于“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MES</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系统上线</a:t>
              </a:r>
            </a:p>
          </p:txBody>
        </p:sp>
        <p:sp>
          <p:nvSpPr>
            <p:cNvPr id="38" name="TextBox 9">
              <a:extLst>
                <a:ext uri="{FF2B5EF4-FFF2-40B4-BE49-F238E27FC236}">
                  <a16:creationId xmlns:a16="http://schemas.microsoft.com/office/drawing/2014/main" id="{D3AF5506-0E0B-469E-9FD5-83C8FA31EA5E}"/>
                </a:ext>
              </a:extLst>
            </p:cNvPr>
            <p:cNvSpPr txBox="1"/>
            <p:nvPr/>
          </p:nvSpPr>
          <p:spPr>
            <a:xfrm>
              <a:off x="2277667" y="3724758"/>
              <a:ext cx="2331118" cy="491533"/>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自主“</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”软件开发平台获“</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上海市创新基金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endPar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39" name="矩形 38">
              <a:extLst>
                <a:ext uri="{FF2B5EF4-FFF2-40B4-BE49-F238E27FC236}">
                  <a16:creationId xmlns:a16="http://schemas.microsoft.com/office/drawing/2014/main" id="{515A36D5-E002-496C-89A5-8A09D2985B10}"/>
                </a:ext>
              </a:extLst>
            </p:cNvPr>
            <p:cNvSpPr/>
            <p:nvPr/>
          </p:nvSpPr>
          <p:spPr>
            <a:xfrm>
              <a:off x="3559142" y="2894321"/>
              <a:ext cx="2308288" cy="491533"/>
            </a:xfrm>
            <a:prstGeom prst="rect">
              <a:avLst/>
            </a:prstGeom>
          </p:spPr>
          <p:txBody>
            <a:bodyPr wrap="square">
              <a:spAutoFit/>
            </a:bodyPr>
            <a:lstStyle/>
            <a:p>
              <a:pPr algn="ct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 </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MES</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系统获得“</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国家级科技型中小企业技术创新资金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p>
          </p:txBody>
        </p:sp>
        <p:sp>
          <p:nvSpPr>
            <p:cNvPr id="40" name="矩形 39">
              <a:extLst>
                <a:ext uri="{FF2B5EF4-FFF2-40B4-BE49-F238E27FC236}">
                  <a16:creationId xmlns:a16="http://schemas.microsoft.com/office/drawing/2014/main" id="{E5637FDF-80DF-42DE-811C-E1D887CF60F7}"/>
                </a:ext>
              </a:extLst>
            </p:cNvPr>
            <p:cNvSpPr/>
            <p:nvPr/>
          </p:nvSpPr>
          <p:spPr>
            <a:xfrm>
              <a:off x="5018007" y="3724758"/>
              <a:ext cx="2070846" cy="491533"/>
            </a:xfrm>
            <a:prstGeom prst="rect">
              <a:avLst/>
            </a:prstGeom>
          </p:spPr>
          <p:txBody>
            <a:bodyPr wrap="square">
              <a:spAutoFit/>
            </a:bodyPr>
            <a:lstStyle/>
            <a:p>
              <a:pPr algn="ct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MES</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 基于无线网络触控客户端发布</a:t>
              </a:r>
            </a:p>
          </p:txBody>
        </p:sp>
        <p:pic>
          <p:nvPicPr>
            <p:cNvPr id="42" name="Picture 9" descr="创新">
              <a:extLst>
                <a:ext uri="{FF2B5EF4-FFF2-40B4-BE49-F238E27FC236}">
                  <a16:creationId xmlns:a16="http://schemas.microsoft.com/office/drawing/2014/main" id="{85B642F3-7678-41B5-B386-E03AA21BEAB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89900" y="2168695"/>
              <a:ext cx="541338" cy="41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
              <a:extLst>
                <a:ext uri="{FF2B5EF4-FFF2-40B4-BE49-F238E27FC236}">
                  <a16:creationId xmlns:a16="http://schemas.microsoft.com/office/drawing/2014/main" id="{33AD7342-68E9-456F-8BA2-0AF4B48D8B0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3122" y="4344319"/>
              <a:ext cx="564744" cy="41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灵蛙公司软件V2">
              <a:extLst>
                <a:ext uri="{FF2B5EF4-FFF2-40B4-BE49-F238E27FC236}">
                  <a16:creationId xmlns:a16="http://schemas.microsoft.com/office/drawing/2014/main" id="{FFA93237-5302-423D-9419-BE8AA9AA1C1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2707" y="4342076"/>
              <a:ext cx="692641" cy="4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5">
              <a:extLst>
                <a:ext uri="{FF2B5EF4-FFF2-40B4-BE49-F238E27FC236}">
                  <a16:creationId xmlns:a16="http://schemas.microsoft.com/office/drawing/2014/main" id="{C67A08BF-BE88-48B2-87EC-352030133BD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55876" y="2182982"/>
              <a:ext cx="53498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BCAEB224-86FA-4FED-921A-99EC68D5FE32}"/>
                </a:ext>
              </a:extLst>
            </p:cNvPr>
            <p:cNvPicPr>
              <a:picLocks noChangeAspect="1"/>
            </p:cNvPicPr>
            <p:nvPr/>
          </p:nvPicPr>
          <p:blipFill>
            <a:blip r:embed="rId12"/>
            <a:srcRect/>
            <a:stretch>
              <a:fillRect/>
            </a:stretch>
          </p:blipFill>
          <p:spPr bwMode="auto">
            <a:xfrm>
              <a:off x="5723044" y="4285818"/>
              <a:ext cx="855952" cy="535163"/>
            </a:xfrm>
            <a:prstGeom prst="rect">
              <a:avLst/>
            </a:prstGeom>
            <a:noFill/>
            <a:ln w="31750">
              <a:solidFill>
                <a:schemeClr val="tx1">
                  <a:lumMod val="65000"/>
                  <a:lumOff val="3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7" name="矩形 46">
              <a:extLst>
                <a:ext uri="{FF2B5EF4-FFF2-40B4-BE49-F238E27FC236}">
                  <a16:creationId xmlns:a16="http://schemas.microsoft.com/office/drawing/2014/main" id="{5F583600-5FB5-4ED7-A5EE-8498E588F991}"/>
                </a:ext>
              </a:extLst>
            </p:cNvPr>
            <p:cNvSpPr/>
            <p:nvPr/>
          </p:nvSpPr>
          <p:spPr>
            <a:xfrm>
              <a:off x="7578424" y="3775374"/>
              <a:ext cx="2259140" cy="675858"/>
            </a:xfrm>
            <a:prstGeom prst="rect">
              <a:avLst/>
            </a:prstGeom>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3.0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版发布，同年基于“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灵蛙医疗专病随访软件</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1.0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a:t>
              </a:r>
              <a:endPar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48" name="TextBox 1">
              <a:extLst>
                <a:ext uri="{FF2B5EF4-FFF2-40B4-BE49-F238E27FC236}">
                  <a16:creationId xmlns:a16="http://schemas.microsoft.com/office/drawing/2014/main" id="{340B9890-9862-41EA-AE17-5F729FBF9315}"/>
                </a:ext>
              </a:extLst>
            </p:cNvPr>
            <p:cNvSpPr txBox="1"/>
            <p:nvPr/>
          </p:nvSpPr>
          <p:spPr>
            <a:xfrm>
              <a:off x="9181832" y="2894321"/>
              <a:ext cx="1732370" cy="491533"/>
            </a:xfrm>
            <a:prstGeom prst="rect">
              <a:avLst/>
            </a:prstGeom>
            <a:noFill/>
          </p:spPr>
          <p:txBody>
            <a:bodyPr wrap="square" rtlCol="0">
              <a:spAutoFit/>
            </a:bodyPr>
            <a:lstStyle/>
            <a:p>
              <a:pPr algn="ct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工业</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4.0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系统集成商“</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中智浩云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”收购“</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上海灵蛙</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p>
          </p:txBody>
        </p:sp>
        <p:sp>
          <p:nvSpPr>
            <p:cNvPr id="49" name="TextBox 46">
              <a:extLst>
                <a:ext uri="{FF2B5EF4-FFF2-40B4-BE49-F238E27FC236}">
                  <a16:creationId xmlns:a16="http://schemas.microsoft.com/office/drawing/2014/main" id="{1F13F29D-CD17-468A-83DB-CF015B1E8C91}"/>
                </a:ext>
              </a:extLst>
            </p:cNvPr>
            <p:cNvSpPr txBox="1"/>
            <p:nvPr/>
          </p:nvSpPr>
          <p:spPr>
            <a:xfrm>
              <a:off x="6039908" y="2894321"/>
              <a:ext cx="2600074" cy="675858"/>
            </a:xfrm>
            <a:prstGeom prst="rect">
              <a:avLst/>
            </a:prstGeom>
            <a:noFill/>
          </p:spPr>
          <p:txBody>
            <a:bodyPr wrap="square" rtlCol="0">
              <a:spAutoFit/>
            </a:bodyPr>
            <a:lstStyle/>
            <a:p>
              <a:pPr algn="ct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”平台开发的物料拉动和供应系统“</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E-Kanban</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1.0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a:t>
              </a:r>
            </a:p>
          </p:txBody>
        </p:sp>
        <p:sp>
          <p:nvSpPr>
            <p:cNvPr id="50" name="直接连接符 49">
              <a:extLst>
                <a:ext uri="{FF2B5EF4-FFF2-40B4-BE49-F238E27FC236}">
                  <a16:creationId xmlns:a16="http://schemas.microsoft.com/office/drawing/2014/main" id="{5FFC7EC1-3B4D-4C8B-A934-330E8E95CD6C}"/>
                </a:ext>
              </a:extLst>
            </p:cNvPr>
            <p:cNvSpPr>
              <a:spLocks noChangeShapeType="1"/>
            </p:cNvSpPr>
            <p:nvPr/>
          </p:nvSpPr>
          <p:spPr bwMode="auto">
            <a:xfrm flipV="1">
              <a:off x="838169" y="2700347"/>
              <a:ext cx="7893" cy="812009"/>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1" name="椭圆 50">
              <a:extLst>
                <a:ext uri="{FF2B5EF4-FFF2-40B4-BE49-F238E27FC236}">
                  <a16:creationId xmlns:a16="http://schemas.microsoft.com/office/drawing/2014/main" id="{15C9FE48-78FB-4A99-8FB7-E297AC2DA354}"/>
                </a:ext>
              </a:extLst>
            </p:cNvPr>
            <p:cNvSpPr>
              <a:spLocks noChangeArrowheads="1"/>
            </p:cNvSpPr>
            <p:nvPr/>
          </p:nvSpPr>
          <p:spPr bwMode="auto">
            <a:xfrm>
              <a:off x="368270"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1999</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2" name="直接连接符 51">
              <a:extLst>
                <a:ext uri="{FF2B5EF4-FFF2-40B4-BE49-F238E27FC236}">
                  <a16:creationId xmlns:a16="http://schemas.microsoft.com/office/drawing/2014/main" id="{6F1B2E54-F178-43D5-B9A5-EA991A0365A1}"/>
                </a:ext>
              </a:extLst>
            </p:cNvPr>
            <p:cNvSpPr>
              <a:spLocks noChangeShapeType="1"/>
            </p:cNvSpPr>
            <p:nvPr/>
          </p:nvSpPr>
          <p:spPr bwMode="auto">
            <a:xfrm flipV="1">
              <a:off x="2139002" y="3753658"/>
              <a:ext cx="0" cy="968378"/>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id="{20F17C57-5D80-41B3-94C8-4C8D1D80431C}"/>
                </a:ext>
              </a:extLst>
            </p:cNvPr>
            <p:cNvSpPr>
              <a:spLocks noChangeArrowheads="1"/>
            </p:cNvSpPr>
            <p:nvPr/>
          </p:nvSpPr>
          <p:spPr bwMode="auto">
            <a:xfrm>
              <a:off x="1669102" y="4759309"/>
              <a:ext cx="958851" cy="960441"/>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88900" cap="flat" cmpd="sng" algn="ctr">
              <a:solidFill>
                <a:srgbClr val="C0000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2002</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cxnSp>
          <p:nvCxnSpPr>
            <p:cNvPr id="54" name="直接连接符 53">
              <a:extLst>
                <a:ext uri="{FF2B5EF4-FFF2-40B4-BE49-F238E27FC236}">
                  <a16:creationId xmlns:a16="http://schemas.microsoft.com/office/drawing/2014/main" id="{D36FFCB8-753F-42AE-85FC-59F88C4F4A81}"/>
                </a:ext>
              </a:extLst>
            </p:cNvPr>
            <p:cNvCxnSpPr>
              <a:cxnSpLocks noChangeShapeType="1"/>
              <a:stCxn id="68" idx="0"/>
              <a:endCxn id="55" idx="4"/>
            </p:cNvCxnSpPr>
            <p:nvPr/>
          </p:nvCxnSpPr>
          <p:spPr bwMode="auto">
            <a:xfrm flipV="1">
              <a:off x="3448461" y="2701143"/>
              <a:ext cx="102" cy="81121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cxnSp>
        <p:sp>
          <p:nvSpPr>
            <p:cNvPr id="55" name="椭圆 54">
              <a:extLst>
                <a:ext uri="{FF2B5EF4-FFF2-40B4-BE49-F238E27FC236}">
                  <a16:creationId xmlns:a16="http://schemas.microsoft.com/office/drawing/2014/main" id="{1EACA421-0712-4FF9-8CB6-70EB656B1AA9}"/>
                </a:ext>
              </a:extLst>
            </p:cNvPr>
            <p:cNvSpPr>
              <a:spLocks noChangeArrowheads="1"/>
            </p:cNvSpPr>
            <p:nvPr/>
          </p:nvSpPr>
          <p:spPr bwMode="auto">
            <a:xfrm>
              <a:off x="2968345" y="1740702"/>
              <a:ext cx="960439" cy="960441"/>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2005</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6" name="直接连接符 55">
              <a:extLst>
                <a:ext uri="{FF2B5EF4-FFF2-40B4-BE49-F238E27FC236}">
                  <a16:creationId xmlns:a16="http://schemas.microsoft.com/office/drawing/2014/main" id="{C2D58FF5-9C04-49FF-90F0-471770627769}"/>
                </a:ext>
              </a:extLst>
            </p:cNvPr>
            <p:cNvSpPr>
              <a:spLocks noChangeShapeType="1"/>
            </p:cNvSpPr>
            <p:nvPr/>
          </p:nvSpPr>
          <p:spPr bwMode="auto">
            <a:xfrm flipH="1" flipV="1">
              <a:off x="4722884" y="3673191"/>
              <a:ext cx="25718" cy="1286969"/>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5E75D303-C41D-48E4-9856-14B65146CFA4}"/>
                </a:ext>
              </a:extLst>
            </p:cNvPr>
            <p:cNvSpPr>
              <a:spLocks noChangeArrowheads="1"/>
            </p:cNvSpPr>
            <p:nvPr/>
          </p:nvSpPr>
          <p:spPr bwMode="auto">
            <a:xfrm>
              <a:off x="4269176" y="4760102"/>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7950" cap="flat" cmpd="sng" algn="ctr">
              <a:solidFill>
                <a:srgbClr val="FFFF00"/>
              </a:solidFill>
              <a:prstDash val="solid"/>
              <a:miter lim="800000"/>
              <a:headEnd type="none" w="med" len="med"/>
              <a:tailEnd type="none" w="med" len="med"/>
            </a:ln>
            <a:effectLst>
              <a:outerShdw blurRad="50800" dist="38100" dir="2700000" algn="tl"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2006</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8" name="直接连接符 57">
              <a:extLst>
                <a:ext uri="{FF2B5EF4-FFF2-40B4-BE49-F238E27FC236}">
                  <a16:creationId xmlns:a16="http://schemas.microsoft.com/office/drawing/2014/main" id="{75F98F42-772C-487F-B657-FDD94C3A2393}"/>
                </a:ext>
              </a:extLst>
            </p:cNvPr>
            <p:cNvSpPr>
              <a:spLocks noChangeShapeType="1"/>
            </p:cNvSpPr>
            <p:nvPr/>
          </p:nvSpPr>
          <p:spPr bwMode="auto">
            <a:xfrm flipV="1">
              <a:off x="6039908" y="1767689"/>
              <a:ext cx="0" cy="175260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D37B32B7-9D1D-44BB-A28A-12CFB14E5383}"/>
                </a:ext>
              </a:extLst>
            </p:cNvPr>
            <p:cNvSpPr>
              <a:spLocks noChangeArrowheads="1"/>
            </p:cNvSpPr>
            <p:nvPr/>
          </p:nvSpPr>
          <p:spPr bwMode="auto">
            <a:xfrm>
              <a:off x="5568420"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92D05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2009</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0" name="直接连接符 59">
              <a:extLst>
                <a:ext uri="{FF2B5EF4-FFF2-40B4-BE49-F238E27FC236}">
                  <a16:creationId xmlns:a16="http://schemas.microsoft.com/office/drawing/2014/main" id="{6977CF97-209E-43AE-BDFA-158EE57EEDD4}"/>
                </a:ext>
              </a:extLst>
            </p:cNvPr>
            <p:cNvSpPr>
              <a:spLocks noChangeShapeType="1"/>
            </p:cNvSpPr>
            <p:nvPr/>
          </p:nvSpPr>
          <p:spPr bwMode="auto">
            <a:xfrm flipH="1" flipV="1">
              <a:off x="7339150" y="3673192"/>
              <a:ext cx="9527" cy="1299601"/>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3F9869FB-A5F8-4871-B530-66D50A0904A9}"/>
                </a:ext>
              </a:extLst>
            </p:cNvPr>
            <p:cNvSpPr>
              <a:spLocks noChangeArrowheads="1"/>
            </p:cNvSpPr>
            <p:nvPr/>
          </p:nvSpPr>
          <p:spPr bwMode="auto">
            <a:xfrm>
              <a:off x="6869252" y="4760102"/>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chemeClr val="accent2">
                  <a:lumMod val="60000"/>
                  <a:lumOff val="40000"/>
                </a:schemeClr>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2013</a:t>
              </a:r>
              <a:endParaRPr lang="zh-CN" altLang="en-US" sz="1200"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62" name="直接连接符 61">
              <a:extLst>
                <a:ext uri="{FF2B5EF4-FFF2-40B4-BE49-F238E27FC236}">
                  <a16:creationId xmlns:a16="http://schemas.microsoft.com/office/drawing/2014/main" id="{F930A472-D809-4779-B5DE-AA3436CDFA0F}"/>
                </a:ext>
              </a:extLst>
            </p:cNvPr>
            <p:cNvSpPr>
              <a:spLocks noChangeShapeType="1"/>
            </p:cNvSpPr>
            <p:nvPr/>
          </p:nvSpPr>
          <p:spPr bwMode="auto">
            <a:xfrm flipH="1" flipV="1">
              <a:off x="9947991" y="3685814"/>
              <a:ext cx="758" cy="1286966"/>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id="{C49F715C-991A-4EF2-A1CA-D09AFA7479D7}"/>
                </a:ext>
              </a:extLst>
            </p:cNvPr>
            <p:cNvSpPr>
              <a:spLocks noChangeArrowheads="1"/>
            </p:cNvSpPr>
            <p:nvPr/>
          </p:nvSpPr>
          <p:spPr bwMode="auto">
            <a:xfrm>
              <a:off x="9469323" y="4760090"/>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65100" cap="flat" cmpd="sng" algn="ctr">
              <a:solidFill>
                <a:schemeClr val="accent6">
                  <a:lumMod val="60000"/>
                  <a:lumOff val="40000"/>
                </a:schemeClr>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2016</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64" name="直接连接符 63">
              <a:extLst>
                <a:ext uri="{FF2B5EF4-FFF2-40B4-BE49-F238E27FC236}">
                  <a16:creationId xmlns:a16="http://schemas.microsoft.com/office/drawing/2014/main" id="{17BC5492-4E96-4C6D-AC6A-559E0068BBF1}"/>
                </a:ext>
              </a:extLst>
            </p:cNvPr>
            <p:cNvSpPr>
              <a:spLocks noChangeShapeType="1"/>
            </p:cNvSpPr>
            <p:nvPr/>
          </p:nvSpPr>
          <p:spPr bwMode="auto">
            <a:xfrm flipV="1">
              <a:off x="8639983" y="1767689"/>
              <a:ext cx="0" cy="175260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E6F714FB-00CD-45F5-917F-113945626566}"/>
                </a:ext>
              </a:extLst>
            </p:cNvPr>
            <p:cNvSpPr>
              <a:spLocks noChangeArrowheads="1"/>
            </p:cNvSpPr>
            <p:nvPr/>
          </p:nvSpPr>
          <p:spPr bwMode="auto">
            <a:xfrm>
              <a:off x="8168494"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00B0F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2015</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6" name="等腰三角形 65">
              <a:extLst>
                <a:ext uri="{FF2B5EF4-FFF2-40B4-BE49-F238E27FC236}">
                  <a16:creationId xmlns:a16="http://schemas.microsoft.com/office/drawing/2014/main" id="{57617BDC-9862-45EB-81E5-4A9DE24E3820}"/>
                </a:ext>
              </a:extLst>
            </p:cNvPr>
            <p:cNvSpPr>
              <a:spLocks noChangeArrowheads="1"/>
            </p:cNvSpPr>
            <p:nvPr/>
          </p:nvSpPr>
          <p:spPr bwMode="auto">
            <a:xfrm>
              <a:off x="707450" y="3512357"/>
              <a:ext cx="260351" cy="161613"/>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7" name="等腰三角形 66">
              <a:extLst>
                <a:ext uri="{FF2B5EF4-FFF2-40B4-BE49-F238E27FC236}">
                  <a16:creationId xmlns:a16="http://schemas.microsoft.com/office/drawing/2014/main" id="{B0B08085-62AF-4916-ADB5-59FA9BF9894D}"/>
                </a:ext>
              </a:extLst>
            </p:cNvPr>
            <p:cNvSpPr>
              <a:spLocks noChangeArrowheads="1"/>
            </p:cNvSpPr>
            <p:nvPr/>
          </p:nvSpPr>
          <p:spPr bwMode="auto">
            <a:xfrm flipV="1">
              <a:off x="2017959" y="3673195"/>
              <a:ext cx="259821" cy="161428"/>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8" name="等腰三角形 67">
              <a:extLst>
                <a:ext uri="{FF2B5EF4-FFF2-40B4-BE49-F238E27FC236}">
                  <a16:creationId xmlns:a16="http://schemas.microsoft.com/office/drawing/2014/main" id="{CEFA7E6F-1E8D-4D3A-B137-768B75125EBF}"/>
                </a:ext>
              </a:extLst>
            </p:cNvPr>
            <p:cNvSpPr>
              <a:spLocks noChangeArrowheads="1"/>
            </p:cNvSpPr>
            <p:nvPr/>
          </p:nvSpPr>
          <p:spPr bwMode="auto">
            <a:xfrm>
              <a:off x="3318551" y="3512357"/>
              <a:ext cx="259820" cy="161613"/>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9" name="等腰三角形 68">
              <a:extLst>
                <a:ext uri="{FF2B5EF4-FFF2-40B4-BE49-F238E27FC236}">
                  <a16:creationId xmlns:a16="http://schemas.microsoft.com/office/drawing/2014/main" id="{DCCA7AE9-68A6-483F-8617-5C1EE3D1B2AA}"/>
                </a:ext>
              </a:extLst>
            </p:cNvPr>
            <p:cNvSpPr>
              <a:spLocks noChangeArrowheads="1"/>
            </p:cNvSpPr>
            <p:nvPr/>
          </p:nvSpPr>
          <p:spPr bwMode="auto">
            <a:xfrm flipV="1">
              <a:off x="4618312" y="3673195"/>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0" name="等腰三角形 69">
              <a:extLst>
                <a:ext uri="{FF2B5EF4-FFF2-40B4-BE49-F238E27FC236}">
                  <a16:creationId xmlns:a16="http://schemas.microsoft.com/office/drawing/2014/main" id="{DA854B7A-C346-4FA3-9769-A3CD7AB3A6E8}"/>
                </a:ext>
              </a:extLst>
            </p:cNvPr>
            <p:cNvSpPr>
              <a:spLocks noChangeArrowheads="1"/>
            </p:cNvSpPr>
            <p:nvPr/>
          </p:nvSpPr>
          <p:spPr bwMode="auto">
            <a:xfrm>
              <a:off x="5918163" y="3512357"/>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1" name="直接连接符 70">
              <a:extLst>
                <a:ext uri="{FF2B5EF4-FFF2-40B4-BE49-F238E27FC236}">
                  <a16:creationId xmlns:a16="http://schemas.microsoft.com/office/drawing/2014/main" id="{F0FB2CDA-A8C3-40BF-ADD1-AD715E93EEE6}"/>
                </a:ext>
              </a:extLst>
            </p:cNvPr>
            <p:cNvSpPr>
              <a:spLocks noChangeShapeType="1"/>
            </p:cNvSpPr>
            <p:nvPr/>
          </p:nvSpPr>
          <p:spPr bwMode="auto">
            <a:xfrm>
              <a:off x="155608" y="3673629"/>
              <a:ext cx="13878892" cy="80029"/>
            </a:xfrm>
            <a:prstGeom prst="line">
              <a:avLst/>
            </a:prstGeom>
            <a:noFill/>
            <a:ln w="31750" cap="flat" cmpd="sng">
              <a:solidFill>
                <a:srgbClr val="222A35"/>
              </a:solidFill>
              <a:bevel/>
              <a:headEnd/>
              <a:tailEnd type="stealth"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2" name="椭圆 71">
              <a:extLst>
                <a:ext uri="{FF2B5EF4-FFF2-40B4-BE49-F238E27FC236}">
                  <a16:creationId xmlns:a16="http://schemas.microsoft.com/office/drawing/2014/main" id="{771FEFB1-C7D8-47E3-A78C-6CE06C20E650}"/>
                </a:ext>
              </a:extLst>
            </p:cNvPr>
            <p:cNvSpPr>
              <a:spLocks noChangeArrowheads="1"/>
            </p:cNvSpPr>
            <p:nvPr/>
          </p:nvSpPr>
          <p:spPr bwMode="auto">
            <a:xfrm>
              <a:off x="-73055" y="3618720"/>
              <a:ext cx="109829" cy="109817"/>
            </a:xfrm>
            <a:prstGeom prst="ellipse">
              <a:avLst/>
            </a:prstGeom>
            <a:solidFill>
              <a:srgbClr val="E74C2E"/>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3" name="等腰三角形 72">
              <a:extLst>
                <a:ext uri="{FF2B5EF4-FFF2-40B4-BE49-F238E27FC236}">
                  <a16:creationId xmlns:a16="http://schemas.microsoft.com/office/drawing/2014/main" id="{A4A95085-87E4-487E-93E4-9DFD5EE6E856}"/>
                </a:ext>
              </a:extLst>
            </p:cNvPr>
            <p:cNvSpPr>
              <a:spLocks noChangeArrowheads="1"/>
            </p:cNvSpPr>
            <p:nvPr/>
          </p:nvSpPr>
          <p:spPr bwMode="auto">
            <a:xfrm flipV="1">
              <a:off x="7218387" y="3685829"/>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4" name="等腰三角形 73">
              <a:extLst>
                <a:ext uri="{FF2B5EF4-FFF2-40B4-BE49-F238E27FC236}">
                  <a16:creationId xmlns:a16="http://schemas.microsoft.com/office/drawing/2014/main" id="{FA23549A-8EA5-4F42-8D37-9F1B34901E02}"/>
                </a:ext>
              </a:extLst>
            </p:cNvPr>
            <p:cNvSpPr>
              <a:spLocks noChangeArrowheads="1"/>
            </p:cNvSpPr>
            <p:nvPr/>
          </p:nvSpPr>
          <p:spPr bwMode="auto">
            <a:xfrm flipV="1">
              <a:off x="9818459" y="3685814"/>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dirty="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5" name="等腰三角形 74">
              <a:extLst>
                <a:ext uri="{FF2B5EF4-FFF2-40B4-BE49-F238E27FC236}">
                  <a16:creationId xmlns:a16="http://schemas.microsoft.com/office/drawing/2014/main" id="{94C94D4D-DCBB-4A60-A30A-4DEB530DB2DC}"/>
                </a:ext>
              </a:extLst>
            </p:cNvPr>
            <p:cNvSpPr>
              <a:spLocks noChangeArrowheads="1"/>
            </p:cNvSpPr>
            <p:nvPr/>
          </p:nvSpPr>
          <p:spPr bwMode="auto">
            <a:xfrm>
              <a:off x="8518239" y="3512357"/>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6" name="等腰三角形 75">
              <a:extLst>
                <a:ext uri="{FF2B5EF4-FFF2-40B4-BE49-F238E27FC236}">
                  <a16:creationId xmlns:a16="http://schemas.microsoft.com/office/drawing/2014/main" id="{6C6614D9-A860-499B-848B-282BFE045D9B}"/>
                </a:ext>
              </a:extLst>
            </p:cNvPr>
            <p:cNvSpPr>
              <a:spLocks noChangeArrowheads="1"/>
            </p:cNvSpPr>
            <p:nvPr/>
          </p:nvSpPr>
          <p:spPr bwMode="auto">
            <a:xfrm>
              <a:off x="11118313" y="3499950"/>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7" name="直接连接符 76">
              <a:extLst>
                <a:ext uri="{FF2B5EF4-FFF2-40B4-BE49-F238E27FC236}">
                  <a16:creationId xmlns:a16="http://schemas.microsoft.com/office/drawing/2014/main" id="{0B2D5DDE-11AB-4CEE-8256-5BA6D89E251F}"/>
                </a:ext>
              </a:extLst>
            </p:cNvPr>
            <p:cNvSpPr>
              <a:spLocks noChangeShapeType="1"/>
            </p:cNvSpPr>
            <p:nvPr/>
          </p:nvSpPr>
          <p:spPr bwMode="auto">
            <a:xfrm flipV="1">
              <a:off x="11240058" y="1793883"/>
              <a:ext cx="0" cy="175260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78" name="椭圆 77">
              <a:extLst>
                <a:ext uri="{FF2B5EF4-FFF2-40B4-BE49-F238E27FC236}">
                  <a16:creationId xmlns:a16="http://schemas.microsoft.com/office/drawing/2014/main" id="{FA94BEF4-0667-431C-95F0-BDE0B8002BCF}"/>
                </a:ext>
              </a:extLst>
            </p:cNvPr>
            <p:cNvSpPr>
              <a:spLocks noChangeArrowheads="1"/>
            </p:cNvSpPr>
            <p:nvPr/>
          </p:nvSpPr>
          <p:spPr bwMode="auto">
            <a:xfrm>
              <a:off x="10768569" y="1767689"/>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4BB9B9"/>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2018</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9" name="图片 78">
              <a:extLst>
                <a:ext uri="{FF2B5EF4-FFF2-40B4-BE49-F238E27FC236}">
                  <a16:creationId xmlns:a16="http://schemas.microsoft.com/office/drawing/2014/main" id="{CC621DC9-672D-493C-9F4D-4591DB8F18AD}"/>
                </a:ext>
              </a:extLst>
            </p:cNvPr>
            <p:cNvPicPr>
              <a:picLocks noChangeAspect="1"/>
            </p:cNvPicPr>
            <p:nvPr/>
          </p:nvPicPr>
          <p:blipFill>
            <a:blip r:embed="rId13"/>
            <a:stretch>
              <a:fillRect/>
            </a:stretch>
          </p:blipFill>
          <p:spPr>
            <a:xfrm>
              <a:off x="10703014" y="4633504"/>
              <a:ext cx="1354641" cy="1212050"/>
            </a:xfrm>
            <a:prstGeom prst="rect">
              <a:avLst/>
            </a:prstGeom>
          </p:spPr>
        </p:pic>
        <p:sp>
          <p:nvSpPr>
            <p:cNvPr id="80" name="TextBox 4">
              <a:extLst>
                <a:ext uri="{FF2B5EF4-FFF2-40B4-BE49-F238E27FC236}">
                  <a16:creationId xmlns:a16="http://schemas.microsoft.com/office/drawing/2014/main" id="{70A794BA-DD3D-403F-A134-504CDA452FBD}"/>
                </a:ext>
              </a:extLst>
            </p:cNvPr>
            <p:cNvSpPr txBox="1"/>
            <p:nvPr/>
          </p:nvSpPr>
          <p:spPr>
            <a:xfrm>
              <a:off x="10048019" y="3754213"/>
              <a:ext cx="2009640" cy="737300"/>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上海灵蛙科贸有限公司更名为</a:t>
              </a:r>
              <a:r>
                <a:rPr lang="zh-CN" altLang="en-US"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上海灵娃智能科技有限公司</a:t>
              </a:r>
              <a:endParaRPr lang="en-US" altLang="zh-CN"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pic>
          <p:nvPicPr>
            <p:cNvPr id="81" name="Picture 19" descr="linx">
              <a:extLst>
                <a:ext uri="{FF2B5EF4-FFF2-40B4-BE49-F238E27FC236}">
                  <a16:creationId xmlns:a16="http://schemas.microsoft.com/office/drawing/2014/main" id="{B0322A52-8770-436E-B795-D65BB5A500EF}"/>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1667" b="100000" l="0" r="100000">
                          <a14:foregroundMark x1="25000" y1="96333" x2="25000" y2="96333"/>
                          <a14:foregroundMark x1="18750" y1="94000" x2="18750" y2="94000"/>
                          <a14:foregroundMark x1="35500" y1="96333" x2="35500" y2="96333"/>
                          <a14:foregroundMark x1="45750" y1="93667" x2="45750" y2="93667"/>
                          <a14:foregroundMark x1="62000" y1="93667" x2="62000" y2="93667"/>
                          <a14:foregroundMark x1="71750" y1="93333" x2="71750" y2="93333"/>
                          <a14:foregroundMark x1="91000" y1="97000" x2="91000" y2="97000"/>
                          <a14:foregroundMark x1="42000" y1="5333" x2="42000" y2="5333"/>
                          <a14:foregroundMark x1="37750" y1="9000" x2="37750" y2="9000"/>
                          <a14:foregroundMark x1="32250" y1="9333" x2="32250" y2="9333"/>
                          <a14:foregroundMark x1="29500" y1="12667" x2="29500" y2="12667"/>
                          <a14:foregroundMark x1="24250" y1="16333" x2="24250" y2="16333"/>
                          <a14:foregroundMark x1="20000" y1="19667" x2="20000" y2="19667"/>
                          <a14:foregroundMark x1="12500" y1="31667" x2="12500" y2="31667"/>
                          <a14:foregroundMark x1="9250" y1="37000" x2="9250" y2="37000"/>
                          <a14:foregroundMark x1="6750" y1="40333" x2="6750" y2="40333"/>
                          <a14:foregroundMark x1="4750" y1="44667" x2="4750" y2="44667"/>
                          <a14:foregroundMark x1="61000" y1="28000" x2="61000" y2="28000"/>
                        </a14:backgroundRemoval>
                      </a14:imgEffect>
                    </a14:imgLayer>
                  </a14:imgProps>
                </a:ext>
                <a:ext uri="{28A0092B-C50C-407E-A947-70E740481C1C}">
                  <a14:useLocalDpi xmlns:a14="http://schemas.microsoft.com/office/drawing/2010/main" val="0"/>
                </a:ext>
              </a:extLst>
            </a:blip>
            <a:srcRect/>
            <a:stretch>
              <a:fillRect/>
            </a:stretch>
          </p:blipFill>
          <p:spPr bwMode="auto">
            <a:xfrm>
              <a:off x="210717" y="4633502"/>
              <a:ext cx="1342149" cy="112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椭圆 81">
              <a:extLst>
                <a:ext uri="{FF2B5EF4-FFF2-40B4-BE49-F238E27FC236}">
                  <a16:creationId xmlns:a16="http://schemas.microsoft.com/office/drawing/2014/main" id="{DF41A2E9-0C73-41F3-AEAD-4DBF77E31BDF}"/>
                </a:ext>
              </a:extLst>
            </p:cNvPr>
            <p:cNvSpPr>
              <a:spLocks noChangeArrowheads="1"/>
            </p:cNvSpPr>
            <p:nvPr/>
          </p:nvSpPr>
          <p:spPr bwMode="auto">
            <a:xfrm>
              <a:off x="12302930" y="4721968"/>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2020</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3" name="直接连接符 82">
              <a:extLst>
                <a:ext uri="{FF2B5EF4-FFF2-40B4-BE49-F238E27FC236}">
                  <a16:creationId xmlns:a16="http://schemas.microsoft.com/office/drawing/2014/main" id="{D89DF049-57F2-43F2-92CE-E8248CD853FD}"/>
                </a:ext>
              </a:extLst>
            </p:cNvPr>
            <p:cNvSpPr>
              <a:spLocks noChangeShapeType="1"/>
            </p:cNvSpPr>
            <p:nvPr/>
          </p:nvSpPr>
          <p:spPr bwMode="auto">
            <a:xfrm flipH="1" flipV="1">
              <a:off x="12728520" y="3638946"/>
              <a:ext cx="758" cy="1286966"/>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84" name="等腰三角形 83">
              <a:extLst>
                <a:ext uri="{FF2B5EF4-FFF2-40B4-BE49-F238E27FC236}">
                  <a16:creationId xmlns:a16="http://schemas.microsoft.com/office/drawing/2014/main" id="{CA8B16C4-FCE7-4B6B-8D66-A759E32B4667}"/>
                </a:ext>
              </a:extLst>
            </p:cNvPr>
            <p:cNvSpPr>
              <a:spLocks noChangeArrowheads="1"/>
            </p:cNvSpPr>
            <p:nvPr/>
          </p:nvSpPr>
          <p:spPr bwMode="auto">
            <a:xfrm flipV="1">
              <a:off x="12608947" y="3722212"/>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900" dirty="0">
                <a:solidFill>
                  <a:schemeClr val="bg2">
                    <a:lumMod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5" name="TextBox 4">
              <a:extLst>
                <a:ext uri="{FF2B5EF4-FFF2-40B4-BE49-F238E27FC236}">
                  <a16:creationId xmlns:a16="http://schemas.microsoft.com/office/drawing/2014/main" id="{F7671DBF-63B6-4E5D-9529-A02022B5AD8B}"/>
                </a:ext>
              </a:extLst>
            </p:cNvPr>
            <p:cNvSpPr txBox="1"/>
            <p:nvPr/>
          </p:nvSpPr>
          <p:spPr>
            <a:xfrm>
              <a:off x="11849622" y="2890220"/>
              <a:ext cx="2009640" cy="552974"/>
            </a:xfrm>
            <a:prstGeom prst="rect">
              <a:avLst/>
            </a:prstGeom>
            <a:noFill/>
          </p:spPr>
          <p:txBody>
            <a:bodyPr wrap="square">
              <a:spAutoFit/>
            </a:bodyPr>
            <a:lstStyle/>
            <a:p>
              <a:pPr algn="ctr">
                <a:defRPr/>
              </a:pPr>
              <a:r>
                <a:rPr lang="zh-CN" altLang="en-US"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开始为客户提供开发平台赋能模式</a:t>
              </a:r>
              <a:endParaRPr lang="en-US" altLang="zh-CN"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grpSp>
      <p:sp>
        <p:nvSpPr>
          <p:cNvPr id="86" name="文本框 85">
            <a:extLst>
              <a:ext uri="{FF2B5EF4-FFF2-40B4-BE49-F238E27FC236}">
                <a16:creationId xmlns:a16="http://schemas.microsoft.com/office/drawing/2014/main" id="{58246D64-72B8-6FBE-6D4C-3C58FCA73B98}"/>
              </a:ext>
            </a:extLst>
          </p:cNvPr>
          <p:cNvSpPr txBox="1"/>
          <p:nvPr/>
        </p:nvSpPr>
        <p:spPr>
          <a:xfrm>
            <a:off x="277315" y="19372654"/>
            <a:ext cx="12210228" cy="5539978"/>
          </a:xfrm>
          <a:prstGeom prst="rect">
            <a:avLst/>
          </a:prstGeom>
          <a:noFill/>
        </p:spPr>
        <p:txBody>
          <a:bodyPr wrap="square">
            <a:spAutoFit/>
          </a:bodyPr>
          <a:lstStyle/>
          <a:p>
            <a:r>
              <a:rPr lang="zh-CN" altLang="en-US" sz="2800" b="1" dirty="0"/>
              <a:t>公司技术实力</a:t>
            </a:r>
          </a:p>
          <a:p>
            <a:r>
              <a:rPr lang="zh-CN" altLang="en-US" dirty="0"/>
              <a:t>公司为上海市高新技术企业，拥有核心平台及软件如下：</a:t>
            </a:r>
          </a:p>
          <a:p>
            <a:r>
              <a:rPr lang="zh-CN" altLang="en-US" dirty="0"/>
              <a:t>	自主知识产权的灵蛙管理（</a:t>
            </a:r>
            <a:r>
              <a:rPr lang="en-US" altLang="zh-CN" dirty="0"/>
              <a:t>LINX Manager</a:t>
            </a:r>
            <a:r>
              <a:rPr lang="zh-CN" altLang="en-US" dirty="0"/>
              <a:t>）低代码</a:t>
            </a:r>
            <a:r>
              <a:rPr lang="en-US" altLang="zh-CN" dirty="0"/>
              <a:t>PaaS</a:t>
            </a:r>
            <a:r>
              <a:rPr lang="zh-CN" altLang="en-US" dirty="0"/>
              <a:t>开发平台；</a:t>
            </a:r>
          </a:p>
          <a:p>
            <a:r>
              <a:rPr lang="zh-CN" altLang="en-US" dirty="0"/>
              <a:t>	自主知识产权的</a:t>
            </a:r>
            <a:r>
              <a:rPr lang="en-US" altLang="zh-CN" dirty="0"/>
              <a:t>LINX® </a:t>
            </a:r>
            <a:r>
              <a:rPr lang="zh-CN" altLang="en-US" dirty="0"/>
              <a:t>系列</a:t>
            </a:r>
            <a:r>
              <a:rPr lang="en-US" altLang="zh-CN" dirty="0"/>
              <a:t>MES</a:t>
            </a:r>
            <a:r>
              <a:rPr lang="zh-CN" altLang="en-US" dirty="0"/>
              <a:t>、</a:t>
            </a:r>
            <a:r>
              <a:rPr lang="en-US" altLang="zh-CN" dirty="0"/>
              <a:t>APS</a:t>
            </a:r>
            <a:r>
              <a:rPr lang="zh-CN" altLang="en-US" dirty="0"/>
              <a:t>、</a:t>
            </a:r>
            <a:r>
              <a:rPr lang="en-US" altLang="zh-CN" dirty="0"/>
              <a:t>WMS</a:t>
            </a:r>
            <a:r>
              <a:rPr lang="zh-CN" altLang="en-US" dirty="0"/>
              <a:t>、</a:t>
            </a:r>
            <a:r>
              <a:rPr lang="en-US" altLang="zh-CN" dirty="0"/>
              <a:t>EAM</a:t>
            </a:r>
            <a:r>
              <a:rPr lang="zh-CN" altLang="en-US" dirty="0"/>
              <a:t>、等制造运营管理（</a:t>
            </a:r>
            <a:r>
              <a:rPr lang="en-US" altLang="zh-CN" dirty="0"/>
              <a:t>MOM</a:t>
            </a:r>
            <a:r>
              <a:rPr lang="zh-CN" altLang="en-US" dirty="0"/>
              <a:t>）软件；</a:t>
            </a:r>
          </a:p>
          <a:p>
            <a:r>
              <a:rPr lang="zh-CN" altLang="en-US" dirty="0"/>
              <a:t>	</a:t>
            </a:r>
            <a:r>
              <a:rPr lang="en-US" altLang="zh-CN" dirty="0" err="1"/>
              <a:t>Linx</a:t>
            </a:r>
            <a:r>
              <a:rPr lang="en-US" altLang="zh-CN" dirty="0"/>
              <a:t> </a:t>
            </a:r>
            <a:r>
              <a:rPr lang="zh-CN" altLang="en-US" dirty="0"/>
              <a:t>整体数字化工厂信息系统；</a:t>
            </a:r>
          </a:p>
          <a:p>
            <a:r>
              <a:rPr lang="zh-CN" altLang="en-US" dirty="0"/>
              <a:t>适用于流程行业和离散行业应用。公司拥有 近</a:t>
            </a:r>
            <a:r>
              <a:rPr lang="en-US" altLang="zh-CN" dirty="0"/>
              <a:t>60</a:t>
            </a:r>
            <a:r>
              <a:rPr lang="zh-CN" altLang="en-US" dirty="0"/>
              <a:t>项软件著作权及产品证书。</a:t>
            </a:r>
            <a:endParaRPr lang="en-US" altLang="zh-CN" dirty="0"/>
          </a:p>
          <a:p>
            <a:endParaRPr lang="en-US" altLang="zh-CN" sz="2800" b="1" dirty="0"/>
          </a:p>
          <a:p>
            <a:r>
              <a:rPr lang="zh-CN" altLang="en-US" sz="2800" b="1" dirty="0"/>
              <a:t>公司积累</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精益生产理念</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灵娃产品深度融合精益生产理念，将数字化与生产实际运营及</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IT</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技术深度融合</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特定工艺解决方案</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lvl="1"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电镀工艺、冲压工艺、</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SMT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工艺、注塑工艺、机加工工艺、热处理工艺、机电产品装配工艺；</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行业解决方案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工业电气行业解决方案，工业品分销防窜货解决方案、汽车外饰行业解决方案、汽车座椅行业解决方案、机电产品装配行业解决方案等。</a:t>
            </a:r>
          </a:p>
          <a:p>
            <a:endParaRPr lang="zh-CN" altLang="en-US" dirty="0"/>
          </a:p>
        </p:txBody>
      </p:sp>
    </p:spTree>
    <p:extLst>
      <p:ext uri="{BB962C8B-B14F-4D97-AF65-F5344CB8AC3E}">
        <p14:creationId xmlns:p14="http://schemas.microsoft.com/office/powerpoint/2010/main" val="245674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4">
            <a:extLst>
              <a:ext uri="{FF2B5EF4-FFF2-40B4-BE49-F238E27FC236}">
                <a16:creationId xmlns:a16="http://schemas.microsoft.com/office/drawing/2014/main" id="{139F79DD-A52E-450C-85AF-9513C55FEE18}"/>
              </a:ext>
            </a:extLst>
          </p:cNvPr>
          <p:cNvSpPr/>
          <p:nvPr/>
        </p:nvSpPr>
        <p:spPr>
          <a:xfrm>
            <a:off x="7016521" y="4983807"/>
            <a:ext cx="871044" cy="677715"/>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B1EF84B-5282-4EA7-9D7F-E16D1C741B06}"/>
              </a:ext>
            </a:extLst>
          </p:cNvPr>
          <p:cNvSpPr/>
          <p:nvPr/>
        </p:nvSpPr>
        <p:spPr>
          <a:xfrm>
            <a:off x="1641625" y="3975122"/>
            <a:ext cx="2037313"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“无”开发经验编程</a:t>
            </a:r>
          </a:p>
        </p:txBody>
      </p:sp>
      <p:grpSp>
        <p:nvGrpSpPr>
          <p:cNvPr id="7" name="组合 6">
            <a:extLst>
              <a:ext uri="{FF2B5EF4-FFF2-40B4-BE49-F238E27FC236}">
                <a16:creationId xmlns:a16="http://schemas.microsoft.com/office/drawing/2014/main" id="{26D07C44-78C8-4716-BCA1-10C8F0C5FA1E}"/>
              </a:ext>
            </a:extLst>
          </p:cNvPr>
          <p:cNvGrpSpPr/>
          <p:nvPr/>
        </p:nvGrpSpPr>
        <p:grpSpPr>
          <a:xfrm>
            <a:off x="2177926" y="5001742"/>
            <a:ext cx="783913" cy="598542"/>
            <a:chOff x="5145816" y="1864062"/>
            <a:chExt cx="1203289" cy="1029973"/>
          </a:xfrm>
        </p:grpSpPr>
        <p:sp>
          <p:nvSpPr>
            <p:cNvPr id="27" name="圆角矩形 43">
              <a:extLst>
                <a:ext uri="{FF2B5EF4-FFF2-40B4-BE49-F238E27FC236}">
                  <a16:creationId xmlns:a16="http://schemas.microsoft.com/office/drawing/2014/main" id="{DB1B1572-266F-4B8E-9744-A6723BFD47B2}"/>
                </a:ext>
              </a:extLst>
            </p:cNvPr>
            <p:cNvSpPr/>
            <p:nvPr/>
          </p:nvSpPr>
          <p:spPr>
            <a:xfrm>
              <a:off x="5145816" y="1864062"/>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C5BE6D5B-8F00-4A1D-99F7-8FBED9F8CFF4}"/>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393015" y="1971058"/>
              <a:ext cx="716341" cy="716340"/>
            </a:xfrm>
            <a:prstGeom prst="rect">
              <a:avLst/>
            </a:prstGeom>
          </p:spPr>
        </p:pic>
      </p:grpSp>
      <p:sp>
        <p:nvSpPr>
          <p:cNvPr id="9" name="圆角矩形 44">
            <a:extLst>
              <a:ext uri="{FF2B5EF4-FFF2-40B4-BE49-F238E27FC236}">
                <a16:creationId xmlns:a16="http://schemas.microsoft.com/office/drawing/2014/main" id="{2025E99A-F9FE-4466-8CED-7B69700FEC42}"/>
              </a:ext>
            </a:extLst>
          </p:cNvPr>
          <p:cNvSpPr/>
          <p:nvPr/>
        </p:nvSpPr>
        <p:spPr>
          <a:xfrm>
            <a:off x="7135452" y="5067400"/>
            <a:ext cx="520455" cy="460264"/>
          </a:xfrm>
          <a:custGeom>
            <a:avLst/>
            <a:gdLst>
              <a:gd name="connsiteX0" fmla="*/ 477941 w 589244"/>
              <a:gd name="connsiteY0" fmla="*/ 327910 h 604746"/>
              <a:gd name="connsiteX1" fmla="*/ 456248 w 589244"/>
              <a:gd name="connsiteY1" fmla="*/ 349571 h 604746"/>
              <a:gd name="connsiteX2" fmla="*/ 456248 w 589244"/>
              <a:gd name="connsiteY2" fmla="*/ 385307 h 604746"/>
              <a:gd name="connsiteX3" fmla="*/ 477941 w 589244"/>
              <a:gd name="connsiteY3" fmla="*/ 407060 h 604746"/>
              <a:gd name="connsiteX4" fmla="*/ 499726 w 589244"/>
              <a:gd name="connsiteY4" fmla="*/ 385307 h 604746"/>
              <a:gd name="connsiteX5" fmla="*/ 499726 w 589244"/>
              <a:gd name="connsiteY5" fmla="*/ 349571 h 604746"/>
              <a:gd name="connsiteX6" fmla="*/ 477941 w 589244"/>
              <a:gd name="connsiteY6" fmla="*/ 327910 h 604746"/>
              <a:gd name="connsiteX7" fmla="*/ 120010 w 589244"/>
              <a:gd name="connsiteY7" fmla="*/ 251354 h 604746"/>
              <a:gd name="connsiteX8" fmla="*/ 179681 w 589244"/>
              <a:gd name="connsiteY8" fmla="*/ 278861 h 604746"/>
              <a:gd name="connsiteX9" fmla="*/ 150761 w 589244"/>
              <a:gd name="connsiteY9" fmla="*/ 463188 h 604746"/>
              <a:gd name="connsiteX10" fmla="*/ 152317 w 589244"/>
              <a:gd name="connsiteY10" fmla="*/ 470499 h 604746"/>
              <a:gd name="connsiteX11" fmla="*/ 187003 w 589244"/>
              <a:gd name="connsiteY11" fmla="*/ 522407 h 604746"/>
              <a:gd name="connsiteX12" fmla="*/ 195606 w 589244"/>
              <a:gd name="connsiteY12" fmla="*/ 526976 h 604746"/>
              <a:gd name="connsiteX13" fmla="*/ 204209 w 589244"/>
              <a:gd name="connsiteY13" fmla="*/ 522407 h 604746"/>
              <a:gd name="connsiteX14" fmla="*/ 238803 w 589244"/>
              <a:gd name="connsiteY14" fmla="*/ 470499 h 604746"/>
              <a:gd name="connsiteX15" fmla="*/ 240451 w 589244"/>
              <a:gd name="connsiteY15" fmla="*/ 463188 h 604746"/>
              <a:gd name="connsiteX16" fmla="*/ 211530 w 589244"/>
              <a:gd name="connsiteY16" fmla="*/ 278861 h 604746"/>
              <a:gd name="connsiteX17" fmla="*/ 271110 w 589244"/>
              <a:gd name="connsiteY17" fmla="*/ 251354 h 604746"/>
              <a:gd name="connsiteX18" fmla="*/ 299115 w 589244"/>
              <a:gd name="connsiteY18" fmla="*/ 286447 h 604746"/>
              <a:gd name="connsiteX19" fmla="*/ 326571 w 589244"/>
              <a:gd name="connsiteY19" fmla="*/ 313954 h 604746"/>
              <a:gd name="connsiteX20" fmla="*/ 326571 w 589244"/>
              <a:gd name="connsiteY20" fmla="*/ 447287 h 604746"/>
              <a:gd name="connsiteX21" fmla="*/ 382673 w 589244"/>
              <a:gd name="connsiteY21" fmla="*/ 513634 h 604746"/>
              <a:gd name="connsiteX22" fmla="*/ 390452 w 589244"/>
              <a:gd name="connsiteY22" fmla="*/ 557042 h 604746"/>
              <a:gd name="connsiteX23" fmla="*/ 381667 w 589244"/>
              <a:gd name="connsiteY23" fmla="*/ 590216 h 604746"/>
              <a:gd name="connsiteX24" fmla="*/ 350550 w 589244"/>
              <a:gd name="connsiteY24" fmla="*/ 604746 h 604746"/>
              <a:gd name="connsiteX25" fmla="*/ 40570 w 589244"/>
              <a:gd name="connsiteY25" fmla="*/ 604746 h 604746"/>
              <a:gd name="connsiteX26" fmla="*/ 9453 w 589244"/>
              <a:gd name="connsiteY26" fmla="*/ 590216 h 604746"/>
              <a:gd name="connsiteX27" fmla="*/ 667 w 589244"/>
              <a:gd name="connsiteY27" fmla="*/ 557042 h 604746"/>
              <a:gd name="connsiteX28" fmla="*/ 31144 w 589244"/>
              <a:gd name="connsiteY28" fmla="*/ 387429 h 604746"/>
              <a:gd name="connsiteX29" fmla="*/ 92096 w 589244"/>
              <a:gd name="connsiteY29" fmla="*/ 286447 h 604746"/>
              <a:gd name="connsiteX30" fmla="*/ 120010 w 589244"/>
              <a:gd name="connsiteY30" fmla="*/ 251354 h 604746"/>
              <a:gd name="connsiteX31" fmla="*/ 477941 w 589244"/>
              <a:gd name="connsiteY31" fmla="*/ 178566 h 604746"/>
              <a:gd name="connsiteX32" fmla="*/ 435837 w 589244"/>
              <a:gd name="connsiteY32" fmla="*/ 220700 h 604746"/>
              <a:gd name="connsiteX33" fmla="*/ 435837 w 589244"/>
              <a:gd name="connsiteY33" fmla="*/ 260275 h 604746"/>
              <a:gd name="connsiteX34" fmla="*/ 520138 w 589244"/>
              <a:gd name="connsiteY34" fmla="*/ 260275 h 604746"/>
              <a:gd name="connsiteX35" fmla="*/ 520138 w 589244"/>
              <a:gd name="connsiteY35" fmla="*/ 220700 h 604746"/>
              <a:gd name="connsiteX36" fmla="*/ 477941 w 589244"/>
              <a:gd name="connsiteY36" fmla="*/ 178566 h 604746"/>
              <a:gd name="connsiteX37" fmla="*/ 477941 w 589244"/>
              <a:gd name="connsiteY37" fmla="*/ 132593 h 604746"/>
              <a:gd name="connsiteX38" fmla="*/ 566178 w 589244"/>
              <a:gd name="connsiteY38" fmla="*/ 220700 h 604746"/>
              <a:gd name="connsiteX39" fmla="*/ 566178 w 589244"/>
              <a:gd name="connsiteY39" fmla="*/ 261098 h 604746"/>
              <a:gd name="connsiteX40" fmla="*/ 589244 w 589244"/>
              <a:gd name="connsiteY40" fmla="*/ 287695 h 604746"/>
              <a:gd name="connsiteX41" fmla="*/ 589244 w 589244"/>
              <a:gd name="connsiteY41" fmla="*/ 447275 h 604746"/>
              <a:gd name="connsiteX42" fmla="*/ 561693 w 589244"/>
              <a:gd name="connsiteY42" fmla="*/ 474694 h 604746"/>
              <a:gd name="connsiteX43" fmla="*/ 394282 w 589244"/>
              <a:gd name="connsiteY43" fmla="*/ 474694 h 604746"/>
              <a:gd name="connsiteX44" fmla="*/ 366822 w 589244"/>
              <a:gd name="connsiteY44" fmla="*/ 447275 h 604746"/>
              <a:gd name="connsiteX45" fmla="*/ 366822 w 589244"/>
              <a:gd name="connsiteY45" fmla="*/ 287695 h 604746"/>
              <a:gd name="connsiteX46" fmla="*/ 389796 w 589244"/>
              <a:gd name="connsiteY46" fmla="*/ 261098 h 604746"/>
              <a:gd name="connsiteX47" fmla="*/ 389796 w 589244"/>
              <a:gd name="connsiteY47" fmla="*/ 220700 h 604746"/>
              <a:gd name="connsiteX48" fmla="*/ 477941 w 589244"/>
              <a:gd name="connsiteY48" fmla="*/ 132593 h 604746"/>
              <a:gd name="connsiteX49" fmla="*/ 195596 w 589244"/>
              <a:gd name="connsiteY49" fmla="*/ 0 h 604746"/>
              <a:gd name="connsiteX50" fmla="*/ 287790 w 589244"/>
              <a:gd name="connsiteY50" fmla="*/ 119997 h 604746"/>
              <a:gd name="connsiteX51" fmla="*/ 195596 w 589244"/>
              <a:gd name="connsiteY51" fmla="*/ 239994 h 604746"/>
              <a:gd name="connsiteX52" fmla="*/ 103402 w 589244"/>
              <a:gd name="connsiteY52" fmla="*/ 119997 h 604746"/>
              <a:gd name="connsiteX53" fmla="*/ 195596 w 589244"/>
              <a:gd name="connsiteY53"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9244" h="604746">
                <a:moveTo>
                  <a:pt x="477941" y="327910"/>
                </a:moveTo>
                <a:cubicBezTo>
                  <a:pt x="465951" y="327910"/>
                  <a:pt x="456248" y="337598"/>
                  <a:pt x="456248" y="349571"/>
                </a:cubicBezTo>
                <a:lnTo>
                  <a:pt x="456248" y="385307"/>
                </a:lnTo>
                <a:cubicBezTo>
                  <a:pt x="456248" y="397280"/>
                  <a:pt x="465951" y="407060"/>
                  <a:pt x="477941" y="407060"/>
                </a:cubicBezTo>
                <a:cubicBezTo>
                  <a:pt x="489932" y="407060"/>
                  <a:pt x="499726" y="397280"/>
                  <a:pt x="499726" y="385307"/>
                </a:cubicBezTo>
                <a:lnTo>
                  <a:pt x="499726" y="349571"/>
                </a:lnTo>
                <a:cubicBezTo>
                  <a:pt x="499726" y="337598"/>
                  <a:pt x="489932" y="327910"/>
                  <a:pt x="477941" y="327910"/>
                </a:cubicBezTo>
                <a:close/>
                <a:moveTo>
                  <a:pt x="120010" y="251354"/>
                </a:moveTo>
                <a:cubicBezTo>
                  <a:pt x="137399" y="265976"/>
                  <a:pt x="157716" y="275663"/>
                  <a:pt x="179681" y="278861"/>
                </a:cubicBezTo>
                <a:lnTo>
                  <a:pt x="150761" y="463188"/>
                </a:lnTo>
                <a:cubicBezTo>
                  <a:pt x="150303" y="465747"/>
                  <a:pt x="150944" y="468397"/>
                  <a:pt x="152317" y="470499"/>
                </a:cubicBezTo>
                <a:lnTo>
                  <a:pt x="187003" y="522407"/>
                </a:lnTo>
                <a:cubicBezTo>
                  <a:pt x="188925" y="525331"/>
                  <a:pt x="192128" y="526976"/>
                  <a:pt x="195606" y="526976"/>
                </a:cubicBezTo>
                <a:cubicBezTo>
                  <a:pt x="199084" y="526976"/>
                  <a:pt x="202287" y="525331"/>
                  <a:pt x="204209" y="522407"/>
                </a:cubicBezTo>
                <a:lnTo>
                  <a:pt x="238803" y="470499"/>
                </a:lnTo>
                <a:cubicBezTo>
                  <a:pt x="240268" y="468397"/>
                  <a:pt x="240817" y="465747"/>
                  <a:pt x="240451" y="463188"/>
                </a:cubicBezTo>
                <a:lnTo>
                  <a:pt x="211530" y="278861"/>
                </a:lnTo>
                <a:cubicBezTo>
                  <a:pt x="233495" y="275663"/>
                  <a:pt x="253813" y="265976"/>
                  <a:pt x="271110" y="251354"/>
                </a:cubicBezTo>
                <a:cubicBezTo>
                  <a:pt x="277608" y="264971"/>
                  <a:pt x="287126" y="277034"/>
                  <a:pt x="299115" y="286447"/>
                </a:cubicBezTo>
                <a:cubicBezTo>
                  <a:pt x="309274" y="294489"/>
                  <a:pt x="318518" y="303719"/>
                  <a:pt x="326571" y="313954"/>
                </a:cubicBezTo>
                <a:lnTo>
                  <a:pt x="326571" y="447287"/>
                </a:lnTo>
                <a:cubicBezTo>
                  <a:pt x="326571" y="480552"/>
                  <a:pt x="350916" y="508150"/>
                  <a:pt x="382673" y="513634"/>
                </a:cubicBezTo>
                <a:lnTo>
                  <a:pt x="390452" y="557042"/>
                </a:lnTo>
                <a:cubicBezTo>
                  <a:pt x="392649" y="568831"/>
                  <a:pt x="389446" y="580986"/>
                  <a:pt x="381667" y="590216"/>
                </a:cubicBezTo>
                <a:cubicBezTo>
                  <a:pt x="373979" y="599446"/>
                  <a:pt x="362539" y="604746"/>
                  <a:pt x="350550" y="604746"/>
                </a:cubicBezTo>
                <a:lnTo>
                  <a:pt x="40570" y="604746"/>
                </a:lnTo>
                <a:cubicBezTo>
                  <a:pt x="28581" y="604746"/>
                  <a:pt x="17141" y="599446"/>
                  <a:pt x="9453" y="590216"/>
                </a:cubicBezTo>
                <a:cubicBezTo>
                  <a:pt x="1766" y="580986"/>
                  <a:pt x="-1529" y="568831"/>
                  <a:pt x="667" y="557042"/>
                </a:cubicBezTo>
                <a:lnTo>
                  <a:pt x="31144" y="387429"/>
                </a:lnTo>
                <a:cubicBezTo>
                  <a:pt x="38648" y="346122"/>
                  <a:pt x="60979" y="310847"/>
                  <a:pt x="92096" y="286447"/>
                </a:cubicBezTo>
                <a:cubicBezTo>
                  <a:pt x="104085" y="276942"/>
                  <a:pt x="113604" y="264971"/>
                  <a:pt x="120010" y="251354"/>
                </a:cubicBezTo>
                <a:close/>
                <a:moveTo>
                  <a:pt x="477941" y="178566"/>
                </a:moveTo>
                <a:cubicBezTo>
                  <a:pt x="454784" y="178566"/>
                  <a:pt x="435837" y="197394"/>
                  <a:pt x="435837" y="220700"/>
                </a:cubicBezTo>
                <a:lnTo>
                  <a:pt x="435837" y="260275"/>
                </a:lnTo>
                <a:lnTo>
                  <a:pt x="520138" y="260275"/>
                </a:lnTo>
                <a:lnTo>
                  <a:pt x="520138" y="220700"/>
                </a:lnTo>
                <a:cubicBezTo>
                  <a:pt x="520138" y="197394"/>
                  <a:pt x="501191" y="178566"/>
                  <a:pt x="477941" y="178566"/>
                </a:cubicBezTo>
                <a:close/>
                <a:moveTo>
                  <a:pt x="477941" y="132593"/>
                </a:moveTo>
                <a:cubicBezTo>
                  <a:pt x="526636" y="132593"/>
                  <a:pt x="566178" y="172077"/>
                  <a:pt x="566178" y="220700"/>
                </a:cubicBezTo>
                <a:lnTo>
                  <a:pt x="566178" y="261098"/>
                </a:lnTo>
                <a:cubicBezTo>
                  <a:pt x="579176" y="263383"/>
                  <a:pt x="589244" y="274076"/>
                  <a:pt x="589244" y="287695"/>
                </a:cubicBezTo>
                <a:lnTo>
                  <a:pt x="589244" y="447275"/>
                </a:lnTo>
                <a:cubicBezTo>
                  <a:pt x="589244" y="462447"/>
                  <a:pt x="576887" y="474694"/>
                  <a:pt x="561693" y="474694"/>
                </a:cubicBezTo>
                <a:lnTo>
                  <a:pt x="394282" y="474694"/>
                </a:lnTo>
                <a:cubicBezTo>
                  <a:pt x="379087" y="474694"/>
                  <a:pt x="366822" y="462447"/>
                  <a:pt x="366822" y="447275"/>
                </a:cubicBezTo>
                <a:lnTo>
                  <a:pt x="366822" y="287695"/>
                </a:lnTo>
                <a:cubicBezTo>
                  <a:pt x="366822" y="274076"/>
                  <a:pt x="376799" y="263383"/>
                  <a:pt x="389796" y="261098"/>
                </a:cubicBezTo>
                <a:lnTo>
                  <a:pt x="389796" y="220700"/>
                </a:lnTo>
                <a:cubicBezTo>
                  <a:pt x="389796" y="172077"/>
                  <a:pt x="429338" y="132593"/>
                  <a:pt x="477941" y="132593"/>
                </a:cubicBezTo>
                <a:close/>
                <a:moveTo>
                  <a:pt x="195596" y="0"/>
                </a:moveTo>
                <a:cubicBezTo>
                  <a:pt x="246513" y="0"/>
                  <a:pt x="287790" y="53724"/>
                  <a:pt x="287790" y="119997"/>
                </a:cubicBezTo>
                <a:cubicBezTo>
                  <a:pt x="287790" y="186270"/>
                  <a:pt x="246513" y="239994"/>
                  <a:pt x="195596" y="239994"/>
                </a:cubicBezTo>
                <a:cubicBezTo>
                  <a:pt x="144679" y="239994"/>
                  <a:pt x="103402" y="186270"/>
                  <a:pt x="103402" y="119997"/>
                </a:cubicBezTo>
                <a:cubicBezTo>
                  <a:pt x="103402" y="53724"/>
                  <a:pt x="144679" y="0"/>
                  <a:pt x="195596"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2D8F11A-9E8C-41C4-8394-4AB2BD3966C7}"/>
              </a:ext>
            </a:extLst>
          </p:cNvPr>
          <p:cNvSpPr/>
          <p:nvPr/>
        </p:nvSpPr>
        <p:spPr>
          <a:xfrm>
            <a:off x="10925992" y="3997246"/>
            <a:ext cx="1458658"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变更自动完整记录</a:t>
            </a:r>
          </a:p>
        </p:txBody>
      </p:sp>
      <p:grpSp>
        <p:nvGrpSpPr>
          <p:cNvPr id="11" name="组合 10">
            <a:extLst>
              <a:ext uri="{FF2B5EF4-FFF2-40B4-BE49-F238E27FC236}">
                <a16:creationId xmlns:a16="http://schemas.microsoft.com/office/drawing/2014/main" id="{977ED7FB-40C6-4C6D-8176-D3FCAD063ED6}"/>
              </a:ext>
            </a:extLst>
          </p:cNvPr>
          <p:cNvGrpSpPr/>
          <p:nvPr/>
        </p:nvGrpSpPr>
        <p:grpSpPr>
          <a:xfrm>
            <a:off x="11219799" y="4980225"/>
            <a:ext cx="871044" cy="677715"/>
            <a:chOff x="1982120" y="4308213"/>
            <a:chExt cx="1203289" cy="1029973"/>
          </a:xfrm>
        </p:grpSpPr>
        <p:sp>
          <p:nvSpPr>
            <p:cNvPr id="25" name="圆角矩形 45">
              <a:extLst>
                <a:ext uri="{FF2B5EF4-FFF2-40B4-BE49-F238E27FC236}">
                  <a16:creationId xmlns:a16="http://schemas.microsoft.com/office/drawing/2014/main" id="{0399E9DF-1397-4F31-97FB-F3310C3E740C}"/>
                </a:ext>
              </a:extLst>
            </p:cNvPr>
            <p:cNvSpPr/>
            <p:nvPr/>
          </p:nvSpPr>
          <p:spPr>
            <a:xfrm>
              <a:off x="1982120" y="4308213"/>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FB1E750A-C73E-4D17-B0FE-58FDDF06F35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229319" y="4455520"/>
              <a:ext cx="716341" cy="716341"/>
            </a:xfrm>
            <a:prstGeom prst="rect">
              <a:avLst/>
            </a:prstGeom>
          </p:spPr>
        </p:pic>
      </p:grpSp>
      <p:sp>
        <p:nvSpPr>
          <p:cNvPr id="12" name="矩形 11">
            <a:extLst>
              <a:ext uri="{FF2B5EF4-FFF2-40B4-BE49-F238E27FC236}">
                <a16:creationId xmlns:a16="http://schemas.microsoft.com/office/drawing/2014/main" id="{AEC27705-B8FA-459C-8651-12239AE4F7BF}"/>
              </a:ext>
            </a:extLst>
          </p:cNvPr>
          <p:cNvSpPr/>
          <p:nvPr/>
        </p:nvSpPr>
        <p:spPr>
          <a:xfrm>
            <a:off x="6242690" y="3853382"/>
            <a:ext cx="1321711" cy="461665"/>
          </a:xfrm>
          <a:prstGeom prst="rect">
            <a:avLst/>
          </a:prstGeom>
        </p:spPr>
        <p:txBody>
          <a:bodyPr wrap="square">
            <a:spAutoFit/>
          </a:bodyPr>
          <a:lstStyle/>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9156C74-D903-4EDC-A63F-544165E8F710}"/>
              </a:ext>
            </a:extLst>
          </p:cNvPr>
          <p:cNvSpPr/>
          <p:nvPr/>
        </p:nvSpPr>
        <p:spPr>
          <a:xfrm>
            <a:off x="6307486" y="5273792"/>
            <a:ext cx="1570080" cy="461665"/>
          </a:xfrm>
          <a:prstGeom prst="rect">
            <a:avLst/>
          </a:prstGeom>
        </p:spPr>
        <p:txBody>
          <a:bodyPr wrap="square">
            <a:spAutoFit/>
          </a:bodyPr>
          <a:lstStyle/>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7514187-98CA-4514-BD29-28095F16D5F3}"/>
              </a:ext>
            </a:extLst>
          </p:cNvPr>
          <p:cNvSpPr/>
          <p:nvPr/>
        </p:nvSpPr>
        <p:spPr>
          <a:xfrm>
            <a:off x="6341449" y="4026042"/>
            <a:ext cx="2040454"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权限控制</a:t>
            </a:r>
          </a:p>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可达字段</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06A0ACEF-D2C4-4E52-957B-7797111B2C98}"/>
              </a:ext>
            </a:extLst>
          </p:cNvPr>
          <p:cNvGrpSpPr/>
          <p:nvPr/>
        </p:nvGrpSpPr>
        <p:grpSpPr>
          <a:xfrm>
            <a:off x="9097876" y="4980225"/>
            <a:ext cx="871044" cy="677715"/>
            <a:chOff x="3664031" y="3135075"/>
            <a:chExt cx="1203289" cy="1029973"/>
          </a:xfrm>
        </p:grpSpPr>
        <p:sp>
          <p:nvSpPr>
            <p:cNvPr id="21" name="圆角矩形 44">
              <a:extLst>
                <a:ext uri="{FF2B5EF4-FFF2-40B4-BE49-F238E27FC236}">
                  <a16:creationId xmlns:a16="http://schemas.microsoft.com/office/drawing/2014/main" id="{C89C6D74-79C3-49BD-805E-3B495338D2CB}"/>
                </a:ext>
              </a:extLst>
            </p:cNvPr>
            <p:cNvSpPr/>
            <p:nvPr/>
          </p:nvSpPr>
          <p:spPr>
            <a:xfrm>
              <a:off x="3664031" y="3135075"/>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C22D8CAF-F1CA-4325-B50A-B50249E0D975}"/>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11935" y="3251859"/>
              <a:ext cx="715807" cy="708928"/>
            </a:xfrm>
            <a:prstGeom prst="rect">
              <a:avLst/>
            </a:prstGeom>
          </p:spPr>
        </p:pic>
      </p:grpSp>
      <p:sp>
        <p:nvSpPr>
          <p:cNvPr id="17" name="矩形 16">
            <a:extLst>
              <a:ext uri="{FF2B5EF4-FFF2-40B4-BE49-F238E27FC236}">
                <a16:creationId xmlns:a16="http://schemas.microsoft.com/office/drawing/2014/main" id="{E13B4C53-CE2F-4686-9655-A0B4BCD11C7C}"/>
              </a:ext>
            </a:extLst>
          </p:cNvPr>
          <p:cNvSpPr/>
          <p:nvPr/>
        </p:nvSpPr>
        <p:spPr>
          <a:xfrm>
            <a:off x="8654295" y="4003248"/>
            <a:ext cx="1881597"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式详尽帮助</a:t>
            </a:r>
          </a:p>
        </p:txBody>
      </p:sp>
      <p:sp>
        <p:nvSpPr>
          <p:cNvPr id="18" name="矩形 17">
            <a:extLst>
              <a:ext uri="{FF2B5EF4-FFF2-40B4-BE49-F238E27FC236}">
                <a16:creationId xmlns:a16="http://schemas.microsoft.com/office/drawing/2014/main" id="{1C1D99D2-3F9A-4FC3-9111-DC7A91B47356}"/>
              </a:ext>
            </a:extLst>
          </p:cNvPr>
          <p:cNvSpPr/>
          <p:nvPr/>
        </p:nvSpPr>
        <p:spPr>
          <a:xfrm>
            <a:off x="3740355" y="4040856"/>
            <a:ext cx="2268170"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业务及数据库程序自动生成</a:t>
            </a:r>
          </a:p>
        </p:txBody>
      </p:sp>
      <p:sp>
        <p:nvSpPr>
          <p:cNvPr id="19" name="圆角矩形 63">
            <a:extLst>
              <a:ext uri="{FF2B5EF4-FFF2-40B4-BE49-F238E27FC236}">
                <a16:creationId xmlns:a16="http://schemas.microsoft.com/office/drawing/2014/main" id="{433231D5-DD4C-4A58-A604-BA81A1EE805F}"/>
              </a:ext>
            </a:extLst>
          </p:cNvPr>
          <p:cNvSpPr/>
          <p:nvPr/>
        </p:nvSpPr>
        <p:spPr>
          <a:xfrm>
            <a:off x="4416152" y="5036113"/>
            <a:ext cx="783913" cy="598542"/>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20" name="settings_125766">
            <a:extLst>
              <a:ext uri="{FF2B5EF4-FFF2-40B4-BE49-F238E27FC236}">
                <a16:creationId xmlns:a16="http://schemas.microsoft.com/office/drawing/2014/main" id="{16474927-426D-4113-8CDD-054AE7687427}"/>
              </a:ext>
            </a:extLst>
          </p:cNvPr>
          <p:cNvSpPr/>
          <p:nvPr/>
        </p:nvSpPr>
        <p:spPr>
          <a:xfrm>
            <a:off x="4595097" y="5128791"/>
            <a:ext cx="466678" cy="40598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93733" h="606309">
                <a:moveTo>
                  <a:pt x="353250" y="302855"/>
                </a:moveTo>
                <a:cubicBezTo>
                  <a:pt x="318468" y="302855"/>
                  <a:pt x="290232" y="331146"/>
                  <a:pt x="290232" y="365879"/>
                </a:cubicBezTo>
                <a:cubicBezTo>
                  <a:pt x="290232" y="374189"/>
                  <a:pt x="296964" y="380912"/>
                  <a:pt x="305285" y="380912"/>
                </a:cubicBezTo>
                <a:cubicBezTo>
                  <a:pt x="313607" y="380912"/>
                  <a:pt x="320338" y="374189"/>
                  <a:pt x="320338" y="365879"/>
                </a:cubicBezTo>
                <a:cubicBezTo>
                  <a:pt x="320338" y="347672"/>
                  <a:pt x="335111" y="333014"/>
                  <a:pt x="353250" y="333014"/>
                </a:cubicBezTo>
                <a:cubicBezTo>
                  <a:pt x="361665" y="333014"/>
                  <a:pt x="368397" y="326291"/>
                  <a:pt x="368397" y="317888"/>
                </a:cubicBezTo>
                <a:cubicBezTo>
                  <a:pt x="368397" y="309578"/>
                  <a:pt x="361665" y="302855"/>
                  <a:pt x="353250" y="302855"/>
                </a:cubicBezTo>
                <a:close/>
                <a:moveTo>
                  <a:pt x="353250" y="265041"/>
                </a:moveTo>
                <a:cubicBezTo>
                  <a:pt x="409163" y="265041"/>
                  <a:pt x="454229" y="310232"/>
                  <a:pt x="454229" y="365879"/>
                </a:cubicBezTo>
                <a:cubicBezTo>
                  <a:pt x="454229" y="421527"/>
                  <a:pt x="408976" y="466717"/>
                  <a:pt x="353250" y="466717"/>
                </a:cubicBezTo>
                <a:cubicBezTo>
                  <a:pt x="297525" y="466717"/>
                  <a:pt x="252271" y="421527"/>
                  <a:pt x="252271" y="365879"/>
                </a:cubicBezTo>
                <a:cubicBezTo>
                  <a:pt x="252271" y="310232"/>
                  <a:pt x="297431" y="265041"/>
                  <a:pt x="353250" y="265041"/>
                </a:cubicBezTo>
                <a:close/>
                <a:moveTo>
                  <a:pt x="427779" y="133781"/>
                </a:moveTo>
                <a:cubicBezTo>
                  <a:pt x="432818" y="131960"/>
                  <a:pt x="438547" y="132054"/>
                  <a:pt x="443784" y="134482"/>
                </a:cubicBezTo>
                <a:lnTo>
                  <a:pt x="473245" y="148209"/>
                </a:lnTo>
                <a:cubicBezTo>
                  <a:pt x="483720" y="153158"/>
                  <a:pt x="488209" y="165671"/>
                  <a:pt x="483346" y="176130"/>
                </a:cubicBezTo>
                <a:lnTo>
                  <a:pt x="470252" y="203957"/>
                </a:lnTo>
                <a:cubicBezTo>
                  <a:pt x="492231" y="219646"/>
                  <a:pt x="511123" y="240003"/>
                  <a:pt x="525526" y="264095"/>
                </a:cubicBezTo>
                <a:lnTo>
                  <a:pt x="554426" y="253636"/>
                </a:lnTo>
                <a:cubicBezTo>
                  <a:pt x="565368" y="249714"/>
                  <a:pt x="577340" y="255411"/>
                  <a:pt x="581361" y="266243"/>
                </a:cubicBezTo>
                <a:lnTo>
                  <a:pt x="592491" y="296592"/>
                </a:lnTo>
                <a:cubicBezTo>
                  <a:pt x="596419" y="307612"/>
                  <a:pt x="590714" y="319564"/>
                  <a:pt x="579865" y="323486"/>
                </a:cubicBezTo>
                <a:lnTo>
                  <a:pt x="550965" y="333945"/>
                </a:lnTo>
                <a:cubicBezTo>
                  <a:pt x="555455" y="361586"/>
                  <a:pt x="553958" y="389414"/>
                  <a:pt x="547224" y="415561"/>
                </a:cubicBezTo>
                <a:lnTo>
                  <a:pt x="575095" y="428634"/>
                </a:lnTo>
                <a:cubicBezTo>
                  <a:pt x="585570" y="433490"/>
                  <a:pt x="590059" y="445910"/>
                  <a:pt x="585102" y="456649"/>
                </a:cubicBezTo>
                <a:lnTo>
                  <a:pt x="571354" y="485970"/>
                </a:lnTo>
                <a:cubicBezTo>
                  <a:pt x="566397" y="496429"/>
                  <a:pt x="553958" y="500911"/>
                  <a:pt x="543483" y="496056"/>
                </a:cubicBezTo>
                <a:lnTo>
                  <a:pt x="515238" y="482982"/>
                </a:lnTo>
                <a:cubicBezTo>
                  <a:pt x="499526" y="504833"/>
                  <a:pt x="479137" y="523510"/>
                  <a:pt x="455007" y="537704"/>
                </a:cubicBezTo>
                <a:lnTo>
                  <a:pt x="465763" y="567026"/>
                </a:lnTo>
                <a:cubicBezTo>
                  <a:pt x="469784" y="578045"/>
                  <a:pt x="463986" y="589997"/>
                  <a:pt x="453137" y="593919"/>
                </a:cubicBezTo>
                <a:lnTo>
                  <a:pt x="422741" y="605032"/>
                </a:lnTo>
                <a:cubicBezTo>
                  <a:pt x="411798" y="609047"/>
                  <a:pt x="399827" y="603258"/>
                  <a:pt x="395805" y="592425"/>
                </a:cubicBezTo>
                <a:lnTo>
                  <a:pt x="385050" y="562823"/>
                </a:lnTo>
                <a:cubicBezTo>
                  <a:pt x="357646" y="567212"/>
                  <a:pt x="330056" y="565718"/>
                  <a:pt x="304149" y="558995"/>
                </a:cubicBezTo>
                <a:lnTo>
                  <a:pt x="290682" y="587756"/>
                </a:lnTo>
                <a:cubicBezTo>
                  <a:pt x="285725" y="598215"/>
                  <a:pt x="273192" y="602697"/>
                  <a:pt x="262717" y="597841"/>
                </a:cubicBezTo>
                <a:lnTo>
                  <a:pt x="233350" y="584114"/>
                </a:lnTo>
                <a:cubicBezTo>
                  <a:pt x="222875" y="579165"/>
                  <a:pt x="218385" y="566652"/>
                  <a:pt x="223249" y="556193"/>
                </a:cubicBezTo>
                <a:lnTo>
                  <a:pt x="236810" y="527338"/>
                </a:lnTo>
                <a:cubicBezTo>
                  <a:pt x="215112" y="511650"/>
                  <a:pt x="196407" y="491480"/>
                  <a:pt x="182284" y="467668"/>
                </a:cubicBezTo>
                <a:lnTo>
                  <a:pt x="152169" y="478687"/>
                </a:lnTo>
                <a:cubicBezTo>
                  <a:pt x="141133" y="482609"/>
                  <a:pt x="129161" y="476912"/>
                  <a:pt x="125233" y="466080"/>
                </a:cubicBezTo>
                <a:lnTo>
                  <a:pt x="114104" y="435731"/>
                </a:lnTo>
                <a:cubicBezTo>
                  <a:pt x="110082" y="424712"/>
                  <a:pt x="115881" y="412759"/>
                  <a:pt x="126730" y="408837"/>
                </a:cubicBezTo>
                <a:lnTo>
                  <a:pt x="156845" y="397818"/>
                </a:lnTo>
                <a:cubicBezTo>
                  <a:pt x="153852" y="379422"/>
                  <a:pt x="153478" y="361026"/>
                  <a:pt x="155629" y="342910"/>
                </a:cubicBezTo>
                <a:lnTo>
                  <a:pt x="158622" y="343097"/>
                </a:lnTo>
                <a:cubicBezTo>
                  <a:pt x="181162" y="344030"/>
                  <a:pt x="200522" y="327408"/>
                  <a:pt x="203141" y="305370"/>
                </a:cubicBezTo>
                <a:cubicBezTo>
                  <a:pt x="207723" y="303876"/>
                  <a:pt x="212119" y="302195"/>
                  <a:pt x="216515" y="300515"/>
                </a:cubicBezTo>
                <a:cubicBezTo>
                  <a:pt x="220349" y="304063"/>
                  <a:pt x="224745" y="306958"/>
                  <a:pt x="229609" y="308919"/>
                </a:cubicBezTo>
                <a:cubicBezTo>
                  <a:pt x="219227" y="330957"/>
                  <a:pt x="214831" y="355983"/>
                  <a:pt x="217824" y="381943"/>
                </a:cubicBezTo>
                <a:cubicBezTo>
                  <a:pt x="226709" y="456462"/>
                  <a:pt x="294329" y="509876"/>
                  <a:pt x="368963" y="501192"/>
                </a:cubicBezTo>
                <a:cubicBezTo>
                  <a:pt x="443691" y="492320"/>
                  <a:pt x="497188" y="424899"/>
                  <a:pt x="488490" y="350287"/>
                </a:cubicBezTo>
                <a:cubicBezTo>
                  <a:pt x="479605" y="275675"/>
                  <a:pt x="411985" y="222260"/>
                  <a:pt x="337351" y="231038"/>
                </a:cubicBezTo>
                <a:cubicBezTo>
                  <a:pt x="324632" y="232532"/>
                  <a:pt x="312473" y="235707"/>
                  <a:pt x="301156" y="240376"/>
                </a:cubicBezTo>
                <a:cubicBezTo>
                  <a:pt x="299660" y="236268"/>
                  <a:pt x="297509" y="232345"/>
                  <a:pt x="294797" y="228890"/>
                </a:cubicBezTo>
                <a:cubicBezTo>
                  <a:pt x="297041" y="224688"/>
                  <a:pt x="299005" y="220393"/>
                  <a:pt x="300782" y="216097"/>
                </a:cubicBezTo>
                <a:cubicBezTo>
                  <a:pt x="311164" y="215817"/>
                  <a:pt x="320891" y="211802"/>
                  <a:pt x="328466" y="204891"/>
                </a:cubicBezTo>
                <a:cubicBezTo>
                  <a:pt x="336977" y="197141"/>
                  <a:pt x="341934" y="186589"/>
                  <a:pt x="342402" y="175103"/>
                </a:cubicBezTo>
                <a:lnTo>
                  <a:pt x="342776" y="166978"/>
                </a:lnTo>
                <a:cubicBezTo>
                  <a:pt x="363164" y="165764"/>
                  <a:pt x="383460" y="167912"/>
                  <a:pt x="402820" y="172768"/>
                </a:cubicBezTo>
                <a:lnTo>
                  <a:pt x="415913" y="144567"/>
                </a:lnTo>
                <a:cubicBezTo>
                  <a:pt x="418392" y="139338"/>
                  <a:pt x="422741" y="135602"/>
                  <a:pt x="427779" y="133781"/>
                </a:cubicBezTo>
                <a:close/>
                <a:moveTo>
                  <a:pt x="159906" y="88589"/>
                </a:moveTo>
                <a:cubicBezTo>
                  <a:pt x="142487" y="87818"/>
                  <a:pt x="124764" y="93678"/>
                  <a:pt x="110828" y="106378"/>
                </a:cubicBezTo>
                <a:cubicBezTo>
                  <a:pt x="96145" y="119731"/>
                  <a:pt x="88663" y="138127"/>
                  <a:pt x="88663" y="156523"/>
                </a:cubicBezTo>
                <a:cubicBezTo>
                  <a:pt x="88663" y="172958"/>
                  <a:pt x="94555" y="189393"/>
                  <a:pt x="106526" y="202467"/>
                </a:cubicBezTo>
                <a:cubicBezTo>
                  <a:pt x="131965" y="230294"/>
                  <a:pt x="175081" y="232162"/>
                  <a:pt x="202764" y="206762"/>
                </a:cubicBezTo>
                <a:cubicBezTo>
                  <a:pt x="217448" y="193409"/>
                  <a:pt x="224930" y="175013"/>
                  <a:pt x="224930" y="156523"/>
                </a:cubicBezTo>
                <a:cubicBezTo>
                  <a:pt x="224930" y="140088"/>
                  <a:pt x="219132" y="123653"/>
                  <a:pt x="207160" y="110580"/>
                </a:cubicBezTo>
                <a:cubicBezTo>
                  <a:pt x="194441" y="96760"/>
                  <a:pt x="177325" y="89359"/>
                  <a:pt x="159906" y="88589"/>
                </a:cubicBezTo>
                <a:close/>
                <a:moveTo>
                  <a:pt x="153289" y="17"/>
                </a:moveTo>
                <a:lnTo>
                  <a:pt x="173678" y="951"/>
                </a:lnTo>
                <a:cubicBezTo>
                  <a:pt x="180786" y="1325"/>
                  <a:pt x="186304" y="7114"/>
                  <a:pt x="186304" y="14118"/>
                </a:cubicBezTo>
                <a:lnTo>
                  <a:pt x="186304" y="14771"/>
                </a:lnTo>
                <a:lnTo>
                  <a:pt x="185462" y="34755"/>
                </a:lnTo>
                <a:cubicBezTo>
                  <a:pt x="201923" y="38677"/>
                  <a:pt x="217729" y="45774"/>
                  <a:pt x="231851" y="56232"/>
                </a:cubicBezTo>
                <a:lnTo>
                  <a:pt x="246535" y="42786"/>
                </a:lnTo>
                <a:cubicBezTo>
                  <a:pt x="251866" y="37930"/>
                  <a:pt x="260283" y="38303"/>
                  <a:pt x="265240" y="43626"/>
                </a:cubicBezTo>
                <a:lnTo>
                  <a:pt x="279082" y="58660"/>
                </a:lnTo>
                <a:cubicBezTo>
                  <a:pt x="281420" y="61275"/>
                  <a:pt x="282542" y="64450"/>
                  <a:pt x="282542" y="67625"/>
                </a:cubicBezTo>
                <a:cubicBezTo>
                  <a:pt x="282542" y="71173"/>
                  <a:pt x="281233" y="74722"/>
                  <a:pt x="278334" y="77337"/>
                </a:cubicBezTo>
                <a:lnTo>
                  <a:pt x="263744" y="90690"/>
                </a:lnTo>
                <a:cubicBezTo>
                  <a:pt x="273096" y="105537"/>
                  <a:pt x="278988" y="121973"/>
                  <a:pt x="281420" y="138781"/>
                </a:cubicBezTo>
                <a:lnTo>
                  <a:pt x="301061" y="139621"/>
                </a:lnTo>
                <a:cubicBezTo>
                  <a:pt x="308169" y="139995"/>
                  <a:pt x="313593" y="145878"/>
                  <a:pt x="313593" y="152788"/>
                </a:cubicBezTo>
                <a:lnTo>
                  <a:pt x="313593" y="153442"/>
                </a:lnTo>
                <a:lnTo>
                  <a:pt x="312751" y="173892"/>
                </a:lnTo>
                <a:cubicBezTo>
                  <a:pt x="312377" y="181083"/>
                  <a:pt x="306298" y="186779"/>
                  <a:pt x="298910" y="186405"/>
                </a:cubicBezTo>
                <a:lnTo>
                  <a:pt x="279456" y="185565"/>
                </a:lnTo>
                <a:cubicBezTo>
                  <a:pt x="275622" y="202093"/>
                  <a:pt x="268327" y="218061"/>
                  <a:pt x="257758" y="232162"/>
                </a:cubicBezTo>
                <a:lnTo>
                  <a:pt x="270852" y="246449"/>
                </a:lnTo>
                <a:cubicBezTo>
                  <a:pt x="273190" y="249064"/>
                  <a:pt x="274312" y="252145"/>
                  <a:pt x="274312" y="255414"/>
                </a:cubicBezTo>
                <a:cubicBezTo>
                  <a:pt x="274312" y="258869"/>
                  <a:pt x="273003" y="262511"/>
                  <a:pt x="270104" y="265126"/>
                </a:cubicBezTo>
                <a:lnTo>
                  <a:pt x="255046" y="278946"/>
                </a:lnTo>
                <a:cubicBezTo>
                  <a:pt x="249621" y="283802"/>
                  <a:pt x="241297" y="283428"/>
                  <a:pt x="236340" y="278106"/>
                </a:cubicBezTo>
                <a:lnTo>
                  <a:pt x="223247" y="263724"/>
                </a:lnTo>
                <a:cubicBezTo>
                  <a:pt x="208282" y="272970"/>
                  <a:pt x="191635" y="278853"/>
                  <a:pt x="174800" y="281187"/>
                </a:cubicBezTo>
                <a:lnTo>
                  <a:pt x="173958" y="300610"/>
                </a:lnTo>
                <a:cubicBezTo>
                  <a:pt x="173584" y="307801"/>
                  <a:pt x="167505" y="313590"/>
                  <a:pt x="160117" y="313217"/>
                </a:cubicBezTo>
                <a:lnTo>
                  <a:pt x="139634" y="312283"/>
                </a:lnTo>
                <a:cubicBezTo>
                  <a:pt x="132526" y="311909"/>
                  <a:pt x="127102" y="306120"/>
                  <a:pt x="127102" y="299116"/>
                </a:cubicBezTo>
                <a:lnTo>
                  <a:pt x="127102" y="298463"/>
                </a:lnTo>
                <a:lnTo>
                  <a:pt x="128037" y="279039"/>
                </a:lnTo>
                <a:cubicBezTo>
                  <a:pt x="111577" y="275211"/>
                  <a:pt x="95771" y="267834"/>
                  <a:pt x="81648" y="257281"/>
                </a:cubicBezTo>
                <a:lnTo>
                  <a:pt x="67058" y="270635"/>
                </a:lnTo>
                <a:cubicBezTo>
                  <a:pt x="61727" y="275491"/>
                  <a:pt x="53403" y="275117"/>
                  <a:pt x="48353" y="269701"/>
                </a:cubicBezTo>
                <a:lnTo>
                  <a:pt x="34511" y="254667"/>
                </a:lnTo>
                <a:cubicBezTo>
                  <a:pt x="32173" y="252052"/>
                  <a:pt x="31051" y="248970"/>
                  <a:pt x="31051" y="245702"/>
                </a:cubicBezTo>
                <a:cubicBezTo>
                  <a:pt x="31051" y="242247"/>
                  <a:pt x="32453" y="238605"/>
                  <a:pt x="35259" y="235990"/>
                </a:cubicBezTo>
                <a:lnTo>
                  <a:pt x="50036" y="222544"/>
                </a:lnTo>
                <a:cubicBezTo>
                  <a:pt x="40777" y="207696"/>
                  <a:pt x="35072" y="191261"/>
                  <a:pt x="32640" y="174639"/>
                </a:cubicBezTo>
                <a:lnTo>
                  <a:pt x="12626" y="173705"/>
                </a:lnTo>
                <a:cubicBezTo>
                  <a:pt x="5518" y="173332"/>
                  <a:pt x="0" y="167542"/>
                  <a:pt x="0" y="160539"/>
                </a:cubicBezTo>
                <a:lnTo>
                  <a:pt x="0" y="159885"/>
                </a:lnTo>
                <a:lnTo>
                  <a:pt x="842" y="139621"/>
                </a:lnTo>
                <a:cubicBezTo>
                  <a:pt x="1216" y="132431"/>
                  <a:pt x="7388" y="126642"/>
                  <a:pt x="14683" y="127015"/>
                </a:cubicBezTo>
                <a:lnTo>
                  <a:pt x="34885" y="127949"/>
                </a:lnTo>
                <a:cubicBezTo>
                  <a:pt x="38813" y="111514"/>
                  <a:pt x="46015" y="95826"/>
                  <a:pt x="56490" y="81819"/>
                </a:cubicBezTo>
                <a:lnTo>
                  <a:pt x="42741" y="66878"/>
                </a:lnTo>
                <a:cubicBezTo>
                  <a:pt x="40403" y="64263"/>
                  <a:pt x="39281" y="61182"/>
                  <a:pt x="39281" y="57913"/>
                </a:cubicBezTo>
                <a:cubicBezTo>
                  <a:pt x="39281" y="54458"/>
                  <a:pt x="40684" y="50816"/>
                  <a:pt x="43490" y="48202"/>
                </a:cubicBezTo>
                <a:lnTo>
                  <a:pt x="58641" y="34381"/>
                </a:lnTo>
                <a:cubicBezTo>
                  <a:pt x="63972" y="29526"/>
                  <a:pt x="72296" y="29899"/>
                  <a:pt x="77346" y="35315"/>
                </a:cubicBezTo>
                <a:lnTo>
                  <a:pt x="90627" y="50256"/>
                </a:lnTo>
                <a:cubicBezTo>
                  <a:pt x="105591" y="41011"/>
                  <a:pt x="121864" y="35128"/>
                  <a:pt x="138512" y="32794"/>
                </a:cubicBezTo>
                <a:lnTo>
                  <a:pt x="139447" y="12624"/>
                </a:lnTo>
                <a:cubicBezTo>
                  <a:pt x="139821" y="5433"/>
                  <a:pt x="145901" y="-356"/>
                  <a:pt x="153289" y="1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文本框 28">
            <a:extLst>
              <a:ext uri="{FF2B5EF4-FFF2-40B4-BE49-F238E27FC236}">
                <a16:creationId xmlns:a16="http://schemas.microsoft.com/office/drawing/2014/main" id="{515E8CEF-0003-495F-9AA1-E0FC74557C87}"/>
              </a:ext>
            </a:extLst>
          </p:cNvPr>
          <p:cNvSpPr txBox="1"/>
          <p:nvPr/>
        </p:nvSpPr>
        <p:spPr>
          <a:xfrm>
            <a:off x="456546" y="537238"/>
            <a:ext cx="56149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低代码</a:t>
            </a:r>
            <a:r>
              <a:rPr lang="en-US" altLang="zh-CN" sz="3200" dirty="0">
                <a:latin typeface="微软雅黑" panose="020B0503020204020204" pitchFamily="34" charset="-122"/>
                <a:ea typeface="微软雅黑" panose="020B0503020204020204" pitchFamily="34" charset="-122"/>
              </a:rPr>
              <a:t>PAAS</a:t>
            </a:r>
            <a:r>
              <a:rPr lang="zh-CN" altLang="en-US" sz="3200" dirty="0">
                <a:latin typeface="微软雅黑" panose="020B0503020204020204" pitchFamily="34" charset="-122"/>
                <a:ea typeface="微软雅黑" panose="020B0503020204020204" pitchFamily="34" charset="-122"/>
              </a:rPr>
              <a:t>平台</a:t>
            </a:r>
          </a:p>
        </p:txBody>
      </p:sp>
      <p:grpSp>
        <p:nvGrpSpPr>
          <p:cNvPr id="67" name="组合 66">
            <a:extLst>
              <a:ext uri="{FF2B5EF4-FFF2-40B4-BE49-F238E27FC236}">
                <a16:creationId xmlns:a16="http://schemas.microsoft.com/office/drawing/2014/main" id="{6FF104E8-CE84-4213-8EEB-881BCE996248}"/>
              </a:ext>
            </a:extLst>
          </p:cNvPr>
          <p:cNvGrpSpPr/>
          <p:nvPr/>
        </p:nvGrpSpPr>
        <p:grpSpPr>
          <a:xfrm>
            <a:off x="179308" y="10898527"/>
            <a:ext cx="14414871" cy="1943149"/>
            <a:chOff x="25381" y="4997388"/>
            <a:chExt cx="12972792" cy="1233867"/>
          </a:xfrm>
        </p:grpSpPr>
        <p:sp>
          <p:nvSpPr>
            <p:cNvPr id="68" name="文本框 67">
              <a:extLst>
                <a:ext uri="{FF2B5EF4-FFF2-40B4-BE49-F238E27FC236}">
                  <a16:creationId xmlns:a16="http://schemas.microsoft.com/office/drawing/2014/main" id="{B27E2D74-B61B-4510-978F-AA5615F17528}"/>
                </a:ext>
              </a:extLst>
            </p:cNvPr>
            <p:cNvSpPr txBox="1"/>
            <p:nvPr/>
          </p:nvSpPr>
          <p:spPr>
            <a:xfrm>
              <a:off x="10201218" y="5977192"/>
              <a:ext cx="2796955" cy="254063"/>
            </a:xfrm>
            <a:prstGeom prst="rect">
              <a:avLst/>
            </a:prstGeom>
            <a:noFill/>
          </p:spPr>
          <p:txBody>
            <a:bodyPr wrap="square" rtlCol="0">
              <a:spAutoFit/>
            </a:bodyPr>
            <a:lstStyle/>
            <a:p>
              <a:pPr algn="ctr" defTabSz="913765">
                <a:buSzPct val="25000"/>
                <a:defRPr/>
              </a:pPr>
              <a:r>
                <a:rPr lang="en-US" altLang="zh-CN" sz="2000" b="1" dirty="0">
                  <a:latin typeface="微软雅黑" panose="020B0503020204020204" pitchFamily="34" charset="-122"/>
                  <a:ea typeface="微软雅黑" panose="020B0503020204020204" pitchFamily="34" charset="-122"/>
                </a:rPr>
                <a:t>……</a:t>
              </a:r>
            </a:p>
          </p:txBody>
        </p:sp>
        <p:sp>
          <p:nvSpPr>
            <p:cNvPr id="69" name="文本框 68">
              <a:extLst>
                <a:ext uri="{FF2B5EF4-FFF2-40B4-BE49-F238E27FC236}">
                  <a16:creationId xmlns:a16="http://schemas.microsoft.com/office/drawing/2014/main" id="{0467A14B-CE52-4DC0-AECE-469BCF2F09DD}"/>
                </a:ext>
              </a:extLst>
            </p:cNvPr>
            <p:cNvSpPr txBox="1"/>
            <p:nvPr/>
          </p:nvSpPr>
          <p:spPr>
            <a:xfrm flipH="1">
              <a:off x="25381" y="4997388"/>
              <a:ext cx="12141238" cy="762189"/>
            </a:xfrm>
            <a:prstGeom prst="rect">
              <a:avLst/>
            </a:prstGeom>
            <a:solidFill>
              <a:schemeClr val="bg1">
                <a:lumMod val="75000"/>
              </a:schemeClr>
            </a:solidFill>
            <a:effectLst>
              <a:reflection blurRad="6350" stA="50000" endA="300" endPos="90000" dir="5400000" sy="-100000" algn="bl" rotWithShape="0"/>
            </a:effectLst>
          </p:spPr>
          <p:txBody>
            <a:bodyPr wrap="square" rtlCol="0">
              <a:spAutoFit/>
            </a:bodyPr>
            <a:lstStyle>
              <a:defPPr>
                <a:defRPr lang="zh-CN"/>
              </a:defPPr>
              <a:lvl1pPr marR="0" lvl="0" indent="0" algn="ctr" defTabSz="913765" fontAlgn="auto">
                <a:lnSpc>
                  <a:spcPct val="100000"/>
                </a:lnSpc>
                <a:spcBef>
                  <a:spcPts val="0"/>
                </a:spcBef>
                <a:spcAft>
                  <a:spcPts val="0"/>
                </a:spcAft>
                <a:buClrTx/>
                <a:buSzPct val="25000"/>
                <a:buFontTx/>
                <a:buNone/>
                <a:defRPr sz="2000" b="1">
                  <a:latin typeface="微软雅黑" panose="020B0503020204020204" pitchFamily="34" charset="-122"/>
                  <a:ea typeface="微软雅黑" panose="020B0503020204020204" pitchFamily="34" charset="-122"/>
                </a:defRPr>
              </a:lvl1pPr>
            </a:lstStyle>
            <a:p>
              <a:r>
                <a:rPr lang="zh-CN" altLang="en-US" sz="3600" dirty="0"/>
                <a:t>灵娃低代码平台适用于多行业、各类系统的快速搭建</a:t>
              </a:r>
              <a:endParaRPr lang="en-US" altLang="zh-CN" sz="3600" dirty="0"/>
            </a:p>
            <a:p>
              <a:r>
                <a:rPr lang="zh-CN" altLang="en-US" sz="3600" dirty="0"/>
                <a:t>一次开发</a:t>
              </a:r>
              <a:r>
                <a:rPr lang="en-US" altLang="zh-CN" sz="3600" dirty="0"/>
                <a:t>BS CS </a:t>
              </a:r>
              <a:r>
                <a:rPr lang="zh-CN" altLang="en-US" sz="3600" dirty="0"/>
                <a:t>同时生成</a:t>
              </a:r>
              <a:r>
                <a:rPr lang="en-US" altLang="zh-CN" sz="3600" dirty="0"/>
                <a:t> </a:t>
              </a:r>
            </a:p>
          </p:txBody>
        </p:sp>
      </p:grpSp>
      <p:sp>
        <p:nvSpPr>
          <p:cNvPr id="71" name="文本框 70">
            <a:extLst>
              <a:ext uri="{FF2B5EF4-FFF2-40B4-BE49-F238E27FC236}">
                <a16:creationId xmlns:a16="http://schemas.microsoft.com/office/drawing/2014/main" id="{E4F7884C-CA0D-4E11-A86B-2D383A474621}"/>
              </a:ext>
            </a:extLst>
          </p:cNvPr>
          <p:cNvSpPr txBox="1"/>
          <p:nvPr/>
        </p:nvSpPr>
        <p:spPr>
          <a:xfrm>
            <a:off x="1455851" y="2579170"/>
            <a:ext cx="9638041" cy="1200329"/>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en-US" altLang="zh-CN" sz="3600" dirty="0">
                <a:solidFill>
                  <a:srgbClr val="0070C0"/>
                </a:solidFill>
              </a:rPr>
              <a:t>20</a:t>
            </a:r>
            <a:r>
              <a:rPr lang="zh-CN" altLang="en-US" sz="3600" dirty="0">
                <a:solidFill>
                  <a:srgbClr val="0070C0"/>
                </a:solidFill>
              </a:rPr>
              <a:t>年</a:t>
            </a:r>
            <a:r>
              <a:rPr lang="en-US" altLang="zh-CN" sz="3600" dirty="0">
                <a:solidFill>
                  <a:srgbClr val="0070C0"/>
                </a:solidFill>
              </a:rPr>
              <a:t>+ </a:t>
            </a:r>
            <a:r>
              <a:rPr lang="zh-CN" altLang="en-US" sz="3600" dirty="0">
                <a:solidFill>
                  <a:srgbClr val="0070C0"/>
                </a:solidFill>
              </a:rPr>
              <a:t>低代码应用深度验证</a:t>
            </a:r>
            <a:endParaRPr lang="en-US" altLang="zh-CN" sz="3600" dirty="0">
              <a:solidFill>
                <a:srgbClr val="0070C0"/>
              </a:solidFill>
            </a:endParaRPr>
          </a:p>
          <a:p>
            <a:pPr algn="ctr"/>
            <a:endParaRPr lang="en-US" altLang="zh-CN" sz="3600" dirty="0">
              <a:solidFill>
                <a:srgbClr val="0070C0"/>
              </a:solidFill>
            </a:endParaRPr>
          </a:p>
        </p:txBody>
      </p:sp>
      <p:sp>
        <p:nvSpPr>
          <p:cNvPr id="96" name="文本框 95">
            <a:extLst>
              <a:ext uri="{FF2B5EF4-FFF2-40B4-BE49-F238E27FC236}">
                <a16:creationId xmlns:a16="http://schemas.microsoft.com/office/drawing/2014/main" id="{87360C76-6B03-4471-89BD-70713A7092E4}"/>
              </a:ext>
            </a:extLst>
          </p:cNvPr>
          <p:cNvSpPr txBox="1"/>
          <p:nvPr/>
        </p:nvSpPr>
        <p:spPr>
          <a:xfrm flipH="1">
            <a:off x="864600" y="5504625"/>
            <a:ext cx="12896871" cy="1384995"/>
          </a:xfrm>
          <a:prstGeom prst="rect">
            <a:avLst/>
          </a:prstGeom>
          <a:noFill/>
        </p:spPr>
        <p:txBody>
          <a:bodyPr wrap="square" rtlCol="0">
            <a:spAutoFit/>
          </a:bodyPr>
          <a:lstStyle/>
          <a:p>
            <a:pPr algn="ctr"/>
            <a:endParaRPr lang="en-US" altLang="zh-CN" sz="4400" b="1" dirty="0">
              <a:solidFill>
                <a:srgbClr val="FFFF00"/>
              </a:solidFill>
              <a:effectLst>
                <a:outerShdw blurRad="38100" dist="38100" dir="2700000" algn="tl">
                  <a:srgbClr val="000000">
                    <a:alpha val="43137"/>
                  </a:srgbClr>
                </a:outerShdw>
              </a:effectLst>
            </a:endParaRPr>
          </a:p>
          <a:p>
            <a:pPr algn="ctr"/>
            <a:r>
              <a:rPr lang="en-US" altLang="zh-CN" sz="4000" b="1" dirty="0">
                <a:solidFill>
                  <a:srgbClr val="0C161C"/>
                </a:solidFill>
                <a:effectLst>
                  <a:outerShdw blurRad="38100" dist="38100" dir="2700000" algn="tl">
                    <a:srgbClr val="000000">
                      <a:alpha val="43137"/>
                    </a:srgbClr>
                  </a:outerShdw>
                </a:effectLst>
              </a:rPr>
              <a:t>20</a:t>
            </a:r>
            <a:r>
              <a:rPr lang="zh-CN" altLang="en-US" sz="4000" b="1" dirty="0">
                <a:solidFill>
                  <a:srgbClr val="0C161C"/>
                </a:solidFill>
                <a:effectLst>
                  <a:outerShdw blurRad="38100" dist="38100" dir="2700000" algn="tl">
                    <a:srgbClr val="000000">
                      <a:alpha val="43137"/>
                    </a:srgbClr>
                  </a:outerShdw>
                </a:effectLst>
              </a:rPr>
              <a:t>年</a:t>
            </a:r>
            <a:r>
              <a:rPr lang="en-US" altLang="zh-CN" sz="4000" b="1" dirty="0">
                <a:solidFill>
                  <a:srgbClr val="0C161C"/>
                </a:solidFill>
                <a:effectLst>
                  <a:outerShdw blurRad="38100" dist="38100" dir="2700000" algn="tl">
                    <a:srgbClr val="000000">
                      <a:alpha val="43137"/>
                    </a:srgbClr>
                  </a:outerShdw>
                </a:effectLst>
              </a:rPr>
              <a:t>+    </a:t>
            </a:r>
            <a:r>
              <a:rPr lang="zh-CN" altLang="en-US" sz="4000" b="1" dirty="0">
                <a:solidFill>
                  <a:srgbClr val="0C161C"/>
                </a:solidFill>
                <a:effectLst>
                  <a:outerShdw blurRad="38100" dist="38100" dir="2700000" algn="tl">
                    <a:srgbClr val="000000">
                      <a:alpha val="43137"/>
                    </a:srgbClr>
                  </a:outerShdw>
                </a:effectLst>
              </a:rPr>
              <a:t>我们只为做好供您快速编程的工具</a:t>
            </a:r>
            <a:endParaRPr lang="en-US" altLang="zh-CN" sz="4000" b="1" dirty="0">
              <a:solidFill>
                <a:srgbClr val="0C161C"/>
              </a:solidFill>
              <a:effectLst>
                <a:outerShdw blurRad="38100" dist="38100" dir="2700000" algn="tl">
                  <a:srgbClr val="000000">
                    <a:alpha val="43137"/>
                  </a:srgbClr>
                </a:outerShdw>
              </a:effectLst>
            </a:endParaRPr>
          </a:p>
        </p:txBody>
      </p:sp>
      <p:grpSp>
        <p:nvGrpSpPr>
          <p:cNvPr id="178" name="组合 177">
            <a:extLst>
              <a:ext uri="{FF2B5EF4-FFF2-40B4-BE49-F238E27FC236}">
                <a16:creationId xmlns:a16="http://schemas.microsoft.com/office/drawing/2014/main" id="{FF04B833-701B-4B5A-994A-C657D6E298DE}"/>
              </a:ext>
            </a:extLst>
          </p:cNvPr>
          <p:cNvGrpSpPr/>
          <p:nvPr/>
        </p:nvGrpSpPr>
        <p:grpSpPr>
          <a:xfrm>
            <a:off x="71934" y="20836771"/>
            <a:ext cx="4996019" cy="1072926"/>
            <a:chOff x="2467169" y="3813892"/>
            <a:chExt cx="2457757" cy="664622"/>
          </a:xfrm>
        </p:grpSpPr>
        <p:sp>
          <p:nvSpPr>
            <p:cNvPr id="204" name="文本框 99">
              <a:extLst>
                <a:ext uri="{FF2B5EF4-FFF2-40B4-BE49-F238E27FC236}">
                  <a16:creationId xmlns:a16="http://schemas.microsoft.com/office/drawing/2014/main" id="{97E39B89-2DD8-4CCB-99BE-00E5C4AE8020}"/>
                </a:ext>
              </a:extLst>
            </p:cNvPr>
            <p:cNvSpPr txBox="1"/>
            <p:nvPr/>
          </p:nvSpPr>
          <p:spPr>
            <a:xfrm>
              <a:off x="3259520" y="3813892"/>
              <a:ext cx="1665406" cy="2859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实际应用案例模板支撑</a:t>
              </a:r>
            </a:p>
          </p:txBody>
        </p:sp>
        <p:sp>
          <p:nvSpPr>
            <p:cNvPr id="205" name="文本框 100">
              <a:extLst>
                <a:ext uri="{FF2B5EF4-FFF2-40B4-BE49-F238E27FC236}">
                  <a16:creationId xmlns:a16="http://schemas.microsoft.com/office/drawing/2014/main" id="{AB642A3B-078C-4664-A57A-90A5C8DAD277}"/>
                </a:ext>
              </a:extLst>
            </p:cNvPr>
            <p:cNvSpPr txBox="1"/>
            <p:nvPr/>
          </p:nvSpPr>
          <p:spPr>
            <a:xfrm>
              <a:off x="2467169" y="4249732"/>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dirty="0">
                  <a:solidFill>
                    <a:schemeClr val="bg2">
                      <a:lumMod val="25000"/>
                    </a:schemeClr>
                  </a:solidFill>
                  <a:latin typeface="微软雅黑" panose="020B0503020204020204" pitchFamily="34" charset="-122"/>
                  <a:ea typeface="微软雅黑" panose="020B0503020204020204" pitchFamily="34" charset="-122"/>
                </a:rPr>
                <a:t>深度实际应用案例验证的行业模板</a:t>
              </a:r>
            </a:p>
          </p:txBody>
        </p:sp>
      </p:grpSp>
      <p:grpSp>
        <p:nvGrpSpPr>
          <p:cNvPr id="179" name="组合 178">
            <a:extLst>
              <a:ext uri="{FF2B5EF4-FFF2-40B4-BE49-F238E27FC236}">
                <a16:creationId xmlns:a16="http://schemas.microsoft.com/office/drawing/2014/main" id="{A1703B8E-3EDC-4C8A-90E6-9A538584F2A9}"/>
              </a:ext>
            </a:extLst>
          </p:cNvPr>
          <p:cNvGrpSpPr/>
          <p:nvPr/>
        </p:nvGrpSpPr>
        <p:grpSpPr>
          <a:xfrm>
            <a:off x="592011" y="23501862"/>
            <a:ext cx="8938648" cy="2193548"/>
            <a:chOff x="2506153" y="4590239"/>
            <a:chExt cx="4853072" cy="1358789"/>
          </a:xfrm>
        </p:grpSpPr>
        <p:sp>
          <p:nvSpPr>
            <p:cNvPr id="202" name="文本框 102">
              <a:extLst>
                <a:ext uri="{FF2B5EF4-FFF2-40B4-BE49-F238E27FC236}">
                  <a16:creationId xmlns:a16="http://schemas.microsoft.com/office/drawing/2014/main" id="{17AD217C-CB61-4C4E-812B-4120258A089C}"/>
                </a:ext>
              </a:extLst>
            </p:cNvPr>
            <p:cNvSpPr txBox="1"/>
            <p:nvPr/>
          </p:nvSpPr>
          <p:spPr>
            <a:xfrm>
              <a:off x="2803695" y="4590239"/>
              <a:ext cx="2145695" cy="2859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适应多种企业应用开发</a:t>
              </a:r>
            </a:p>
          </p:txBody>
        </p:sp>
        <p:sp>
          <p:nvSpPr>
            <p:cNvPr id="203" name="文本框 103">
              <a:extLst>
                <a:ext uri="{FF2B5EF4-FFF2-40B4-BE49-F238E27FC236}">
                  <a16:creationId xmlns:a16="http://schemas.microsoft.com/office/drawing/2014/main" id="{87DF26C7-E622-4A4C-96E4-A1B7E48074AE}"/>
                </a:ext>
              </a:extLst>
            </p:cNvPr>
            <p:cNvSpPr txBox="1"/>
            <p:nvPr/>
          </p:nvSpPr>
          <p:spPr>
            <a:xfrm>
              <a:off x="2506153" y="4963377"/>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ltLang="zh-CN" dirty="0">
                  <a:solidFill>
                    <a:schemeClr val="bg2">
                      <a:lumMod val="25000"/>
                    </a:schemeClr>
                  </a:solidFill>
                  <a:latin typeface="微软雅黑" panose="020B0503020204020204" pitchFamily="34" charset="-122"/>
                  <a:ea typeface="微软雅黑" panose="020B0503020204020204" pitchFamily="34" charset="-122"/>
                </a:rPr>
                <a:t>MES,WMS,CRM,PMS,OA</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7" name="文本框 102">
              <a:extLst>
                <a:ext uri="{FF2B5EF4-FFF2-40B4-BE49-F238E27FC236}">
                  <a16:creationId xmlns:a16="http://schemas.microsoft.com/office/drawing/2014/main" id="{498672D1-CDB3-47AC-A357-F88639DF5699}"/>
                </a:ext>
              </a:extLst>
            </p:cNvPr>
            <p:cNvSpPr txBox="1"/>
            <p:nvPr/>
          </p:nvSpPr>
          <p:spPr>
            <a:xfrm>
              <a:off x="5179515" y="5346885"/>
              <a:ext cx="1307433" cy="2859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数据库</a:t>
              </a:r>
            </a:p>
          </p:txBody>
        </p:sp>
        <p:sp>
          <p:nvSpPr>
            <p:cNvPr id="208" name="文本框 103">
              <a:extLst>
                <a:ext uri="{FF2B5EF4-FFF2-40B4-BE49-F238E27FC236}">
                  <a16:creationId xmlns:a16="http://schemas.microsoft.com/office/drawing/2014/main" id="{019A53DC-254F-49C5-B677-652B7C2E9D78}"/>
                </a:ext>
              </a:extLst>
            </p:cNvPr>
            <p:cNvSpPr txBox="1"/>
            <p:nvPr/>
          </p:nvSpPr>
          <p:spPr>
            <a:xfrm>
              <a:off x="4928782" y="5720246"/>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dirty="0">
                  <a:solidFill>
                    <a:schemeClr val="bg2">
                      <a:lumMod val="25000"/>
                    </a:schemeClr>
                  </a:solidFill>
                  <a:latin typeface="微软雅黑" panose="020B0503020204020204" pitchFamily="34" charset="-122"/>
                  <a:ea typeface="微软雅黑" panose="020B0503020204020204" pitchFamily="34" charset="-122"/>
                </a:rPr>
                <a:t>数据库自动架设，支持多种数据库</a:t>
              </a:r>
            </a:p>
          </p:txBody>
        </p:sp>
      </p:grpSp>
      <p:grpSp>
        <p:nvGrpSpPr>
          <p:cNvPr id="180" name="组合 179">
            <a:extLst>
              <a:ext uri="{FF2B5EF4-FFF2-40B4-BE49-F238E27FC236}">
                <a16:creationId xmlns:a16="http://schemas.microsoft.com/office/drawing/2014/main" id="{A2CECD93-DCF7-42B4-AD8C-98423850CA47}"/>
              </a:ext>
            </a:extLst>
          </p:cNvPr>
          <p:cNvGrpSpPr/>
          <p:nvPr/>
        </p:nvGrpSpPr>
        <p:grpSpPr>
          <a:xfrm>
            <a:off x="5200080" y="23085245"/>
            <a:ext cx="2723923" cy="1535291"/>
            <a:chOff x="4701872" y="4599665"/>
            <a:chExt cx="1551349" cy="982598"/>
          </a:xfrm>
          <a:solidFill>
            <a:srgbClr val="00B0F0"/>
          </a:solidFill>
        </p:grpSpPr>
        <p:sp>
          <p:nvSpPr>
            <p:cNvPr id="206" name="六边形 205">
              <a:extLst>
                <a:ext uri="{FF2B5EF4-FFF2-40B4-BE49-F238E27FC236}">
                  <a16:creationId xmlns:a16="http://schemas.microsoft.com/office/drawing/2014/main" id="{21D7FCA7-96BA-4514-BDFB-79CAB0F02053}"/>
                </a:ext>
              </a:extLst>
            </p:cNvPr>
            <p:cNvSpPr/>
            <p:nvPr/>
          </p:nvSpPr>
          <p:spPr>
            <a:xfrm>
              <a:off x="5573478" y="5024341"/>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199" name="六边形 198">
              <a:extLst>
                <a:ext uri="{FF2B5EF4-FFF2-40B4-BE49-F238E27FC236}">
                  <a16:creationId xmlns:a16="http://schemas.microsoft.com/office/drawing/2014/main" id="{7A5AC5FE-485A-44C7-B338-7054FE439D2B}"/>
                </a:ext>
              </a:extLst>
            </p:cNvPr>
            <p:cNvSpPr/>
            <p:nvPr/>
          </p:nvSpPr>
          <p:spPr>
            <a:xfrm>
              <a:off x="4701872" y="4599665"/>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200" name="图片 199">
              <a:extLst>
                <a:ext uri="{FF2B5EF4-FFF2-40B4-BE49-F238E27FC236}">
                  <a16:creationId xmlns:a16="http://schemas.microsoft.com/office/drawing/2014/main" id="{2ED09206-378C-4756-8E7E-23F079A8133C}"/>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6342" y="4702668"/>
              <a:ext cx="398190" cy="392193"/>
            </a:xfrm>
            <a:prstGeom prst="rect">
              <a:avLst/>
            </a:prstGeom>
            <a:grpFill/>
          </p:spPr>
        </p:pic>
        <p:sp>
          <p:nvSpPr>
            <p:cNvPr id="201" name="Hexagon 173">
              <a:extLst>
                <a:ext uri="{FF2B5EF4-FFF2-40B4-BE49-F238E27FC236}">
                  <a16:creationId xmlns:a16="http://schemas.microsoft.com/office/drawing/2014/main" id="{38DA7A56-68F2-432F-A6C3-AFD3EF24AAFE}"/>
                </a:ext>
              </a:extLst>
            </p:cNvPr>
            <p:cNvSpPr/>
            <p:nvPr/>
          </p:nvSpPr>
          <p:spPr>
            <a:xfrm>
              <a:off x="5698698" y="5090908"/>
              <a:ext cx="383074" cy="370618"/>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bg1"/>
            </a:solid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81" name="组合 180">
            <a:extLst>
              <a:ext uri="{FF2B5EF4-FFF2-40B4-BE49-F238E27FC236}">
                <a16:creationId xmlns:a16="http://schemas.microsoft.com/office/drawing/2014/main" id="{CA9441B1-7FB3-451C-85F7-6D9E12404F2D}"/>
              </a:ext>
            </a:extLst>
          </p:cNvPr>
          <p:cNvGrpSpPr/>
          <p:nvPr/>
        </p:nvGrpSpPr>
        <p:grpSpPr>
          <a:xfrm>
            <a:off x="5200082" y="21633743"/>
            <a:ext cx="1193521" cy="871744"/>
            <a:chOff x="4728932" y="3863377"/>
            <a:chExt cx="679743" cy="557922"/>
          </a:xfrm>
          <a:solidFill>
            <a:srgbClr val="00B0F0"/>
          </a:solidFill>
        </p:grpSpPr>
        <p:sp>
          <p:nvSpPr>
            <p:cNvPr id="197" name="六边形 196">
              <a:extLst>
                <a:ext uri="{FF2B5EF4-FFF2-40B4-BE49-F238E27FC236}">
                  <a16:creationId xmlns:a16="http://schemas.microsoft.com/office/drawing/2014/main" id="{40AFE951-F418-4087-9E00-6E17DE1EC08C}"/>
                </a:ext>
              </a:extLst>
            </p:cNvPr>
            <p:cNvSpPr/>
            <p:nvPr/>
          </p:nvSpPr>
          <p:spPr>
            <a:xfrm>
              <a:off x="4728932" y="3863377"/>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8" name="图片 197">
              <a:extLst>
                <a:ext uri="{FF2B5EF4-FFF2-40B4-BE49-F238E27FC236}">
                  <a16:creationId xmlns:a16="http://schemas.microsoft.com/office/drawing/2014/main" id="{91F14424-9EAA-40DE-9F76-1F90B6147C17}"/>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59651" y="3933186"/>
              <a:ext cx="418304" cy="418304"/>
            </a:xfrm>
            <a:prstGeom prst="rect">
              <a:avLst/>
            </a:prstGeom>
            <a:grpFill/>
          </p:spPr>
        </p:pic>
      </p:grpSp>
      <p:grpSp>
        <p:nvGrpSpPr>
          <p:cNvPr id="182" name="组合 181">
            <a:extLst>
              <a:ext uri="{FF2B5EF4-FFF2-40B4-BE49-F238E27FC236}">
                <a16:creationId xmlns:a16="http://schemas.microsoft.com/office/drawing/2014/main" id="{03B2A023-457E-4DF4-A934-F8CC6A4E8FFC}"/>
              </a:ext>
            </a:extLst>
          </p:cNvPr>
          <p:cNvGrpSpPr/>
          <p:nvPr/>
        </p:nvGrpSpPr>
        <p:grpSpPr>
          <a:xfrm>
            <a:off x="8147079" y="23097903"/>
            <a:ext cx="1193521" cy="871744"/>
            <a:chOff x="6605915" y="4617910"/>
            <a:chExt cx="679743" cy="557922"/>
          </a:xfrm>
          <a:solidFill>
            <a:srgbClr val="00B0F0"/>
          </a:solidFill>
        </p:grpSpPr>
        <p:sp>
          <p:nvSpPr>
            <p:cNvPr id="195" name="六边形 194">
              <a:extLst>
                <a:ext uri="{FF2B5EF4-FFF2-40B4-BE49-F238E27FC236}">
                  <a16:creationId xmlns:a16="http://schemas.microsoft.com/office/drawing/2014/main" id="{6180B16E-C6CC-46E8-882A-8C7153698232}"/>
                </a:ext>
              </a:extLst>
            </p:cNvPr>
            <p:cNvSpPr/>
            <p:nvPr/>
          </p:nvSpPr>
          <p:spPr>
            <a:xfrm>
              <a:off x="6605915" y="4617910"/>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6" name="图片 195">
              <a:extLst>
                <a:ext uri="{FF2B5EF4-FFF2-40B4-BE49-F238E27FC236}">
                  <a16:creationId xmlns:a16="http://schemas.microsoft.com/office/drawing/2014/main" id="{0EF7819E-E520-4BE9-98AD-63AF70D12E80}"/>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6763715" y="4717915"/>
              <a:ext cx="398189" cy="398189"/>
            </a:xfrm>
            <a:prstGeom prst="rect">
              <a:avLst/>
            </a:prstGeom>
            <a:grpFill/>
          </p:spPr>
        </p:pic>
      </p:grpSp>
      <p:grpSp>
        <p:nvGrpSpPr>
          <p:cNvPr id="183" name="组合 182">
            <a:extLst>
              <a:ext uri="{FF2B5EF4-FFF2-40B4-BE49-F238E27FC236}">
                <a16:creationId xmlns:a16="http://schemas.microsoft.com/office/drawing/2014/main" id="{87BFE8F9-49AA-477E-81CD-80B3E8C8F313}"/>
              </a:ext>
            </a:extLst>
          </p:cNvPr>
          <p:cNvGrpSpPr/>
          <p:nvPr/>
        </p:nvGrpSpPr>
        <p:grpSpPr>
          <a:xfrm>
            <a:off x="6697672" y="20911087"/>
            <a:ext cx="2650669" cy="1594400"/>
            <a:chOff x="5803090" y="3419117"/>
            <a:chExt cx="1509628" cy="1020427"/>
          </a:xfrm>
          <a:solidFill>
            <a:srgbClr val="00B0F0"/>
          </a:solidFill>
        </p:grpSpPr>
        <p:sp>
          <p:nvSpPr>
            <p:cNvPr id="193" name="六边形 192">
              <a:extLst>
                <a:ext uri="{FF2B5EF4-FFF2-40B4-BE49-F238E27FC236}">
                  <a16:creationId xmlns:a16="http://schemas.microsoft.com/office/drawing/2014/main" id="{A5E747A6-0165-4A8B-9C44-E6CE1D1150B7}"/>
                </a:ext>
              </a:extLst>
            </p:cNvPr>
            <p:cNvSpPr/>
            <p:nvPr/>
          </p:nvSpPr>
          <p:spPr>
            <a:xfrm>
              <a:off x="6632975" y="3881622"/>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4" name="图片 193">
              <a:extLst>
                <a:ext uri="{FF2B5EF4-FFF2-40B4-BE49-F238E27FC236}">
                  <a16:creationId xmlns:a16="http://schemas.microsoft.com/office/drawing/2014/main" id="{84962D18-0B0E-4FBE-B917-F10111437866}"/>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763694" y="3951431"/>
              <a:ext cx="418304" cy="418304"/>
            </a:xfrm>
            <a:prstGeom prst="rect">
              <a:avLst/>
            </a:prstGeom>
            <a:grpFill/>
          </p:spPr>
        </p:pic>
        <p:sp>
          <p:nvSpPr>
            <p:cNvPr id="213" name="六边形 212">
              <a:extLst>
                <a:ext uri="{FF2B5EF4-FFF2-40B4-BE49-F238E27FC236}">
                  <a16:creationId xmlns:a16="http://schemas.microsoft.com/office/drawing/2014/main" id="{48E8D8C7-1455-4A04-A4F7-1C65C436A6D3}"/>
                </a:ext>
              </a:extLst>
            </p:cNvPr>
            <p:cNvSpPr/>
            <p:nvPr/>
          </p:nvSpPr>
          <p:spPr>
            <a:xfrm>
              <a:off x="5803090" y="3419117"/>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191" name="文本框 117">
            <a:extLst>
              <a:ext uri="{FF2B5EF4-FFF2-40B4-BE49-F238E27FC236}">
                <a16:creationId xmlns:a16="http://schemas.microsoft.com/office/drawing/2014/main" id="{2297FF23-9987-4E19-BA9D-6B7FB309E16A}"/>
              </a:ext>
            </a:extLst>
          </p:cNvPr>
          <p:cNvSpPr txBox="1"/>
          <p:nvPr/>
        </p:nvSpPr>
        <p:spPr>
          <a:xfrm>
            <a:off x="9631954" y="20836770"/>
            <a:ext cx="2408100" cy="4616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多终端适用</a:t>
            </a:r>
          </a:p>
        </p:txBody>
      </p:sp>
      <p:sp>
        <p:nvSpPr>
          <p:cNvPr id="192" name="文本框 118">
            <a:extLst>
              <a:ext uri="{FF2B5EF4-FFF2-40B4-BE49-F238E27FC236}">
                <a16:creationId xmlns:a16="http://schemas.microsoft.com/office/drawing/2014/main" id="{FC21B93D-C99D-4169-A895-9C2E51BC37C0}"/>
              </a:ext>
            </a:extLst>
          </p:cNvPr>
          <p:cNvSpPr txBox="1"/>
          <p:nvPr/>
        </p:nvSpPr>
        <p:spPr>
          <a:xfrm>
            <a:off x="9631954" y="21517270"/>
            <a:ext cx="4918421" cy="5962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solidFill>
                  <a:schemeClr val="bg2">
                    <a:lumMod val="25000"/>
                  </a:schemeClr>
                </a:solidFill>
                <a:latin typeface="微软雅黑" panose="020B0503020204020204" pitchFamily="34" charset="-122"/>
                <a:ea typeface="微软雅黑" panose="020B0503020204020204" pitchFamily="34" charset="-122"/>
              </a:rPr>
              <a:t>客户端，浏览器</a:t>
            </a:r>
          </a:p>
        </p:txBody>
      </p:sp>
      <p:sp>
        <p:nvSpPr>
          <p:cNvPr id="214" name="文本框 117">
            <a:extLst>
              <a:ext uri="{FF2B5EF4-FFF2-40B4-BE49-F238E27FC236}">
                <a16:creationId xmlns:a16="http://schemas.microsoft.com/office/drawing/2014/main" id="{9563CE89-7059-41EF-B8DD-A155C2E6782C}"/>
              </a:ext>
            </a:extLst>
          </p:cNvPr>
          <p:cNvSpPr txBox="1"/>
          <p:nvPr/>
        </p:nvSpPr>
        <p:spPr>
          <a:xfrm>
            <a:off x="5742613" y="20079214"/>
            <a:ext cx="341627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”式详尽帮助</a:t>
            </a:r>
          </a:p>
        </p:txBody>
      </p:sp>
      <p:grpSp>
        <p:nvGrpSpPr>
          <p:cNvPr id="185" name="组合 184">
            <a:extLst>
              <a:ext uri="{FF2B5EF4-FFF2-40B4-BE49-F238E27FC236}">
                <a16:creationId xmlns:a16="http://schemas.microsoft.com/office/drawing/2014/main" id="{DEF223EA-27F0-41BB-9990-7DFD1D2EB581}"/>
              </a:ext>
            </a:extLst>
          </p:cNvPr>
          <p:cNvGrpSpPr/>
          <p:nvPr/>
        </p:nvGrpSpPr>
        <p:grpSpPr>
          <a:xfrm>
            <a:off x="9076983" y="23495087"/>
            <a:ext cx="5657553" cy="945275"/>
            <a:chOff x="6961068" y="4639724"/>
            <a:chExt cx="3071663" cy="585549"/>
          </a:xfrm>
        </p:grpSpPr>
        <p:sp>
          <p:nvSpPr>
            <p:cNvPr id="189" name="文本框 120">
              <a:extLst>
                <a:ext uri="{FF2B5EF4-FFF2-40B4-BE49-F238E27FC236}">
                  <a16:creationId xmlns:a16="http://schemas.microsoft.com/office/drawing/2014/main" id="{5C64CA04-F79C-4E12-BB1D-86DA4E931A05}"/>
                </a:ext>
              </a:extLst>
            </p:cNvPr>
            <p:cNvSpPr txBox="1"/>
            <p:nvPr/>
          </p:nvSpPr>
          <p:spPr>
            <a:xfrm>
              <a:off x="7247341" y="4639724"/>
              <a:ext cx="1307433" cy="2859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灵活接口方式</a:t>
              </a:r>
            </a:p>
          </p:txBody>
        </p:sp>
        <p:sp>
          <p:nvSpPr>
            <p:cNvPr id="190" name="文本框 121">
              <a:extLst>
                <a:ext uri="{FF2B5EF4-FFF2-40B4-BE49-F238E27FC236}">
                  <a16:creationId xmlns:a16="http://schemas.microsoft.com/office/drawing/2014/main" id="{1C8A7F3F-2C58-445A-97B5-981050836F22}"/>
                </a:ext>
              </a:extLst>
            </p:cNvPr>
            <p:cNvSpPr txBox="1"/>
            <p:nvPr/>
          </p:nvSpPr>
          <p:spPr>
            <a:xfrm>
              <a:off x="6961068" y="4996491"/>
              <a:ext cx="307166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chemeClr val="bg2">
                      <a:lumMod val="25000"/>
                    </a:schemeClr>
                  </a:solidFill>
                  <a:latin typeface="微软雅黑" panose="020B0503020204020204" pitchFamily="34" charset="-122"/>
                  <a:ea typeface="微软雅黑" panose="020B0503020204020204" pitchFamily="34" charset="-122"/>
                </a:rPr>
                <a:t>OPC,MODBUS,TCPIP,WEBSERVICE…..</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86" name="组合 185">
            <a:extLst>
              <a:ext uri="{FF2B5EF4-FFF2-40B4-BE49-F238E27FC236}">
                <a16:creationId xmlns:a16="http://schemas.microsoft.com/office/drawing/2014/main" id="{5C224EE2-393D-4EF4-B10F-04FA815427BD}"/>
              </a:ext>
            </a:extLst>
          </p:cNvPr>
          <p:cNvGrpSpPr/>
          <p:nvPr/>
        </p:nvGrpSpPr>
        <p:grpSpPr>
          <a:xfrm>
            <a:off x="6152907" y="21987535"/>
            <a:ext cx="2214077" cy="1673254"/>
            <a:chOff x="5593570" y="4097506"/>
            <a:chExt cx="1182489" cy="1036494"/>
          </a:xfrm>
          <a:solidFill>
            <a:srgbClr val="00B0F0"/>
          </a:solidFill>
        </p:grpSpPr>
        <p:sp>
          <p:nvSpPr>
            <p:cNvPr id="187" name="六边形 186">
              <a:extLst>
                <a:ext uri="{FF2B5EF4-FFF2-40B4-BE49-F238E27FC236}">
                  <a16:creationId xmlns:a16="http://schemas.microsoft.com/office/drawing/2014/main" id="{124ED3C4-5C86-4C2F-B06E-38F2D0819F0A}"/>
                </a:ext>
              </a:extLst>
            </p:cNvPr>
            <p:cNvSpPr/>
            <p:nvPr/>
          </p:nvSpPr>
          <p:spPr>
            <a:xfrm>
              <a:off x="5593570" y="4097506"/>
              <a:ext cx="1182489" cy="103649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endParaRPr>
            </a:p>
          </p:txBody>
        </p:sp>
        <p:sp>
          <p:nvSpPr>
            <p:cNvPr id="188" name="文本框 124">
              <a:extLst>
                <a:ext uri="{FF2B5EF4-FFF2-40B4-BE49-F238E27FC236}">
                  <a16:creationId xmlns:a16="http://schemas.microsoft.com/office/drawing/2014/main" id="{6A11E55D-6C3B-4758-B49E-83BCB3550770}"/>
                </a:ext>
              </a:extLst>
            </p:cNvPr>
            <p:cNvSpPr txBox="1"/>
            <p:nvPr/>
          </p:nvSpPr>
          <p:spPr>
            <a:xfrm>
              <a:off x="5731486" y="4278214"/>
              <a:ext cx="89841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LINXPaaS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12" name="图片 211">
            <a:extLst>
              <a:ext uri="{FF2B5EF4-FFF2-40B4-BE49-F238E27FC236}">
                <a16:creationId xmlns:a16="http://schemas.microsoft.com/office/drawing/2014/main" id="{0A64961D-DF30-420E-AACB-163732C607A6}"/>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062992" y="21018356"/>
            <a:ext cx="502475" cy="523157"/>
          </a:xfrm>
          <a:prstGeom prst="rect">
            <a:avLst/>
          </a:prstGeom>
        </p:spPr>
      </p:pic>
      <p:grpSp>
        <p:nvGrpSpPr>
          <p:cNvPr id="2" name="组合 1">
            <a:extLst>
              <a:ext uri="{FF2B5EF4-FFF2-40B4-BE49-F238E27FC236}">
                <a16:creationId xmlns:a16="http://schemas.microsoft.com/office/drawing/2014/main" id="{5473D3EA-EE75-4EAE-A730-B32807688B95}"/>
              </a:ext>
            </a:extLst>
          </p:cNvPr>
          <p:cNvGrpSpPr/>
          <p:nvPr/>
        </p:nvGrpSpPr>
        <p:grpSpPr>
          <a:xfrm>
            <a:off x="2430663" y="7452310"/>
            <a:ext cx="9764744" cy="2588060"/>
            <a:chOff x="2283946" y="1458403"/>
            <a:chExt cx="9764744" cy="2588060"/>
          </a:xfrm>
        </p:grpSpPr>
        <p:sp>
          <p:nvSpPr>
            <p:cNvPr id="152" name="文本框 151">
              <a:extLst>
                <a:ext uri="{FF2B5EF4-FFF2-40B4-BE49-F238E27FC236}">
                  <a16:creationId xmlns:a16="http://schemas.microsoft.com/office/drawing/2014/main" id="{B7129490-1DF3-443B-B984-916BB9EC6D3B}"/>
                </a:ext>
              </a:extLst>
            </p:cNvPr>
            <p:cNvSpPr txBox="1"/>
            <p:nvPr/>
          </p:nvSpPr>
          <p:spPr>
            <a:xfrm>
              <a:off x="7235210"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ERP</a:t>
              </a:r>
            </a:p>
          </p:txBody>
        </p:sp>
        <p:sp>
          <p:nvSpPr>
            <p:cNvPr id="153" name="文本框 152">
              <a:extLst>
                <a:ext uri="{FF2B5EF4-FFF2-40B4-BE49-F238E27FC236}">
                  <a16:creationId xmlns:a16="http://schemas.microsoft.com/office/drawing/2014/main" id="{5CE17E76-CF51-4F7E-A0C5-64CC0384DBF6}"/>
                </a:ext>
              </a:extLst>
            </p:cNvPr>
            <p:cNvSpPr txBox="1"/>
            <p:nvPr/>
          </p:nvSpPr>
          <p:spPr>
            <a:xfrm>
              <a:off x="3705677"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CRM</a:t>
              </a:r>
            </a:p>
          </p:txBody>
        </p:sp>
        <p:sp>
          <p:nvSpPr>
            <p:cNvPr id="154" name="文本框 153">
              <a:extLst>
                <a:ext uri="{FF2B5EF4-FFF2-40B4-BE49-F238E27FC236}">
                  <a16:creationId xmlns:a16="http://schemas.microsoft.com/office/drawing/2014/main" id="{13360874-3E2A-4002-BEF7-96DFFDFE4536}"/>
                </a:ext>
              </a:extLst>
            </p:cNvPr>
            <p:cNvSpPr txBox="1"/>
            <p:nvPr/>
          </p:nvSpPr>
          <p:spPr>
            <a:xfrm>
              <a:off x="2857259"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HRM</a:t>
              </a:r>
            </a:p>
          </p:txBody>
        </p:sp>
        <p:sp>
          <p:nvSpPr>
            <p:cNvPr id="155" name="文本框 154">
              <a:extLst>
                <a:ext uri="{FF2B5EF4-FFF2-40B4-BE49-F238E27FC236}">
                  <a16:creationId xmlns:a16="http://schemas.microsoft.com/office/drawing/2014/main" id="{F107B0B8-70EF-4DC9-A355-59CF008756CC}"/>
                </a:ext>
              </a:extLst>
            </p:cNvPr>
            <p:cNvSpPr txBox="1"/>
            <p:nvPr/>
          </p:nvSpPr>
          <p:spPr>
            <a:xfrm>
              <a:off x="4966025" y="2080763"/>
              <a:ext cx="816733"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项目管理系统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6" name="文本框 155">
              <a:extLst>
                <a:ext uri="{FF2B5EF4-FFF2-40B4-BE49-F238E27FC236}">
                  <a16:creationId xmlns:a16="http://schemas.microsoft.com/office/drawing/2014/main" id="{2EB254A9-4E07-47E9-B1BC-9542BB4952D7}"/>
                </a:ext>
              </a:extLst>
            </p:cNvPr>
            <p:cNvSpPr txBox="1"/>
            <p:nvPr/>
          </p:nvSpPr>
          <p:spPr>
            <a:xfrm>
              <a:off x="5902170" y="2080763"/>
              <a:ext cx="798475"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售后随访系统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7" name="文本框 156">
              <a:extLst>
                <a:ext uri="{FF2B5EF4-FFF2-40B4-BE49-F238E27FC236}">
                  <a16:creationId xmlns:a16="http://schemas.microsoft.com/office/drawing/2014/main" id="{BA7D6982-2592-43EF-8820-A88B08CF051A}"/>
                </a:ext>
              </a:extLst>
            </p:cNvPr>
            <p:cNvSpPr txBox="1"/>
            <p:nvPr/>
          </p:nvSpPr>
          <p:spPr>
            <a:xfrm>
              <a:off x="6322114" y="2080763"/>
              <a:ext cx="1671712"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OA</a:t>
              </a:r>
            </a:p>
          </p:txBody>
        </p:sp>
        <p:sp>
          <p:nvSpPr>
            <p:cNvPr id="158" name="文本框 157">
              <a:extLst>
                <a:ext uri="{FF2B5EF4-FFF2-40B4-BE49-F238E27FC236}">
                  <a16:creationId xmlns:a16="http://schemas.microsoft.com/office/drawing/2014/main" id="{49205494-28F3-42CB-B312-C8C060181D3F}"/>
                </a:ext>
              </a:extLst>
            </p:cNvPr>
            <p:cNvSpPr txBox="1"/>
            <p:nvPr/>
          </p:nvSpPr>
          <p:spPr>
            <a:xfrm>
              <a:off x="2283946" y="2065091"/>
              <a:ext cx="865858" cy="738664"/>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手术门诊预约系统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9" name="文本框 158">
              <a:extLst>
                <a:ext uri="{FF2B5EF4-FFF2-40B4-BE49-F238E27FC236}">
                  <a16:creationId xmlns:a16="http://schemas.microsoft.com/office/drawing/2014/main" id="{167A0CC0-3B8D-4087-BF07-680021211C95}"/>
                </a:ext>
              </a:extLst>
            </p:cNvPr>
            <p:cNvSpPr txBox="1"/>
            <p:nvPr/>
          </p:nvSpPr>
          <p:spPr>
            <a:xfrm>
              <a:off x="8286619" y="2080763"/>
              <a:ext cx="1305951"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MES</a:t>
              </a:r>
            </a:p>
          </p:txBody>
        </p:sp>
        <p:sp>
          <p:nvSpPr>
            <p:cNvPr id="160" name="文本框 159">
              <a:extLst>
                <a:ext uri="{FF2B5EF4-FFF2-40B4-BE49-F238E27FC236}">
                  <a16:creationId xmlns:a16="http://schemas.microsoft.com/office/drawing/2014/main" id="{39843DD2-343C-4CB4-A8AA-03D591F094B5}"/>
                </a:ext>
              </a:extLst>
            </p:cNvPr>
            <p:cNvSpPr txBox="1"/>
            <p:nvPr/>
          </p:nvSpPr>
          <p:spPr>
            <a:xfrm>
              <a:off x="9118079"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WMS</a:t>
              </a:r>
            </a:p>
          </p:txBody>
        </p:sp>
        <p:sp>
          <p:nvSpPr>
            <p:cNvPr id="161" name="文本框 160">
              <a:extLst>
                <a:ext uri="{FF2B5EF4-FFF2-40B4-BE49-F238E27FC236}">
                  <a16:creationId xmlns:a16="http://schemas.microsoft.com/office/drawing/2014/main" id="{73855DEF-B827-4332-A50E-6989C64B12C2}"/>
                </a:ext>
              </a:extLst>
            </p:cNvPr>
            <p:cNvSpPr txBox="1"/>
            <p:nvPr/>
          </p:nvSpPr>
          <p:spPr>
            <a:xfrm>
              <a:off x="9949539" y="2080763"/>
              <a:ext cx="1591689"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门禁</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8928BDD9-797C-463C-B506-9CCA1A7C9EED}"/>
                </a:ext>
              </a:extLst>
            </p:cNvPr>
            <p:cNvSpPr txBox="1"/>
            <p:nvPr/>
          </p:nvSpPr>
          <p:spPr>
            <a:xfrm>
              <a:off x="11195160" y="2080763"/>
              <a:ext cx="853530"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防窜货系统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3" name="文本框 162">
              <a:extLst>
                <a:ext uri="{FF2B5EF4-FFF2-40B4-BE49-F238E27FC236}">
                  <a16:creationId xmlns:a16="http://schemas.microsoft.com/office/drawing/2014/main" id="{865D0F87-F4C5-4CBE-8F3C-EC0CF5A80281}"/>
                </a:ext>
              </a:extLst>
            </p:cNvPr>
            <p:cNvSpPr txBox="1"/>
            <p:nvPr/>
          </p:nvSpPr>
          <p:spPr>
            <a:xfrm>
              <a:off x="3543410" y="3206855"/>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356BFE13-B219-43DB-8AE3-3A90CAB14A08}"/>
                </a:ext>
              </a:extLst>
            </p:cNvPr>
            <p:cNvSpPr txBox="1"/>
            <p:nvPr/>
          </p:nvSpPr>
          <p:spPr>
            <a:xfrm>
              <a:off x="2688572" y="3601309"/>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5" name="文本框 164">
              <a:extLst>
                <a:ext uri="{FF2B5EF4-FFF2-40B4-BE49-F238E27FC236}">
                  <a16:creationId xmlns:a16="http://schemas.microsoft.com/office/drawing/2014/main" id="{DD3B4CD9-7E52-4269-99E2-203263AC9E34}"/>
                </a:ext>
              </a:extLst>
            </p:cNvPr>
            <p:cNvSpPr txBox="1"/>
            <p:nvPr/>
          </p:nvSpPr>
          <p:spPr>
            <a:xfrm>
              <a:off x="4522150" y="3660939"/>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6" name="文本框 165">
              <a:extLst>
                <a:ext uri="{FF2B5EF4-FFF2-40B4-BE49-F238E27FC236}">
                  <a16:creationId xmlns:a16="http://schemas.microsoft.com/office/drawing/2014/main" id="{3DC51B49-07F7-4EE7-9B2E-6994E64071ED}"/>
                </a:ext>
              </a:extLst>
            </p:cNvPr>
            <p:cNvSpPr txBox="1"/>
            <p:nvPr/>
          </p:nvSpPr>
          <p:spPr>
            <a:xfrm>
              <a:off x="5360615" y="3208483"/>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1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14B0C86B-A36F-4198-98F3-5E881B74FD05}"/>
                </a:ext>
              </a:extLst>
            </p:cNvPr>
            <p:cNvSpPr txBox="1"/>
            <p:nvPr/>
          </p:nvSpPr>
          <p:spPr>
            <a:xfrm>
              <a:off x="6355728" y="3648353"/>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1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8" name="文本框 167">
              <a:extLst>
                <a:ext uri="{FF2B5EF4-FFF2-40B4-BE49-F238E27FC236}">
                  <a16:creationId xmlns:a16="http://schemas.microsoft.com/office/drawing/2014/main" id="{28FF4EA1-5468-4E3E-B165-0B399F4011F2}"/>
                </a:ext>
              </a:extLst>
            </p:cNvPr>
            <p:cNvSpPr txBox="1"/>
            <p:nvPr/>
          </p:nvSpPr>
          <p:spPr>
            <a:xfrm>
              <a:off x="7177820" y="320656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6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9" name="文本框 168">
              <a:extLst>
                <a:ext uri="{FF2B5EF4-FFF2-40B4-BE49-F238E27FC236}">
                  <a16:creationId xmlns:a16="http://schemas.microsoft.com/office/drawing/2014/main" id="{409DC0B9-9D5B-4B06-B4AB-B32364990967}"/>
                </a:ext>
              </a:extLst>
            </p:cNvPr>
            <p:cNvSpPr txBox="1"/>
            <p:nvPr/>
          </p:nvSpPr>
          <p:spPr>
            <a:xfrm>
              <a:off x="8189306" y="3614376"/>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2.5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0" name="文本框 169">
              <a:extLst>
                <a:ext uri="{FF2B5EF4-FFF2-40B4-BE49-F238E27FC236}">
                  <a16:creationId xmlns:a16="http://schemas.microsoft.com/office/drawing/2014/main" id="{B5822CD9-F61D-4E2F-ADB9-C3DF0006B13E}"/>
                </a:ext>
              </a:extLst>
            </p:cNvPr>
            <p:cNvSpPr txBox="1"/>
            <p:nvPr/>
          </p:nvSpPr>
          <p:spPr>
            <a:xfrm>
              <a:off x="8995025" y="319857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1" name="文本框 170">
              <a:extLst>
                <a:ext uri="{FF2B5EF4-FFF2-40B4-BE49-F238E27FC236}">
                  <a16:creationId xmlns:a16="http://schemas.microsoft.com/office/drawing/2014/main" id="{14E348D3-88C3-4287-947B-C5DA92D3873C}"/>
                </a:ext>
              </a:extLst>
            </p:cNvPr>
            <p:cNvSpPr txBox="1"/>
            <p:nvPr/>
          </p:nvSpPr>
          <p:spPr>
            <a:xfrm>
              <a:off x="10022885" y="366905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72" name="直接连接符 171">
              <a:extLst>
                <a:ext uri="{FF2B5EF4-FFF2-40B4-BE49-F238E27FC236}">
                  <a16:creationId xmlns:a16="http://schemas.microsoft.com/office/drawing/2014/main" id="{79B56C15-2F1B-4CA1-92D6-B6C96B0AED80}"/>
                </a:ext>
              </a:extLst>
            </p:cNvPr>
            <p:cNvCxnSpPr>
              <a:cxnSpLocks/>
              <a:stCxn id="173" idx="2"/>
              <a:endCxn id="216" idx="6"/>
            </p:cNvCxnSpPr>
            <p:nvPr/>
          </p:nvCxnSpPr>
          <p:spPr>
            <a:xfrm flipV="1">
              <a:off x="2578161" y="1647091"/>
              <a:ext cx="9267350" cy="2"/>
            </a:xfrm>
            <a:prstGeom prst="line">
              <a:avLst/>
            </a:prstGeom>
            <a:solidFill>
              <a:schemeClr val="bg1">
                <a:lumMod val="75000"/>
              </a:schemeClr>
            </a:solidFill>
          </p:spPr>
          <p:style>
            <a:lnRef idx="1">
              <a:schemeClr val="accent1"/>
            </a:lnRef>
            <a:fillRef idx="0">
              <a:schemeClr val="accent1"/>
            </a:fillRef>
            <a:effectRef idx="0">
              <a:schemeClr val="accent1"/>
            </a:effectRef>
            <a:fontRef idx="minor">
              <a:schemeClr val="tx1"/>
            </a:fontRef>
          </p:style>
        </p:cxnSp>
        <p:sp>
          <p:nvSpPr>
            <p:cNvPr id="173" name="椭圆 172">
              <a:extLst>
                <a:ext uri="{FF2B5EF4-FFF2-40B4-BE49-F238E27FC236}">
                  <a16:creationId xmlns:a16="http://schemas.microsoft.com/office/drawing/2014/main" id="{16F1B66E-35D5-4336-A9E1-4B3BBF02A6CC}"/>
                </a:ext>
              </a:extLst>
            </p:cNvPr>
            <p:cNvSpPr/>
            <p:nvPr/>
          </p:nvSpPr>
          <p:spPr>
            <a:xfrm>
              <a:off x="2578161"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t>
              </a:r>
              <a:endParaRPr lang="zh-CN" altLang="en-US" sz="1050" dirty="0"/>
            </a:p>
          </p:txBody>
        </p:sp>
        <p:sp>
          <p:nvSpPr>
            <p:cNvPr id="174" name="椭圆 173">
              <a:extLst>
                <a:ext uri="{FF2B5EF4-FFF2-40B4-BE49-F238E27FC236}">
                  <a16:creationId xmlns:a16="http://schemas.microsoft.com/office/drawing/2014/main" id="{07551143-884F-4272-818C-B7D3495D4FD3}"/>
                </a:ext>
              </a:extLst>
            </p:cNvPr>
            <p:cNvSpPr/>
            <p:nvPr/>
          </p:nvSpPr>
          <p:spPr>
            <a:xfrm>
              <a:off x="3467885"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2</a:t>
              </a:r>
              <a:endParaRPr lang="zh-CN" altLang="en-US" sz="1050" dirty="0"/>
            </a:p>
          </p:txBody>
        </p:sp>
        <p:sp>
          <p:nvSpPr>
            <p:cNvPr id="175" name="椭圆 174">
              <a:extLst>
                <a:ext uri="{FF2B5EF4-FFF2-40B4-BE49-F238E27FC236}">
                  <a16:creationId xmlns:a16="http://schemas.microsoft.com/office/drawing/2014/main" id="{6A15E7AF-16CE-4645-92F0-93093E2AE2AF}"/>
                </a:ext>
              </a:extLst>
            </p:cNvPr>
            <p:cNvSpPr/>
            <p:nvPr/>
          </p:nvSpPr>
          <p:spPr>
            <a:xfrm>
              <a:off x="4357609"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3</a:t>
              </a:r>
              <a:endParaRPr lang="zh-CN" altLang="en-US" sz="1050" dirty="0"/>
            </a:p>
          </p:txBody>
        </p:sp>
        <p:sp>
          <p:nvSpPr>
            <p:cNvPr id="176" name="椭圆 175">
              <a:extLst>
                <a:ext uri="{FF2B5EF4-FFF2-40B4-BE49-F238E27FC236}">
                  <a16:creationId xmlns:a16="http://schemas.microsoft.com/office/drawing/2014/main" id="{C15B719E-A79A-4A76-8FB0-3066FAC8D719}"/>
                </a:ext>
              </a:extLst>
            </p:cNvPr>
            <p:cNvSpPr/>
            <p:nvPr/>
          </p:nvSpPr>
          <p:spPr>
            <a:xfrm>
              <a:off x="5247333"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4</a:t>
              </a:r>
              <a:endParaRPr lang="zh-CN" altLang="en-US" sz="1050" dirty="0"/>
            </a:p>
          </p:txBody>
        </p:sp>
        <p:sp>
          <p:nvSpPr>
            <p:cNvPr id="177" name="椭圆 176">
              <a:extLst>
                <a:ext uri="{FF2B5EF4-FFF2-40B4-BE49-F238E27FC236}">
                  <a16:creationId xmlns:a16="http://schemas.microsoft.com/office/drawing/2014/main" id="{A9C77D06-C514-4032-9A96-E8D4F1FD1F09}"/>
                </a:ext>
              </a:extLst>
            </p:cNvPr>
            <p:cNvSpPr/>
            <p:nvPr/>
          </p:nvSpPr>
          <p:spPr>
            <a:xfrm>
              <a:off x="6137057"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5</a:t>
              </a:r>
              <a:endParaRPr lang="zh-CN" altLang="en-US" sz="1050" dirty="0"/>
            </a:p>
          </p:txBody>
        </p:sp>
        <p:sp>
          <p:nvSpPr>
            <p:cNvPr id="184" name="椭圆 183">
              <a:extLst>
                <a:ext uri="{FF2B5EF4-FFF2-40B4-BE49-F238E27FC236}">
                  <a16:creationId xmlns:a16="http://schemas.microsoft.com/office/drawing/2014/main" id="{707B5568-6F52-4634-9F73-BE7694A5825A}"/>
                </a:ext>
              </a:extLst>
            </p:cNvPr>
            <p:cNvSpPr/>
            <p:nvPr/>
          </p:nvSpPr>
          <p:spPr>
            <a:xfrm>
              <a:off x="7026781"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6</a:t>
              </a:r>
              <a:endParaRPr lang="zh-CN" altLang="en-US" sz="1050" dirty="0"/>
            </a:p>
          </p:txBody>
        </p:sp>
        <p:sp>
          <p:nvSpPr>
            <p:cNvPr id="209" name="椭圆 208">
              <a:extLst>
                <a:ext uri="{FF2B5EF4-FFF2-40B4-BE49-F238E27FC236}">
                  <a16:creationId xmlns:a16="http://schemas.microsoft.com/office/drawing/2014/main" id="{FA69D07C-5961-4C2C-9861-898E008ADA2A}"/>
                </a:ext>
              </a:extLst>
            </p:cNvPr>
            <p:cNvSpPr/>
            <p:nvPr/>
          </p:nvSpPr>
          <p:spPr>
            <a:xfrm>
              <a:off x="7916505"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7</a:t>
              </a:r>
              <a:endParaRPr lang="zh-CN" altLang="en-US" sz="1050" dirty="0"/>
            </a:p>
          </p:txBody>
        </p:sp>
        <p:sp>
          <p:nvSpPr>
            <p:cNvPr id="210" name="椭圆 209">
              <a:extLst>
                <a:ext uri="{FF2B5EF4-FFF2-40B4-BE49-F238E27FC236}">
                  <a16:creationId xmlns:a16="http://schemas.microsoft.com/office/drawing/2014/main" id="{DA359B18-372D-42BD-BDB6-3C653AC3A79A}"/>
                </a:ext>
              </a:extLst>
            </p:cNvPr>
            <p:cNvSpPr/>
            <p:nvPr/>
          </p:nvSpPr>
          <p:spPr>
            <a:xfrm>
              <a:off x="8806229"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8</a:t>
              </a:r>
              <a:endParaRPr lang="zh-CN" altLang="en-US" sz="1050" dirty="0"/>
            </a:p>
          </p:txBody>
        </p:sp>
        <p:sp>
          <p:nvSpPr>
            <p:cNvPr id="211" name="椭圆 210">
              <a:extLst>
                <a:ext uri="{FF2B5EF4-FFF2-40B4-BE49-F238E27FC236}">
                  <a16:creationId xmlns:a16="http://schemas.microsoft.com/office/drawing/2014/main" id="{CB4D1D21-B0CE-4D63-99EA-D59163676267}"/>
                </a:ext>
              </a:extLst>
            </p:cNvPr>
            <p:cNvSpPr/>
            <p:nvPr/>
          </p:nvSpPr>
          <p:spPr>
            <a:xfrm>
              <a:off x="9695953" y="1458403"/>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9</a:t>
              </a:r>
              <a:endParaRPr lang="zh-CN" altLang="en-US" sz="1050" dirty="0"/>
            </a:p>
          </p:txBody>
        </p:sp>
        <p:sp>
          <p:nvSpPr>
            <p:cNvPr id="215" name="椭圆 214">
              <a:extLst>
                <a:ext uri="{FF2B5EF4-FFF2-40B4-BE49-F238E27FC236}">
                  <a16:creationId xmlns:a16="http://schemas.microsoft.com/office/drawing/2014/main" id="{B5997396-71A5-4BA2-BCE3-1F7130D6E1FF}"/>
                </a:ext>
              </a:extLst>
            </p:cNvPr>
            <p:cNvSpPr/>
            <p:nvPr/>
          </p:nvSpPr>
          <p:spPr>
            <a:xfrm>
              <a:off x="10585677"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10</a:t>
              </a:r>
              <a:endParaRPr lang="zh-CN" altLang="en-US" sz="1050" dirty="0"/>
            </a:p>
          </p:txBody>
        </p:sp>
        <p:sp>
          <p:nvSpPr>
            <p:cNvPr id="216" name="椭圆 215">
              <a:extLst>
                <a:ext uri="{FF2B5EF4-FFF2-40B4-BE49-F238E27FC236}">
                  <a16:creationId xmlns:a16="http://schemas.microsoft.com/office/drawing/2014/main" id="{69351ECF-2720-4380-B7E6-401360FF39A2}"/>
                </a:ext>
              </a:extLst>
            </p:cNvPr>
            <p:cNvSpPr/>
            <p:nvPr/>
          </p:nvSpPr>
          <p:spPr>
            <a:xfrm>
              <a:off x="11475397"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11</a:t>
              </a:r>
              <a:endParaRPr lang="zh-CN" altLang="en-US" sz="1050" dirty="0"/>
            </a:p>
          </p:txBody>
        </p:sp>
      </p:grpSp>
      <p:sp>
        <p:nvSpPr>
          <p:cNvPr id="217" name="íṣ1îdè">
            <a:extLst>
              <a:ext uri="{FF2B5EF4-FFF2-40B4-BE49-F238E27FC236}">
                <a16:creationId xmlns:a16="http://schemas.microsoft.com/office/drawing/2014/main" id="{9C6C231A-6428-4580-B07A-3F1E3077B261}"/>
              </a:ext>
            </a:extLst>
          </p:cNvPr>
          <p:cNvSpPr/>
          <p:nvPr/>
        </p:nvSpPr>
        <p:spPr>
          <a:xfrm>
            <a:off x="12374571" y="14449307"/>
            <a:ext cx="355526" cy="313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rPr>
              <a:t>已验证的工艺流程</a:t>
            </a:r>
            <a:endParaRPr kumimoji="1" lang="en-US" altLang="zh-CN" sz="2400" b="1" dirty="0">
              <a:solidFill>
                <a:schemeClr val="accent5">
                  <a:lumMod val="75000"/>
                </a:schemeClr>
              </a:solidFill>
            </a:endParaRPr>
          </a:p>
        </p:txBody>
      </p:sp>
      <p:sp>
        <p:nvSpPr>
          <p:cNvPr id="218" name="íṣ1îdè">
            <a:extLst>
              <a:ext uri="{FF2B5EF4-FFF2-40B4-BE49-F238E27FC236}">
                <a16:creationId xmlns:a16="http://schemas.microsoft.com/office/drawing/2014/main" id="{44FD6A88-FD09-436F-B50E-6EEB6B92F6B7}"/>
              </a:ext>
            </a:extLst>
          </p:cNvPr>
          <p:cNvSpPr/>
          <p:nvPr/>
        </p:nvSpPr>
        <p:spPr>
          <a:xfrm>
            <a:off x="4857392" y="17784455"/>
            <a:ext cx="3654457" cy="55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latin typeface="微软雅黑" panose="020B0503020204020204" pitchFamily="34" charset="-122"/>
                <a:ea typeface="微软雅黑" panose="020B0503020204020204" pitchFamily="34" charset="-122"/>
              </a:rPr>
              <a:t>已验证交付的软件系统</a:t>
            </a:r>
            <a:endParaRPr kumimoji="1" lang="en-US" altLang="zh-CN"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19" name="文本框 218">
            <a:extLst>
              <a:ext uri="{FF2B5EF4-FFF2-40B4-BE49-F238E27FC236}">
                <a16:creationId xmlns:a16="http://schemas.microsoft.com/office/drawing/2014/main" id="{0E51FE77-2DFF-4902-BB17-49C307F05EC8}"/>
              </a:ext>
            </a:extLst>
          </p:cNvPr>
          <p:cNvSpPr txBox="1"/>
          <p:nvPr/>
        </p:nvSpPr>
        <p:spPr>
          <a:xfrm>
            <a:off x="9730205" y="14625756"/>
            <a:ext cx="2822129" cy="3932230"/>
          </a:xfrm>
          <a:prstGeom prst="rect">
            <a:avLst/>
          </a:prstGeom>
          <a:noFill/>
        </p:spPr>
        <p:txBody>
          <a:bodyPr wrap="square" rtlCol="0">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焊接工艺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钣金、折弯冲压工艺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注塑工艺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机加工工艺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机电装配工艺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SMT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电子装配工艺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表面处理工艺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半导体工艺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ctr" defTabSz="913765" rtl="0" eaLnBrk="1" fontAlgn="auto" latinLnBrk="0" hangingPunct="1">
              <a:lnSpc>
                <a:spcPct val="150000"/>
              </a:lnSpc>
              <a:spcBef>
                <a:spcPts val="0"/>
              </a:spcBef>
              <a:spcAft>
                <a:spcPts val="0"/>
              </a:spcAft>
              <a:buClrTx/>
              <a:buSzPct val="25000"/>
              <a:buFontTx/>
              <a:buNone/>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0" name="文本框 219">
            <a:extLst>
              <a:ext uri="{FF2B5EF4-FFF2-40B4-BE49-F238E27FC236}">
                <a16:creationId xmlns:a16="http://schemas.microsoft.com/office/drawing/2014/main" id="{5E3CD659-DE68-4047-A56C-F2EC71EAEA2E}"/>
              </a:ext>
            </a:extLst>
          </p:cNvPr>
          <p:cNvSpPr txBox="1"/>
          <p:nvPr/>
        </p:nvSpPr>
        <p:spPr>
          <a:xfrm>
            <a:off x="2032266" y="14622986"/>
            <a:ext cx="2528509" cy="3285900"/>
          </a:xfrm>
          <a:prstGeom prst="rect">
            <a:avLst/>
          </a:prstGeom>
          <a:noFill/>
        </p:spPr>
        <p:txBody>
          <a:bodyPr wrap="square" rtlCol="0">
            <a:spAutoFit/>
          </a:bodyPr>
          <a:lstStyle/>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汽车行业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工业电气行业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自动化行业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医疗器械行业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通讯行业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R="0" lvl="0" indent="0" algn="ctr" defTabSz="913765" fontAlgn="auto">
              <a:lnSpc>
                <a:spcPct val="150000"/>
              </a:lnSpc>
              <a:spcBef>
                <a:spcPts val="0"/>
              </a:spcBef>
              <a:spcAft>
                <a:spcPts val="0"/>
              </a:spcAft>
              <a:buClrTx/>
              <a:buSzPct val="25000"/>
              <a:buFontTx/>
              <a:buNone/>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酒店、房地产行业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服装行业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危化仓储行业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软件行业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半导体行业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1" name="组合 220">
            <a:extLst>
              <a:ext uri="{FF2B5EF4-FFF2-40B4-BE49-F238E27FC236}">
                <a16:creationId xmlns:a16="http://schemas.microsoft.com/office/drawing/2014/main" id="{D4059BCF-0FEA-4586-80ED-A34AC0808A05}"/>
              </a:ext>
            </a:extLst>
          </p:cNvPr>
          <p:cNvGrpSpPr/>
          <p:nvPr/>
        </p:nvGrpSpPr>
        <p:grpSpPr>
          <a:xfrm>
            <a:off x="5077851" y="15522824"/>
            <a:ext cx="3737926" cy="2223110"/>
            <a:chOff x="9430477" y="3754286"/>
            <a:chExt cx="3737926" cy="2223110"/>
          </a:xfrm>
        </p:grpSpPr>
        <p:sp>
          <p:nvSpPr>
            <p:cNvPr id="222" name="文本框 221">
              <a:extLst>
                <a:ext uri="{FF2B5EF4-FFF2-40B4-BE49-F238E27FC236}">
                  <a16:creationId xmlns:a16="http://schemas.microsoft.com/office/drawing/2014/main" id="{C99D1DFB-A391-4DBC-9DB0-7472C7768679}"/>
                </a:ext>
              </a:extLst>
            </p:cNvPr>
            <p:cNvSpPr txBox="1"/>
            <p:nvPr/>
          </p:nvSpPr>
          <p:spPr>
            <a:xfrm>
              <a:off x="9430477" y="3754286"/>
              <a:ext cx="2528508" cy="16753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400" dirty="0"/>
                <a:t>制造执行系统</a:t>
              </a:r>
              <a:endParaRPr lang="en-US" altLang="zh-CN" sz="1400" dirty="0"/>
            </a:p>
            <a:p>
              <a:pPr marL="342900" indent="-342900">
                <a:lnSpc>
                  <a:spcPct val="150000"/>
                </a:lnSpc>
                <a:buFont typeface="Arial" panose="020B0604020202020204" pitchFamily="34" charset="0"/>
                <a:buChar char="•"/>
              </a:pPr>
              <a:r>
                <a:rPr lang="zh-CN" altLang="en-US" sz="1400" dirty="0"/>
                <a:t>质量管理系统</a:t>
              </a:r>
            </a:p>
            <a:p>
              <a:pPr marL="342900" indent="-342900">
                <a:lnSpc>
                  <a:spcPct val="150000"/>
                </a:lnSpc>
                <a:buFont typeface="Arial" panose="020B0604020202020204" pitchFamily="34" charset="0"/>
                <a:buChar char="•"/>
              </a:pPr>
              <a:r>
                <a:rPr lang="zh-CN" altLang="en-US" sz="1400" dirty="0"/>
                <a:t>仓储管理系统</a:t>
              </a:r>
              <a:endParaRPr lang="en-US" altLang="zh-CN" sz="1400" dirty="0"/>
            </a:p>
            <a:p>
              <a:pPr marL="342900" indent="-342900">
                <a:lnSpc>
                  <a:spcPct val="150000"/>
                </a:lnSpc>
                <a:buFont typeface="Arial" panose="020B0604020202020204" pitchFamily="34" charset="0"/>
                <a:buChar char="•"/>
              </a:pPr>
              <a:r>
                <a:rPr lang="zh-CN" altLang="en-US" sz="1400" dirty="0"/>
                <a:t>设备管理系统</a:t>
              </a:r>
              <a:endParaRPr lang="en-US" altLang="zh-CN" sz="1400" dirty="0"/>
            </a:p>
            <a:p>
              <a:pPr marL="342900" indent="-342900">
                <a:lnSpc>
                  <a:spcPct val="150000"/>
                </a:lnSpc>
                <a:buFont typeface="Arial" panose="020B0604020202020204" pitchFamily="34" charset="0"/>
                <a:buChar char="•"/>
              </a:pPr>
              <a:r>
                <a:rPr lang="zh-CN" altLang="en-US" sz="1400" dirty="0"/>
                <a:t>高级计划排程系统</a:t>
              </a:r>
              <a:endParaRPr lang="en-US" altLang="zh-CN" sz="1400" dirty="0"/>
            </a:p>
          </p:txBody>
        </p:sp>
        <p:sp>
          <p:nvSpPr>
            <p:cNvPr id="223" name="文本框 222">
              <a:extLst>
                <a:ext uri="{FF2B5EF4-FFF2-40B4-BE49-F238E27FC236}">
                  <a16:creationId xmlns:a16="http://schemas.microsoft.com/office/drawing/2014/main" id="{C312BDD6-D705-41F3-9234-E6C77F00C234}"/>
                </a:ext>
              </a:extLst>
            </p:cNvPr>
            <p:cNvSpPr txBox="1"/>
            <p:nvPr/>
          </p:nvSpPr>
          <p:spPr>
            <a:xfrm>
              <a:off x="10425202" y="5669619"/>
              <a:ext cx="2743201" cy="307777"/>
            </a:xfrm>
            <a:prstGeom prst="rect">
              <a:avLst/>
            </a:prstGeom>
            <a:noFill/>
          </p:spPr>
          <p:txBody>
            <a:bodyPr wrap="square" rtlCol="0">
              <a:spAutoFit/>
            </a:bodyPr>
            <a:lstStyle/>
            <a:p>
              <a:endParaRPr lang="zh-CN" altLang="en-US" sz="1400" dirty="0"/>
            </a:p>
          </p:txBody>
        </p:sp>
        <p:sp>
          <p:nvSpPr>
            <p:cNvPr id="224" name="文本框 223">
              <a:extLst>
                <a:ext uri="{FF2B5EF4-FFF2-40B4-BE49-F238E27FC236}">
                  <a16:creationId xmlns:a16="http://schemas.microsoft.com/office/drawing/2014/main" id="{FBAE4D39-FF17-4E3F-9561-A03CB37CC729}"/>
                </a:ext>
              </a:extLst>
            </p:cNvPr>
            <p:cNvSpPr txBox="1"/>
            <p:nvPr/>
          </p:nvSpPr>
          <p:spPr>
            <a:xfrm>
              <a:off x="10266946" y="4823162"/>
              <a:ext cx="2743201" cy="307777"/>
            </a:xfrm>
            <a:prstGeom prst="rect">
              <a:avLst/>
            </a:prstGeom>
            <a:noFill/>
          </p:spPr>
          <p:txBody>
            <a:bodyPr wrap="square" rtlCol="0">
              <a:spAutoFit/>
            </a:bodyPr>
            <a:lstStyle/>
            <a:p>
              <a:endParaRPr lang="zh-CN" altLang="en-US" sz="1400" dirty="0"/>
            </a:p>
          </p:txBody>
        </p:sp>
      </p:grpSp>
      <p:sp>
        <p:nvSpPr>
          <p:cNvPr id="225" name="文本框 224">
            <a:extLst>
              <a:ext uri="{FF2B5EF4-FFF2-40B4-BE49-F238E27FC236}">
                <a16:creationId xmlns:a16="http://schemas.microsoft.com/office/drawing/2014/main" id="{FBDD8C3B-313E-4B42-824B-3D620695C6BE}"/>
              </a:ext>
            </a:extLst>
          </p:cNvPr>
          <p:cNvSpPr txBox="1"/>
          <p:nvPr/>
        </p:nvSpPr>
        <p:spPr>
          <a:xfrm>
            <a:off x="7628976" y="15522824"/>
            <a:ext cx="3399905" cy="19984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1400" dirty="0"/>
              <a:t>人事管理系统</a:t>
            </a:r>
            <a:endParaRPr lang="en-US" altLang="zh-CN" sz="1400" dirty="0"/>
          </a:p>
          <a:p>
            <a:pPr marL="342900" indent="-342900">
              <a:lnSpc>
                <a:spcPct val="150000"/>
              </a:lnSpc>
              <a:buFont typeface="Arial" panose="020B0604020202020204" pitchFamily="34" charset="0"/>
              <a:buChar char="•"/>
            </a:pPr>
            <a:r>
              <a:rPr lang="zh-CN" altLang="en-US" sz="1400" dirty="0"/>
              <a:t>防窜货管理系统</a:t>
            </a:r>
            <a:endParaRPr lang="en-US" altLang="zh-CN" sz="1400" dirty="0"/>
          </a:p>
          <a:p>
            <a:pPr marL="342900" indent="-342900">
              <a:lnSpc>
                <a:spcPct val="150000"/>
              </a:lnSpc>
              <a:buFont typeface="Arial" panose="020B0604020202020204" pitchFamily="34" charset="0"/>
              <a:buChar char="•"/>
            </a:pPr>
            <a:r>
              <a:rPr lang="zh-CN" altLang="en-US" sz="1400" dirty="0"/>
              <a:t>项目管理系统</a:t>
            </a:r>
            <a:endParaRPr lang="en-US" altLang="zh-CN" sz="1400" dirty="0"/>
          </a:p>
          <a:p>
            <a:pPr marL="342900" indent="-342900">
              <a:lnSpc>
                <a:spcPct val="150000"/>
              </a:lnSpc>
              <a:buFont typeface="Arial" panose="020B0604020202020204" pitchFamily="34" charset="0"/>
              <a:buChar char="•"/>
            </a:pPr>
            <a:r>
              <a:rPr lang="zh-CN" altLang="en-US" sz="1400" dirty="0"/>
              <a:t>门禁管理系统</a:t>
            </a:r>
            <a:endParaRPr lang="en-US" altLang="zh-CN" sz="1400" dirty="0"/>
          </a:p>
          <a:p>
            <a:pPr marL="342900" indent="-342900">
              <a:lnSpc>
                <a:spcPct val="150000"/>
              </a:lnSpc>
              <a:buFont typeface="Arial" panose="020B0604020202020204" pitchFamily="34" charset="0"/>
              <a:buChar char="•"/>
            </a:pPr>
            <a:r>
              <a:rPr lang="zh-CN" altLang="en-US" sz="1400" dirty="0"/>
              <a:t>处方管理系统</a:t>
            </a:r>
            <a:endParaRPr lang="en-US" altLang="zh-CN" sz="1400" dirty="0"/>
          </a:p>
          <a:p>
            <a:pPr marL="342900" indent="-342900">
              <a:lnSpc>
                <a:spcPct val="150000"/>
              </a:lnSpc>
              <a:buFont typeface="Arial" panose="020B0604020202020204" pitchFamily="34" charset="0"/>
              <a:buChar char="•"/>
            </a:pPr>
            <a:r>
              <a:rPr lang="zh-CN" altLang="en-US" sz="1400" dirty="0"/>
              <a:t>手术预约系统</a:t>
            </a:r>
          </a:p>
        </p:txBody>
      </p:sp>
      <p:sp>
        <p:nvSpPr>
          <p:cNvPr id="226" name="íSlïḓé">
            <a:extLst>
              <a:ext uri="{FF2B5EF4-FFF2-40B4-BE49-F238E27FC236}">
                <a16:creationId xmlns:a16="http://schemas.microsoft.com/office/drawing/2014/main" id="{B1A62AFB-3121-4004-9D8A-755E0495BB1F}"/>
              </a:ext>
            </a:extLst>
          </p:cNvPr>
          <p:cNvSpPr/>
          <p:nvPr/>
        </p:nvSpPr>
        <p:spPr>
          <a:xfrm>
            <a:off x="1397194" y="14603408"/>
            <a:ext cx="512323" cy="313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rPr>
              <a:t>已服务的行业类型</a:t>
            </a:r>
            <a:endParaRPr kumimoji="1" lang="en-US" altLang="zh-CN" sz="2400" b="1" dirty="0">
              <a:solidFill>
                <a:schemeClr val="accent5">
                  <a:lumMod val="75000"/>
                </a:schemeClr>
              </a:solidFill>
            </a:endParaRPr>
          </a:p>
        </p:txBody>
      </p:sp>
    </p:spTree>
    <p:custDataLst>
      <p:tags r:id="rId1"/>
    </p:custDataLst>
    <p:extLst>
      <p:ext uri="{BB962C8B-B14F-4D97-AF65-F5344CB8AC3E}">
        <p14:creationId xmlns:p14="http://schemas.microsoft.com/office/powerpoint/2010/main" val="161737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8C54EF6-D92B-4E72-AB98-D258D84548C0}"/>
              </a:ext>
            </a:extLst>
          </p:cNvPr>
          <p:cNvSpPr/>
          <p:nvPr/>
        </p:nvSpPr>
        <p:spPr>
          <a:xfrm>
            <a:off x="1051590" y="1089189"/>
            <a:ext cx="6655465" cy="6848863"/>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全面详尽的“</a:t>
            </a:r>
            <a:r>
              <a:rPr lang="en-US" altLang="zh-CN" sz="28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 式帮助文档</a:t>
            </a:r>
            <a:endParaRPr lang="en-US" altLang="zh-CN" sz="2800" b="1"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安装与配置说明书</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宏政策说明文档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自动脚本说明文档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函数使用带样例说明文档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接口方式介绍与帮助</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编程样例</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引导式编程样例</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自动生成软件说明书</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数据库关系表一目了然</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78569904-DE68-469B-B15D-5626D61B78CD}"/>
              </a:ext>
            </a:extLst>
          </p:cNvPr>
          <p:cNvGrpSpPr/>
          <p:nvPr/>
        </p:nvGrpSpPr>
        <p:grpSpPr>
          <a:xfrm>
            <a:off x="1169547" y="7549122"/>
            <a:ext cx="6304563" cy="4539116"/>
            <a:chOff x="6833590" y="2522091"/>
            <a:chExt cx="6304563" cy="4539116"/>
          </a:xfrm>
        </p:grpSpPr>
        <p:grpSp>
          <p:nvGrpSpPr>
            <p:cNvPr id="25" name="组合 24">
              <a:extLst>
                <a:ext uri="{FF2B5EF4-FFF2-40B4-BE49-F238E27FC236}">
                  <a16:creationId xmlns:a16="http://schemas.microsoft.com/office/drawing/2014/main" id="{0BD0C63D-C70E-4C19-BE8C-6391FC8CB85C}"/>
                </a:ext>
              </a:extLst>
            </p:cNvPr>
            <p:cNvGrpSpPr/>
            <p:nvPr/>
          </p:nvGrpSpPr>
          <p:grpSpPr>
            <a:xfrm>
              <a:off x="8354150" y="3984312"/>
              <a:ext cx="761501" cy="717831"/>
              <a:chOff x="5363765" y="1831734"/>
              <a:chExt cx="853292" cy="806924"/>
            </a:xfrm>
          </p:grpSpPr>
          <p:sp>
            <p:nvSpPr>
              <p:cNvPr id="26" name="椭圆 25">
                <a:extLst>
                  <a:ext uri="{FF2B5EF4-FFF2-40B4-BE49-F238E27FC236}">
                    <a16:creationId xmlns:a16="http://schemas.microsoft.com/office/drawing/2014/main" id="{F9D0A4F8-EB44-4895-9566-3F6660D6D61C}"/>
                  </a:ext>
                </a:extLst>
              </p:cNvPr>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12176F75-570C-4482-80C1-E08A0DF0EC58}"/>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569695" y="2005862"/>
                <a:ext cx="459167" cy="459167"/>
              </a:xfrm>
              <a:prstGeom prst="rect">
                <a:avLst/>
              </a:prstGeom>
            </p:spPr>
          </p:pic>
        </p:grpSp>
        <p:sp>
          <p:nvSpPr>
            <p:cNvPr id="29" name="矩形 28">
              <a:extLst>
                <a:ext uri="{FF2B5EF4-FFF2-40B4-BE49-F238E27FC236}">
                  <a16:creationId xmlns:a16="http://schemas.microsoft.com/office/drawing/2014/main" id="{8D7AD62E-CDF5-4D50-8560-38E50C4CD72E}"/>
                </a:ext>
              </a:extLst>
            </p:cNvPr>
            <p:cNvSpPr/>
            <p:nvPr/>
          </p:nvSpPr>
          <p:spPr>
            <a:xfrm>
              <a:off x="6833590" y="3724141"/>
              <a:ext cx="1723549"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安装和设置</a:t>
              </a:r>
            </a:p>
          </p:txBody>
        </p:sp>
        <p:grpSp>
          <p:nvGrpSpPr>
            <p:cNvPr id="31" name="组合 30">
              <a:extLst>
                <a:ext uri="{FF2B5EF4-FFF2-40B4-BE49-F238E27FC236}">
                  <a16:creationId xmlns:a16="http://schemas.microsoft.com/office/drawing/2014/main" id="{16094A99-2792-49D0-B074-BCB46568A641}"/>
                </a:ext>
              </a:extLst>
            </p:cNvPr>
            <p:cNvGrpSpPr/>
            <p:nvPr/>
          </p:nvGrpSpPr>
          <p:grpSpPr>
            <a:xfrm>
              <a:off x="9467074" y="2918289"/>
              <a:ext cx="957831" cy="919378"/>
              <a:chOff x="5363765" y="1831734"/>
              <a:chExt cx="853292" cy="806924"/>
            </a:xfrm>
            <a:solidFill>
              <a:schemeClr val="accent4">
                <a:lumMod val="60000"/>
                <a:lumOff val="40000"/>
              </a:schemeClr>
            </a:solidFill>
          </p:grpSpPr>
          <p:sp>
            <p:nvSpPr>
              <p:cNvPr id="32" name="椭圆 31">
                <a:extLst>
                  <a:ext uri="{FF2B5EF4-FFF2-40B4-BE49-F238E27FC236}">
                    <a16:creationId xmlns:a16="http://schemas.microsoft.com/office/drawing/2014/main" id="{FFB75D9D-ABDF-4469-B2E2-E2CF3AAEF04C}"/>
                  </a:ext>
                </a:extLst>
              </p:cNvPr>
              <p:cNvSpPr/>
              <p:nvPr/>
            </p:nvSpPr>
            <p:spPr>
              <a:xfrm>
                <a:off x="5363765" y="1831734"/>
                <a:ext cx="853292" cy="8069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C4CFF785-92A6-474A-89FE-5761C283F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a:grpFill/>
            </p:spPr>
          </p:pic>
        </p:grpSp>
        <p:sp>
          <p:nvSpPr>
            <p:cNvPr id="34" name="矩形 33">
              <a:extLst>
                <a:ext uri="{FF2B5EF4-FFF2-40B4-BE49-F238E27FC236}">
                  <a16:creationId xmlns:a16="http://schemas.microsoft.com/office/drawing/2014/main" id="{C9136A14-DBF2-4CB8-84F8-5C8AE3B5F6CB}"/>
                </a:ext>
              </a:extLst>
            </p:cNvPr>
            <p:cNvSpPr/>
            <p:nvPr/>
          </p:nvSpPr>
          <p:spPr>
            <a:xfrm>
              <a:off x="9382757" y="2522091"/>
              <a:ext cx="1723549"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宏政策管理</a:t>
              </a:r>
            </a:p>
          </p:txBody>
        </p:sp>
        <p:sp>
          <p:nvSpPr>
            <p:cNvPr id="35" name="矩形 34">
              <a:extLst>
                <a:ext uri="{FF2B5EF4-FFF2-40B4-BE49-F238E27FC236}">
                  <a16:creationId xmlns:a16="http://schemas.microsoft.com/office/drawing/2014/main" id="{23646116-D31C-4191-A42D-936820950816}"/>
                </a:ext>
              </a:extLst>
            </p:cNvPr>
            <p:cNvSpPr/>
            <p:nvPr/>
          </p:nvSpPr>
          <p:spPr>
            <a:xfrm>
              <a:off x="7549213" y="6044663"/>
              <a:ext cx="1603324" cy="461665"/>
            </a:xfrm>
            <a:prstGeom prst="rect">
              <a:avLst/>
            </a:prstGeom>
          </p:spPr>
          <p:txBody>
            <a:bodyPr wrap="none">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POPS</a:t>
              </a:r>
              <a:r>
                <a:rPr lang="zh-CN" altLang="en-US" sz="2400" dirty="0">
                  <a:solidFill>
                    <a:schemeClr val="bg2">
                      <a:lumMod val="25000"/>
                    </a:schemeClr>
                  </a:solidFill>
                  <a:latin typeface="微软雅黑" panose="020B0503020204020204" pitchFamily="34" charset="-122"/>
                  <a:ea typeface="微软雅黑" panose="020B0503020204020204" pitchFamily="34" charset="-122"/>
                </a:rPr>
                <a:t>脚本</a:t>
              </a:r>
            </a:p>
          </p:txBody>
        </p:sp>
        <p:grpSp>
          <p:nvGrpSpPr>
            <p:cNvPr id="36" name="组合 35">
              <a:extLst>
                <a:ext uri="{FF2B5EF4-FFF2-40B4-BE49-F238E27FC236}">
                  <a16:creationId xmlns:a16="http://schemas.microsoft.com/office/drawing/2014/main" id="{00CECA47-A039-4A02-97BA-33EDD5E40DAE}"/>
                </a:ext>
              </a:extLst>
            </p:cNvPr>
            <p:cNvGrpSpPr/>
            <p:nvPr/>
          </p:nvGrpSpPr>
          <p:grpSpPr>
            <a:xfrm>
              <a:off x="7908189" y="5111556"/>
              <a:ext cx="957831" cy="919378"/>
              <a:chOff x="5363765" y="1831734"/>
              <a:chExt cx="853292" cy="806924"/>
            </a:xfrm>
          </p:grpSpPr>
          <p:sp>
            <p:nvSpPr>
              <p:cNvPr id="37" name="椭圆 36">
                <a:extLst>
                  <a:ext uri="{FF2B5EF4-FFF2-40B4-BE49-F238E27FC236}">
                    <a16:creationId xmlns:a16="http://schemas.microsoft.com/office/drawing/2014/main" id="{F4724093-8292-461C-A80B-316877DAD081}"/>
                  </a:ext>
                </a:extLst>
              </p:cNvPr>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DAFDE521-1D13-4044-AB51-AAC95337832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75461" y="2005862"/>
                <a:ext cx="447634" cy="459167"/>
              </a:xfrm>
              <a:prstGeom prst="rect">
                <a:avLst/>
              </a:prstGeom>
            </p:spPr>
          </p:pic>
        </p:grpSp>
        <p:sp>
          <p:nvSpPr>
            <p:cNvPr id="39" name="矩形 38">
              <a:extLst>
                <a:ext uri="{FF2B5EF4-FFF2-40B4-BE49-F238E27FC236}">
                  <a16:creationId xmlns:a16="http://schemas.microsoft.com/office/drawing/2014/main" id="{C11155A5-1D82-4AEC-B5E5-3D6A278CA0E4}"/>
                </a:ext>
              </a:extLst>
            </p:cNvPr>
            <p:cNvSpPr/>
            <p:nvPr/>
          </p:nvSpPr>
          <p:spPr>
            <a:xfrm>
              <a:off x="9748487" y="6599542"/>
              <a:ext cx="1415772"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用户管理</a:t>
              </a:r>
            </a:p>
          </p:txBody>
        </p:sp>
        <p:grpSp>
          <p:nvGrpSpPr>
            <p:cNvPr id="40" name="组合 39">
              <a:extLst>
                <a:ext uri="{FF2B5EF4-FFF2-40B4-BE49-F238E27FC236}">
                  <a16:creationId xmlns:a16="http://schemas.microsoft.com/office/drawing/2014/main" id="{AC215C04-B65C-4BC7-865A-EF9216658FC2}"/>
                </a:ext>
              </a:extLst>
            </p:cNvPr>
            <p:cNvGrpSpPr/>
            <p:nvPr/>
          </p:nvGrpSpPr>
          <p:grpSpPr>
            <a:xfrm>
              <a:off x="9812835" y="5689062"/>
              <a:ext cx="957831" cy="958166"/>
              <a:chOff x="3918332" y="3397127"/>
              <a:chExt cx="714466" cy="689371"/>
            </a:xfrm>
          </p:grpSpPr>
          <p:sp>
            <p:nvSpPr>
              <p:cNvPr id="41" name="椭圆 40">
                <a:extLst>
                  <a:ext uri="{FF2B5EF4-FFF2-40B4-BE49-F238E27FC236}">
                    <a16:creationId xmlns:a16="http://schemas.microsoft.com/office/drawing/2014/main" id="{FEC43F17-50EF-41AF-A7A9-708C2A8B1049}"/>
                  </a:ext>
                </a:extLst>
              </p:cNvPr>
              <p:cNvSpPr/>
              <p:nvPr/>
            </p:nvSpPr>
            <p:spPr>
              <a:xfrm>
                <a:off x="3918332" y="3425034"/>
                <a:ext cx="714466" cy="6614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2" name="图片 41">
                <a:extLst>
                  <a:ext uri="{FF2B5EF4-FFF2-40B4-BE49-F238E27FC236}">
                    <a16:creationId xmlns:a16="http://schemas.microsoft.com/office/drawing/2014/main" id="{C542EB20-27C7-48E1-80FF-3106689085F7}"/>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44217" y="3397127"/>
                <a:ext cx="662696" cy="662696"/>
              </a:xfrm>
              <a:prstGeom prst="rect">
                <a:avLst/>
              </a:prstGeom>
            </p:spPr>
          </p:pic>
        </p:grpSp>
        <p:grpSp>
          <p:nvGrpSpPr>
            <p:cNvPr id="43" name="组合 42">
              <a:extLst>
                <a:ext uri="{FF2B5EF4-FFF2-40B4-BE49-F238E27FC236}">
                  <a16:creationId xmlns:a16="http://schemas.microsoft.com/office/drawing/2014/main" id="{A4177B7A-5422-4E23-945A-C91323976533}"/>
                </a:ext>
              </a:extLst>
            </p:cNvPr>
            <p:cNvGrpSpPr/>
            <p:nvPr/>
          </p:nvGrpSpPr>
          <p:grpSpPr>
            <a:xfrm>
              <a:off x="10687130" y="3646007"/>
              <a:ext cx="957831" cy="944891"/>
              <a:chOff x="5363765" y="1831734"/>
              <a:chExt cx="853292" cy="806924"/>
            </a:xfrm>
          </p:grpSpPr>
          <p:sp>
            <p:nvSpPr>
              <p:cNvPr id="44" name="椭圆 43">
                <a:extLst>
                  <a:ext uri="{FF2B5EF4-FFF2-40B4-BE49-F238E27FC236}">
                    <a16:creationId xmlns:a16="http://schemas.microsoft.com/office/drawing/2014/main" id="{E07DC522-EF45-4C86-80E2-A4386A4A8701}"/>
                  </a:ext>
                </a:extLst>
              </p:cNvPr>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5CB6C75A-4B23-4790-97EB-948917239586}"/>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p:spPr>
          </p:pic>
        </p:grpSp>
        <p:sp>
          <p:nvSpPr>
            <p:cNvPr id="46" name="矩形 45">
              <a:extLst>
                <a:ext uri="{FF2B5EF4-FFF2-40B4-BE49-F238E27FC236}">
                  <a16:creationId xmlns:a16="http://schemas.microsoft.com/office/drawing/2014/main" id="{0CB24BD9-FF41-4A12-AAA7-5B46550A3DD1}"/>
                </a:ext>
              </a:extLst>
            </p:cNvPr>
            <p:cNvSpPr/>
            <p:nvPr/>
          </p:nvSpPr>
          <p:spPr>
            <a:xfrm>
              <a:off x="11722381" y="3730657"/>
              <a:ext cx="1415772" cy="461665"/>
            </a:xfrm>
            <a:prstGeom prst="rect">
              <a:avLst/>
            </a:prstGeom>
          </p:spPr>
          <p:txBody>
            <a:bodyPr wrap="none">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常见问题</a:t>
              </a:r>
            </a:p>
          </p:txBody>
        </p:sp>
        <p:grpSp>
          <p:nvGrpSpPr>
            <p:cNvPr id="47" name="组合 46">
              <a:extLst>
                <a:ext uri="{FF2B5EF4-FFF2-40B4-BE49-F238E27FC236}">
                  <a16:creationId xmlns:a16="http://schemas.microsoft.com/office/drawing/2014/main" id="{C9B1EE28-0962-4F86-AA1F-F073BFC21C54}"/>
                </a:ext>
              </a:extLst>
            </p:cNvPr>
            <p:cNvGrpSpPr/>
            <p:nvPr/>
          </p:nvGrpSpPr>
          <p:grpSpPr>
            <a:xfrm>
              <a:off x="11270892" y="4745301"/>
              <a:ext cx="753285" cy="746400"/>
              <a:chOff x="5363765" y="1831734"/>
              <a:chExt cx="853292" cy="806924"/>
            </a:xfrm>
            <a:solidFill>
              <a:schemeClr val="accent4">
                <a:lumMod val="60000"/>
                <a:lumOff val="40000"/>
              </a:schemeClr>
            </a:solidFill>
          </p:grpSpPr>
          <p:sp>
            <p:nvSpPr>
              <p:cNvPr id="48" name="椭圆 47">
                <a:extLst>
                  <a:ext uri="{FF2B5EF4-FFF2-40B4-BE49-F238E27FC236}">
                    <a16:creationId xmlns:a16="http://schemas.microsoft.com/office/drawing/2014/main" id="{C4520CD0-7E49-4B24-B00C-BA63958A9730}"/>
                  </a:ext>
                </a:extLst>
              </p:cNvPr>
              <p:cNvSpPr/>
              <p:nvPr/>
            </p:nvSpPr>
            <p:spPr>
              <a:xfrm>
                <a:off x="5363765" y="1831734"/>
                <a:ext cx="853292" cy="8069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9" name="图片 48">
                <a:extLst>
                  <a:ext uri="{FF2B5EF4-FFF2-40B4-BE49-F238E27FC236}">
                    <a16:creationId xmlns:a16="http://schemas.microsoft.com/office/drawing/2014/main" id="{47468DA3-45E9-463A-B261-EC5E9C8E08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a:grpFill/>
            </p:spPr>
          </p:pic>
        </p:grpSp>
        <p:sp>
          <p:nvSpPr>
            <p:cNvPr id="50" name="矩形 49">
              <a:extLst>
                <a:ext uri="{FF2B5EF4-FFF2-40B4-BE49-F238E27FC236}">
                  <a16:creationId xmlns:a16="http://schemas.microsoft.com/office/drawing/2014/main" id="{1FDB55E5-4002-4CFE-B194-F178FB31E1AE}"/>
                </a:ext>
              </a:extLst>
            </p:cNvPr>
            <p:cNvSpPr/>
            <p:nvPr/>
          </p:nvSpPr>
          <p:spPr>
            <a:xfrm>
              <a:off x="11091081" y="5626206"/>
              <a:ext cx="1415772"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学习指南</a:t>
              </a:r>
            </a:p>
          </p:txBody>
        </p:sp>
      </p:grpSp>
      <p:pic>
        <p:nvPicPr>
          <p:cNvPr id="52" name="图片 51">
            <a:extLst>
              <a:ext uri="{FF2B5EF4-FFF2-40B4-BE49-F238E27FC236}">
                <a16:creationId xmlns:a16="http://schemas.microsoft.com/office/drawing/2014/main" id="{0F16AA00-A630-4990-B218-D74D421DEC78}"/>
              </a:ext>
            </a:extLst>
          </p:cNvPr>
          <p:cNvPicPr>
            <a:picLocks noChangeAspect="1"/>
          </p:cNvPicPr>
          <p:nvPr/>
        </p:nvPicPr>
        <p:blipFill>
          <a:blip r:embed="rId8"/>
          <a:stretch>
            <a:fillRect/>
          </a:stretch>
        </p:blipFill>
        <p:spPr>
          <a:xfrm>
            <a:off x="7771403" y="7502859"/>
            <a:ext cx="5610225" cy="4486275"/>
          </a:xfrm>
          <a:prstGeom prst="rect">
            <a:avLst/>
          </a:prstGeom>
        </p:spPr>
      </p:pic>
      <p:pic>
        <p:nvPicPr>
          <p:cNvPr id="54" name="图片 53">
            <a:extLst>
              <a:ext uri="{FF2B5EF4-FFF2-40B4-BE49-F238E27FC236}">
                <a16:creationId xmlns:a16="http://schemas.microsoft.com/office/drawing/2014/main" id="{31ED9A99-C8D6-45D1-A82D-4023F984D8F1}"/>
              </a:ext>
            </a:extLst>
          </p:cNvPr>
          <p:cNvPicPr>
            <a:picLocks noChangeAspect="1"/>
          </p:cNvPicPr>
          <p:nvPr/>
        </p:nvPicPr>
        <p:blipFill>
          <a:blip r:embed="rId9"/>
          <a:stretch>
            <a:fillRect/>
          </a:stretch>
        </p:blipFill>
        <p:spPr>
          <a:xfrm>
            <a:off x="7325227" y="2166975"/>
            <a:ext cx="6056401" cy="4503219"/>
          </a:xfrm>
          <a:prstGeom prst="rect">
            <a:avLst/>
          </a:prstGeom>
        </p:spPr>
      </p:pic>
      <p:sp>
        <p:nvSpPr>
          <p:cNvPr id="97" name="矩形 96">
            <a:extLst>
              <a:ext uri="{FF2B5EF4-FFF2-40B4-BE49-F238E27FC236}">
                <a16:creationId xmlns:a16="http://schemas.microsoft.com/office/drawing/2014/main" id="{25DA19AD-BA60-41DB-BD0C-B6D60282860D}"/>
              </a:ext>
            </a:extLst>
          </p:cNvPr>
          <p:cNvSpPr/>
          <p:nvPr/>
        </p:nvSpPr>
        <p:spPr>
          <a:xfrm>
            <a:off x="1271827" y="14467087"/>
            <a:ext cx="4302644" cy="1200329"/>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变更自动完整记录</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版本之间自有选择比较</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C1261B71-AD8D-485D-9E81-608A1EE779AA}"/>
              </a:ext>
            </a:extLst>
          </p:cNvPr>
          <p:cNvSpPr/>
          <p:nvPr/>
        </p:nvSpPr>
        <p:spPr>
          <a:xfrm>
            <a:off x="1611252" y="13030593"/>
            <a:ext cx="6655465" cy="662554"/>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完整变更日志</a:t>
            </a:r>
          </a:p>
        </p:txBody>
      </p:sp>
      <p:pic>
        <p:nvPicPr>
          <p:cNvPr id="102" name="图片 101">
            <a:extLst>
              <a:ext uri="{FF2B5EF4-FFF2-40B4-BE49-F238E27FC236}">
                <a16:creationId xmlns:a16="http://schemas.microsoft.com/office/drawing/2014/main" id="{E57F111F-7544-48BB-85FD-404D75AB0229}"/>
              </a:ext>
            </a:extLst>
          </p:cNvPr>
          <p:cNvPicPr>
            <a:picLocks noChangeAspect="1"/>
          </p:cNvPicPr>
          <p:nvPr/>
        </p:nvPicPr>
        <p:blipFill>
          <a:blip r:embed="rId10"/>
          <a:stretch>
            <a:fillRect/>
          </a:stretch>
        </p:blipFill>
        <p:spPr>
          <a:xfrm>
            <a:off x="7771403" y="14548382"/>
            <a:ext cx="4686300" cy="39528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4" name="图片 103">
            <a:extLst>
              <a:ext uri="{FF2B5EF4-FFF2-40B4-BE49-F238E27FC236}">
                <a16:creationId xmlns:a16="http://schemas.microsoft.com/office/drawing/2014/main" id="{2DBD093B-0E06-4C1A-823D-FFB561A2D9DB}"/>
              </a:ext>
            </a:extLst>
          </p:cNvPr>
          <p:cNvPicPr>
            <a:picLocks noChangeAspect="1"/>
          </p:cNvPicPr>
          <p:nvPr/>
        </p:nvPicPr>
        <p:blipFill>
          <a:blip r:embed="rId11"/>
          <a:stretch>
            <a:fillRect/>
          </a:stretch>
        </p:blipFill>
        <p:spPr>
          <a:xfrm>
            <a:off x="1793044" y="15784856"/>
            <a:ext cx="3390900" cy="408622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grpSp>
        <p:nvGrpSpPr>
          <p:cNvPr id="164" name="组合 163">
            <a:extLst>
              <a:ext uri="{FF2B5EF4-FFF2-40B4-BE49-F238E27FC236}">
                <a16:creationId xmlns:a16="http://schemas.microsoft.com/office/drawing/2014/main" id="{6243287D-C09D-4AE6-959A-B5DFC48B8BAA}"/>
              </a:ext>
            </a:extLst>
          </p:cNvPr>
          <p:cNvGrpSpPr/>
          <p:nvPr/>
        </p:nvGrpSpPr>
        <p:grpSpPr>
          <a:xfrm>
            <a:off x="2528051" y="20461747"/>
            <a:ext cx="3228606" cy="3169603"/>
            <a:chOff x="2444607" y="1445343"/>
            <a:chExt cx="3228606" cy="3169603"/>
          </a:xfrm>
        </p:grpSpPr>
        <p:graphicFrame>
          <p:nvGraphicFramePr>
            <p:cNvPr id="165" name="图示 164">
              <a:extLst>
                <a:ext uri="{FF2B5EF4-FFF2-40B4-BE49-F238E27FC236}">
                  <a16:creationId xmlns:a16="http://schemas.microsoft.com/office/drawing/2014/main" id="{B58CA69E-365B-4F95-8583-C5539618E1DF}"/>
                </a:ext>
              </a:extLst>
            </p:cNvPr>
            <p:cNvGraphicFramePr/>
            <p:nvPr>
              <p:extLst>
                <p:ext uri="{D42A27DB-BD31-4B8C-83A1-F6EECF244321}">
                  <p14:modId xmlns:p14="http://schemas.microsoft.com/office/powerpoint/2010/main" val="1256829270"/>
                </p:ext>
              </p:extLst>
            </p:nvPr>
          </p:nvGraphicFramePr>
          <p:xfrm>
            <a:off x="2444607" y="1927123"/>
            <a:ext cx="3228606" cy="23332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66" name="直接连接符 165">
              <a:extLst>
                <a:ext uri="{FF2B5EF4-FFF2-40B4-BE49-F238E27FC236}">
                  <a16:creationId xmlns:a16="http://schemas.microsoft.com/office/drawing/2014/main" id="{8FCA989F-BE22-4112-95D3-49BA2FB5D11D}"/>
                </a:ext>
              </a:extLst>
            </p:cNvPr>
            <p:cNvCxnSpPr/>
            <p:nvPr/>
          </p:nvCxnSpPr>
          <p:spPr>
            <a:xfrm>
              <a:off x="2804774" y="2383024"/>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C0E2BB4-965F-415D-9AEA-F1AEC167C2FC}"/>
                </a:ext>
              </a:extLst>
            </p:cNvPr>
            <p:cNvCxnSpPr/>
            <p:nvPr/>
          </p:nvCxnSpPr>
          <p:spPr>
            <a:xfrm>
              <a:off x="3660182" y="1986115"/>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9714B5CC-5669-471F-9A4C-C3153CEDB824}"/>
                </a:ext>
              </a:extLst>
            </p:cNvPr>
            <p:cNvCxnSpPr/>
            <p:nvPr/>
          </p:nvCxnSpPr>
          <p:spPr>
            <a:xfrm>
              <a:off x="4547839" y="1445343"/>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3C87CCDB-3827-4E7F-82B9-61D31658A763}"/>
                </a:ext>
              </a:extLst>
            </p:cNvPr>
            <p:cNvCxnSpPr/>
            <p:nvPr/>
          </p:nvCxnSpPr>
          <p:spPr>
            <a:xfrm>
              <a:off x="2903096" y="3972233"/>
              <a:ext cx="6882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8BFE80D2-0CE1-49CF-9F73-3020B3794B7E}"/>
                </a:ext>
              </a:extLst>
            </p:cNvPr>
            <p:cNvCxnSpPr/>
            <p:nvPr/>
          </p:nvCxnSpPr>
          <p:spPr>
            <a:xfrm>
              <a:off x="3751080" y="3333136"/>
              <a:ext cx="6882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1" name="图片 170">
              <a:extLst>
                <a:ext uri="{FF2B5EF4-FFF2-40B4-BE49-F238E27FC236}">
                  <a16:creationId xmlns:a16="http://schemas.microsoft.com/office/drawing/2014/main" id="{AB2F06B9-B0A6-4559-B39E-E5CF5C042652}"/>
                </a:ext>
              </a:extLst>
            </p:cNvPr>
            <p:cNvPicPr>
              <a:picLocks noChangeAspect="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1307" y="3975825"/>
              <a:ext cx="554604" cy="554604"/>
            </a:xfrm>
            <a:prstGeom prst="rect">
              <a:avLst/>
            </a:prstGeom>
          </p:spPr>
        </p:pic>
        <p:pic>
          <p:nvPicPr>
            <p:cNvPr id="172" name="图片 171">
              <a:extLst>
                <a:ext uri="{FF2B5EF4-FFF2-40B4-BE49-F238E27FC236}">
                  <a16:creationId xmlns:a16="http://schemas.microsoft.com/office/drawing/2014/main" id="{29F66237-252A-49BD-8626-297206AD7A2B}"/>
                </a:ext>
              </a:extLst>
            </p:cNvPr>
            <p:cNvPicPr>
              <a:picLocks noChangeAspect="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84735" y="3339828"/>
              <a:ext cx="554604" cy="554604"/>
            </a:xfrm>
            <a:prstGeom prst="rect">
              <a:avLst/>
            </a:prstGeom>
          </p:spPr>
        </p:pic>
      </p:grpSp>
      <p:sp>
        <p:nvSpPr>
          <p:cNvPr id="173" name="矩形 172">
            <a:extLst>
              <a:ext uri="{FF2B5EF4-FFF2-40B4-BE49-F238E27FC236}">
                <a16:creationId xmlns:a16="http://schemas.microsoft.com/office/drawing/2014/main" id="{BB87BCE7-4170-4026-B4BD-35516BBADDA7}"/>
              </a:ext>
            </a:extLst>
          </p:cNvPr>
          <p:cNvSpPr/>
          <p:nvPr/>
        </p:nvSpPr>
        <p:spPr>
          <a:xfrm>
            <a:off x="3250263" y="23838072"/>
            <a:ext cx="1784182" cy="523220"/>
          </a:xfrm>
          <a:prstGeom prst="rect">
            <a:avLst/>
          </a:prstGeom>
        </p:spPr>
        <p:txBody>
          <a:bodyPr wrap="square">
            <a:spAutoFit/>
          </a:bodyPr>
          <a:lstStyle/>
          <a:p>
            <a:pPr algn="ct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追溯</a:t>
            </a:r>
          </a:p>
        </p:txBody>
      </p:sp>
      <p:sp>
        <p:nvSpPr>
          <p:cNvPr id="174" name="矩形 173">
            <a:extLst>
              <a:ext uri="{FF2B5EF4-FFF2-40B4-BE49-F238E27FC236}">
                <a16:creationId xmlns:a16="http://schemas.microsoft.com/office/drawing/2014/main" id="{ECAA93C1-E42B-41D3-9A98-8F0DC9B044EC}"/>
              </a:ext>
            </a:extLst>
          </p:cNvPr>
          <p:cNvSpPr/>
          <p:nvPr/>
        </p:nvSpPr>
        <p:spPr>
          <a:xfrm>
            <a:off x="2686832" y="24599421"/>
            <a:ext cx="3357638" cy="1116781"/>
          </a:xfrm>
          <a:prstGeom prst="rect">
            <a:avLst/>
          </a:prstGeom>
        </p:spPr>
        <p:txBody>
          <a:bodyPr wrap="square">
            <a:spAutoFit/>
          </a:bodyPr>
          <a:lstStyle/>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不同版本间比较查看变更者、变更时间、变更内容、</a:t>
            </a:r>
          </a:p>
        </p:txBody>
      </p:sp>
      <p:sp>
        <p:nvSpPr>
          <p:cNvPr id="175" name="矩形 174">
            <a:extLst>
              <a:ext uri="{FF2B5EF4-FFF2-40B4-BE49-F238E27FC236}">
                <a16:creationId xmlns:a16="http://schemas.microsoft.com/office/drawing/2014/main" id="{87619C98-2710-42DF-8DAF-03BB80F3691C}"/>
              </a:ext>
            </a:extLst>
          </p:cNvPr>
          <p:cNvSpPr/>
          <p:nvPr/>
        </p:nvSpPr>
        <p:spPr>
          <a:xfrm>
            <a:off x="8346778" y="23411014"/>
            <a:ext cx="1784182" cy="523220"/>
          </a:xfrm>
          <a:prstGeom prst="rect">
            <a:avLst/>
          </a:prstGeom>
        </p:spPr>
        <p:txBody>
          <a:bodyPr wrap="square">
            <a:spAutoFit/>
          </a:bodyPr>
          <a:lstStyle/>
          <a:p>
            <a:pPr algn="ct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导出</a:t>
            </a:r>
          </a:p>
        </p:txBody>
      </p:sp>
      <p:sp>
        <p:nvSpPr>
          <p:cNvPr id="176" name="矩形 175">
            <a:extLst>
              <a:ext uri="{FF2B5EF4-FFF2-40B4-BE49-F238E27FC236}">
                <a16:creationId xmlns:a16="http://schemas.microsoft.com/office/drawing/2014/main" id="{26722784-06B3-4FE8-B7C1-E3BABDED5BE4}"/>
              </a:ext>
            </a:extLst>
          </p:cNvPr>
          <p:cNvSpPr/>
          <p:nvPr/>
        </p:nvSpPr>
        <p:spPr>
          <a:xfrm>
            <a:off x="7161978" y="24361292"/>
            <a:ext cx="4270160" cy="1116781"/>
          </a:xfrm>
          <a:prstGeom prst="rect">
            <a:avLst/>
          </a:prstGeom>
        </p:spPr>
        <p:txBody>
          <a:bodyPr wrap="square">
            <a:spAutoFit/>
          </a:bodyPr>
          <a:lstStyle/>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可导出指定版本的脚本</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导出的版本可以导入方式任意恢复</a:t>
            </a:r>
          </a:p>
        </p:txBody>
      </p:sp>
      <p:grpSp>
        <p:nvGrpSpPr>
          <p:cNvPr id="177" name="组合 176">
            <a:extLst>
              <a:ext uri="{FF2B5EF4-FFF2-40B4-BE49-F238E27FC236}">
                <a16:creationId xmlns:a16="http://schemas.microsoft.com/office/drawing/2014/main" id="{C42D5F11-2838-49D0-9AA0-041621CF3875}"/>
              </a:ext>
            </a:extLst>
          </p:cNvPr>
          <p:cNvGrpSpPr/>
          <p:nvPr/>
        </p:nvGrpSpPr>
        <p:grpSpPr>
          <a:xfrm>
            <a:off x="7533496" y="20026181"/>
            <a:ext cx="3228606" cy="3169603"/>
            <a:chOff x="2444607" y="1445343"/>
            <a:chExt cx="3228606" cy="3169603"/>
          </a:xfrm>
        </p:grpSpPr>
        <p:graphicFrame>
          <p:nvGraphicFramePr>
            <p:cNvPr id="178" name="图示 177">
              <a:extLst>
                <a:ext uri="{FF2B5EF4-FFF2-40B4-BE49-F238E27FC236}">
                  <a16:creationId xmlns:a16="http://schemas.microsoft.com/office/drawing/2014/main" id="{D8316BAA-E958-40D5-A36B-3788AB82FC9B}"/>
                </a:ext>
              </a:extLst>
            </p:cNvPr>
            <p:cNvGraphicFramePr/>
            <p:nvPr>
              <p:extLst>
                <p:ext uri="{D42A27DB-BD31-4B8C-83A1-F6EECF244321}">
                  <p14:modId xmlns:p14="http://schemas.microsoft.com/office/powerpoint/2010/main" val="118381548"/>
                </p:ext>
              </p:extLst>
            </p:nvPr>
          </p:nvGraphicFramePr>
          <p:xfrm>
            <a:off x="2444607" y="1927123"/>
            <a:ext cx="3228606" cy="233325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179" name="直接连接符 178">
              <a:extLst>
                <a:ext uri="{FF2B5EF4-FFF2-40B4-BE49-F238E27FC236}">
                  <a16:creationId xmlns:a16="http://schemas.microsoft.com/office/drawing/2014/main" id="{95A47D91-65B0-4E0B-B862-E3A1F606E7BD}"/>
                </a:ext>
              </a:extLst>
            </p:cNvPr>
            <p:cNvCxnSpPr/>
            <p:nvPr/>
          </p:nvCxnSpPr>
          <p:spPr>
            <a:xfrm>
              <a:off x="2804774" y="2383024"/>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87AD2E03-EE8F-4C10-B53D-824634491227}"/>
                </a:ext>
              </a:extLst>
            </p:cNvPr>
            <p:cNvCxnSpPr/>
            <p:nvPr/>
          </p:nvCxnSpPr>
          <p:spPr>
            <a:xfrm>
              <a:off x="3660182" y="1986115"/>
              <a:ext cx="0" cy="190491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747E4707-174A-4892-872B-376554E4B01E}"/>
                </a:ext>
              </a:extLst>
            </p:cNvPr>
            <p:cNvCxnSpPr/>
            <p:nvPr/>
          </p:nvCxnSpPr>
          <p:spPr>
            <a:xfrm>
              <a:off x="4547839" y="1445343"/>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pic>
          <p:nvPicPr>
            <p:cNvPr id="182" name="图片 181">
              <a:extLst>
                <a:ext uri="{FF2B5EF4-FFF2-40B4-BE49-F238E27FC236}">
                  <a16:creationId xmlns:a16="http://schemas.microsoft.com/office/drawing/2014/main" id="{397ED7C8-B2A4-4FAC-A270-9957722103D6}"/>
                </a:ext>
              </a:extLst>
            </p:cNvPr>
            <p:cNvPicPr>
              <a:picLocks noChangeAspect="1"/>
            </p:cNvPicPr>
            <p:nvPr/>
          </p:nvPicPr>
          <p:blipFill>
            <a:blip r:embed="rId2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64201" y="3925528"/>
              <a:ext cx="413164" cy="413164"/>
            </a:xfrm>
            <a:prstGeom prst="rect">
              <a:avLst/>
            </a:prstGeom>
          </p:spPr>
        </p:pic>
        <p:pic>
          <p:nvPicPr>
            <p:cNvPr id="183" name="图片 182">
              <a:extLst>
                <a:ext uri="{FF2B5EF4-FFF2-40B4-BE49-F238E27FC236}">
                  <a16:creationId xmlns:a16="http://schemas.microsoft.com/office/drawing/2014/main" id="{47201AAC-23EA-4314-AF6F-867E65DADE26}"/>
                </a:ext>
              </a:extLst>
            </p:cNvPr>
            <p:cNvPicPr>
              <a:picLocks noChangeAspect="1"/>
            </p:cNvPicPr>
            <p:nvPr/>
          </p:nvPicPr>
          <p:blipFill>
            <a:blip r:embed="rId2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39338" y="3755584"/>
              <a:ext cx="413164" cy="413164"/>
            </a:xfrm>
            <a:prstGeom prst="rect">
              <a:avLst/>
            </a:prstGeom>
          </p:spPr>
        </p:pic>
      </p:grpSp>
    </p:spTree>
    <p:extLst>
      <p:ext uri="{BB962C8B-B14F-4D97-AF65-F5344CB8AC3E}">
        <p14:creationId xmlns:p14="http://schemas.microsoft.com/office/powerpoint/2010/main" val="31373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89821B-973C-473B-A6C6-B6DDFD6E06CF}"/>
              </a:ext>
            </a:extLst>
          </p:cNvPr>
          <p:cNvSpPr txBox="1"/>
          <p:nvPr/>
        </p:nvSpPr>
        <p:spPr>
          <a:xfrm>
            <a:off x="637973" y="8339400"/>
            <a:ext cx="6841374" cy="584775"/>
          </a:xfrm>
          <a:prstGeom prst="rect">
            <a:avLst/>
          </a:prstGeom>
          <a:noFill/>
        </p:spPr>
        <p:txBody>
          <a:bodyPr wrap="square">
            <a:spAutoFit/>
          </a:bodyPr>
          <a:lstStyle/>
          <a:p>
            <a:pPr algn="ct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业务及数据库程序自动生成</a:t>
            </a:r>
          </a:p>
        </p:txBody>
      </p:sp>
      <p:pic>
        <p:nvPicPr>
          <p:cNvPr id="3" name="图片 2">
            <a:extLst>
              <a:ext uri="{FF2B5EF4-FFF2-40B4-BE49-F238E27FC236}">
                <a16:creationId xmlns:a16="http://schemas.microsoft.com/office/drawing/2014/main" id="{4C93573E-49CC-44A2-9FD7-984C5863A159}"/>
              </a:ext>
            </a:extLst>
          </p:cNvPr>
          <p:cNvPicPr>
            <a:picLocks noChangeAspect="1"/>
          </p:cNvPicPr>
          <p:nvPr/>
        </p:nvPicPr>
        <p:blipFill>
          <a:blip r:embed="rId2"/>
          <a:stretch>
            <a:fillRect/>
          </a:stretch>
        </p:blipFill>
        <p:spPr>
          <a:xfrm>
            <a:off x="6906252" y="9437858"/>
            <a:ext cx="5105400" cy="572452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2" name="矩形 31">
            <a:extLst>
              <a:ext uri="{FF2B5EF4-FFF2-40B4-BE49-F238E27FC236}">
                <a16:creationId xmlns:a16="http://schemas.microsoft.com/office/drawing/2014/main" id="{55D4ECE4-74CE-40AC-A7FC-1ACE6767B30F}"/>
              </a:ext>
            </a:extLst>
          </p:cNvPr>
          <p:cNvSpPr/>
          <p:nvPr/>
        </p:nvSpPr>
        <p:spPr>
          <a:xfrm>
            <a:off x="7394097" y="680495"/>
            <a:ext cx="5848643"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任意历史版本可以文件方式恢复</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A1537481-D36B-4135-A8D3-539AEC1F2AF3}"/>
              </a:ext>
            </a:extLst>
          </p:cNvPr>
          <p:cNvGrpSpPr/>
          <p:nvPr/>
        </p:nvGrpSpPr>
        <p:grpSpPr>
          <a:xfrm>
            <a:off x="2515976" y="1757034"/>
            <a:ext cx="2330150" cy="952423"/>
            <a:chOff x="2631774" y="2174790"/>
            <a:chExt cx="2664000" cy="952423"/>
          </a:xfrm>
          <a:solidFill>
            <a:srgbClr val="5680CA"/>
          </a:solidFill>
        </p:grpSpPr>
        <p:grpSp>
          <p:nvGrpSpPr>
            <p:cNvPr id="34" name="组合 33">
              <a:extLst>
                <a:ext uri="{FF2B5EF4-FFF2-40B4-BE49-F238E27FC236}">
                  <a16:creationId xmlns:a16="http://schemas.microsoft.com/office/drawing/2014/main" id="{4A61A12A-29BD-46E4-A0CA-A1EA5D22928E}"/>
                </a:ext>
              </a:extLst>
            </p:cNvPr>
            <p:cNvGrpSpPr/>
            <p:nvPr/>
          </p:nvGrpSpPr>
          <p:grpSpPr>
            <a:xfrm>
              <a:off x="2631774" y="2174790"/>
              <a:ext cx="2664000" cy="952423"/>
              <a:chOff x="2631775" y="2096191"/>
              <a:chExt cx="2807190" cy="1022500"/>
            </a:xfrm>
            <a:grpFill/>
          </p:grpSpPr>
          <p:grpSp>
            <p:nvGrpSpPr>
              <p:cNvPr id="36" name="组合 35">
                <a:extLst>
                  <a:ext uri="{FF2B5EF4-FFF2-40B4-BE49-F238E27FC236}">
                    <a16:creationId xmlns:a16="http://schemas.microsoft.com/office/drawing/2014/main" id="{77F65A72-B9F6-4D32-9FEF-A84631E5CFC8}"/>
                  </a:ext>
                </a:extLst>
              </p:cNvPr>
              <p:cNvGrpSpPr/>
              <p:nvPr/>
            </p:nvGrpSpPr>
            <p:grpSpPr>
              <a:xfrm>
                <a:off x="2631775" y="2345715"/>
                <a:ext cx="2807190" cy="772976"/>
                <a:chOff x="5363765" y="1831734"/>
                <a:chExt cx="2807190" cy="772976"/>
              </a:xfrm>
              <a:grpFill/>
            </p:grpSpPr>
            <p:sp>
              <p:nvSpPr>
                <p:cNvPr id="38" name="圆角矩形 41">
                  <a:extLst>
                    <a:ext uri="{FF2B5EF4-FFF2-40B4-BE49-F238E27FC236}">
                      <a16:creationId xmlns:a16="http://schemas.microsoft.com/office/drawing/2014/main" id="{8FAC2A4A-64A7-4159-9D00-7C54A4D30C77}"/>
                    </a:ext>
                  </a:extLst>
                </p:cNvPr>
                <p:cNvSpPr/>
                <p:nvPr/>
              </p:nvSpPr>
              <p:spPr>
                <a:xfrm>
                  <a:off x="5363765" y="1831734"/>
                  <a:ext cx="2807190" cy="77297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2E13BECE-D989-4C9D-89DD-190F50741B8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734983" y="2003331"/>
                  <a:ext cx="665700" cy="447701"/>
                </a:xfrm>
                <a:prstGeom prst="rect">
                  <a:avLst/>
                </a:prstGeom>
                <a:grpFill/>
              </p:spPr>
            </p:pic>
          </p:grpSp>
          <p:sp>
            <p:nvSpPr>
              <p:cNvPr id="37" name="等腰三角形 36">
                <a:extLst>
                  <a:ext uri="{FF2B5EF4-FFF2-40B4-BE49-F238E27FC236}">
                    <a16:creationId xmlns:a16="http://schemas.microsoft.com/office/drawing/2014/main" id="{364DECF0-5767-4CF4-B80C-DDE009C1EFA8}"/>
                  </a:ext>
                </a:extLst>
              </p:cNvPr>
              <p:cNvSpPr/>
              <p:nvPr/>
            </p:nvSpPr>
            <p:spPr>
              <a:xfrm>
                <a:off x="2631775" y="2096191"/>
                <a:ext cx="2807190" cy="239500"/>
              </a:xfrm>
              <a:prstGeom prst="triangle">
                <a:avLst>
                  <a:gd name="adj" fmla="val 495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矩形 34">
              <a:extLst>
                <a:ext uri="{FF2B5EF4-FFF2-40B4-BE49-F238E27FC236}">
                  <a16:creationId xmlns:a16="http://schemas.microsoft.com/office/drawing/2014/main" id="{9A593EEE-3AA5-425E-BF07-BBEB86DA3E6B}"/>
                </a:ext>
              </a:extLst>
            </p:cNvPr>
            <p:cNvSpPr/>
            <p:nvPr/>
          </p:nvSpPr>
          <p:spPr>
            <a:xfrm>
              <a:off x="3588725" y="2567050"/>
              <a:ext cx="1550523" cy="369332"/>
            </a:xfrm>
            <a:prstGeom prst="rect">
              <a:avLst/>
            </a:prstGeom>
            <a:grp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数据权限</a:t>
              </a:r>
            </a:p>
          </p:txBody>
        </p:sp>
      </p:grpSp>
      <p:grpSp>
        <p:nvGrpSpPr>
          <p:cNvPr id="40" name="组合 39">
            <a:extLst>
              <a:ext uri="{FF2B5EF4-FFF2-40B4-BE49-F238E27FC236}">
                <a16:creationId xmlns:a16="http://schemas.microsoft.com/office/drawing/2014/main" id="{87C63F65-9889-40E9-B0E3-8456AE910695}"/>
              </a:ext>
            </a:extLst>
          </p:cNvPr>
          <p:cNvGrpSpPr/>
          <p:nvPr/>
        </p:nvGrpSpPr>
        <p:grpSpPr>
          <a:xfrm>
            <a:off x="9150817" y="1980120"/>
            <a:ext cx="2335201" cy="903089"/>
            <a:chOff x="2594927" y="3117177"/>
            <a:chExt cx="2669050" cy="903089"/>
          </a:xfrm>
          <a:solidFill>
            <a:srgbClr val="0070C0"/>
          </a:solidFill>
        </p:grpSpPr>
        <p:grpSp>
          <p:nvGrpSpPr>
            <p:cNvPr id="41" name="组合 40">
              <a:extLst>
                <a:ext uri="{FF2B5EF4-FFF2-40B4-BE49-F238E27FC236}">
                  <a16:creationId xmlns:a16="http://schemas.microsoft.com/office/drawing/2014/main" id="{1E6E0C1F-17B9-4769-9613-9FAA6DA98DBD}"/>
                </a:ext>
              </a:extLst>
            </p:cNvPr>
            <p:cNvGrpSpPr/>
            <p:nvPr/>
          </p:nvGrpSpPr>
          <p:grpSpPr>
            <a:xfrm rot="10800000">
              <a:off x="2594927" y="3117177"/>
              <a:ext cx="2669050" cy="903089"/>
              <a:chOff x="2575981" y="3690045"/>
              <a:chExt cx="2775742" cy="1225871"/>
            </a:xfrm>
            <a:grpFill/>
          </p:grpSpPr>
          <p:grpSp>
            <p:nvGrpSpPr>
              <p:cNvPr id="43" name="组合 42">
                <a:extLst>
                  <a:ext uri="{FF2B5EF4-FFF2-40B4-BE49-F238E27FC236}">
                    <a16:creationId xmlns:a16="http://schemas.microsoft.com/office/drawing/2014/main" id="{22B5FDF6-3518-4812-BDCF-8CB371A247C7}"/>
                  </a:ext>
                </a:extLst>
              </p:cNvPr>
              <p:cNvGrpSpPr/>
              <p:nvPr/>
            </p:nvGrpSpPr>
            <p:grpSpPr>
              <a:xfrm>
                <a:off x="2575981" y="3690045"/>
                <a:ext cx="2770491" cy="977341"/>
                <a:chOff x="5363765" y="1831734"/>
                <a:chExt cx="2770491" cy="977341"/>
              </a:xfrm>
              <a:grpFill/>
            </p:grpSpPr>
            <p:sp>
              <p:nvSpPr>
                <p:cNvPr id="45" name="圆角矩形 47">
                  <a:extLst>
                    <a:ext uri="{FF2B5EF4-FFF2-40B4-BE49-F238E27FC236}">
                      <a16:creationId xmlns:a16="http://schemas.microsoft.com/office/drawing/2014/main" id="{A228611F-7B07-49A2-8990-163FE0D53621}"/>
                    </a:ext>
                  </a:extLst>
                </p:cNvPr>
                <p:cNvSpPr/>
                <p:nvPr/>
              </p:nvSpPr>
              <p:spPr>
                <a:xfrm>
                  <a:off x="5363765" y="1831734"/>
                  <a:ext cx="2770491" cy="977341"/>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D3FC6259-C613-46A0-8072-30EE4A9CA545}"/>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rot="10800000">
                  <a:off x="7144572" y="2007391"/>
                  <a:ext cx="628670" cy="638471"/>
                </a:xfrm>
                <a:prstGeom prst="rect">
                  <a:avLst/>
                </a:prstGeom>
                <a:grpFill/>
              </p:spPr>
            </p:pic>
          </p:grpSp>
          <p:sp>
            <p:nvSpPr>
              <p:cNvPr id="44" name="等腰三角形 43">
                <a:extLst>
                  <a:ext uri="{FF2B5EF4-FFF2-40B4-BE49-F238E27FC236}">
                    <a16:creationId xmlns:a16="http://schemas.microsoft.com/office/drawing/2014/main" id="{C8E4BC3D-E879-4163-887A-83205FDEEF81}"/>
                  </a:ext>
                </a:extLst>
              </p:cNvPr>
              <p:cNvSpPr/>
              <p:nvPr/>
            </p:nvSpPr>
            <p:spPr>
              <a:xfrm flipV="1">
                <a:off x="2575981" y="4687602"/>
                <a:ext cx="2775742" cy="228314"/>
              </a:xfrm>
              <a:prstGeom prst="triangle">
                <a:avLst>
                  <a:gd name="adj" fmla="val 484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2" name="矩形 41">
              <a:extLst>
                <a:ext uri="{FF2B5EF4-FFF2-40B4-BE49-F238E27FC236}">
                  <a16:creationId xmlns:a16="http://schemas.microsoft.com/office/drawing/2014/main" id="{44A3E998-414C-4B94-A29E-24ADDD7F5FAB}"/>
                </a:ext>
              </a:extLst>
            </p:cNvPr>
            <p:cNvSpPr/>
            <p:nvPr/>
          </p:nvSpPr>
          <p:spPr>
            <a:xfrm>
              <a:off x="3578687" y="3477182"/>
              <a:ext cx="1550523" cy="369332"/>
            </a:xfrm>
            <a:prstGeom prst="rect">
              <a:avLst/>
            </a:prstGeom>
            <a:grp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用户权限</a:t>
              </a:r>
            </a:p>
          </p:txBody>
        </p:sp>
      </p:grpSp>
      <p:sp>
        <p:nvSpPr>
          <p:cNvPr id="47" name="矩形 46">
            <a:extLst>
              <a:ext uri="{FF2B5EF4-FFF2-40B4-BE49-F238E27FC236}">
                <a16:creationId xmlns:a16="http://schemas.microsoft.com/office/drawing/2014/main" id="{F2BE27BE-1F57-4AE4-8BD5-14F36B018DF0}"/>
              </a:ext>
            </a:extLst>
          </p:cNvPr>
          <p:cNvSpPr/>
          <p:nvPr/>
        </p:nvSpPr>
        <p:spPr>
          <a:xfrm>
            <a:off x="2758977" y="3602619"/>
            <a:ext cx="6029007" cy="461665"/>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可达用户、用户组模式管理</a:t>
            </a:r>
          </a:p>
        </p:txBody>
      </p:sp>
      <p:sp>
        <p:nvSpPr>
          <p:cNvPr id="48" name="矩形 47">
            <a:extLst>
              <a:ext uri="{FF2B5EF4-FFF2-40B4-BE49-F238E27FC236}">
                <a16:creationId xmlns:a16="http://schemas.microsoft.com/office/drawing/2014/main" id="{2C61002C-D628-43CC-9ACC-390B89EABC69}"/>
              </a:ext>
            </a:extLst>
          </p:cNvPr>
          <p:cNvSpPr/>
          <p:nvPr/>
        </p:nvSpPr>
        <p:spPr>
          <a:xfrm>
            <a:off x="6535918" y="1355259"/>
            <a:ext cx="8568908" cy="461665"/>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管理的颗粒度到模块权限、表、字段的读写</a:t>
            </a:r>
          </a:p>
        </p:txBody>
      </p:sp>
      <p:sp>
        <p:nvSpPr>
          <p:cNvPr id="49" name="矩形 48">
            <a:extLst>
              <a:ext uri="{FF2B5EF4-FFF2-40B4-BE49-F238E27FC236}">
                <a16:creationId xmlns:a16="http://schemas.microsoft.com/office/drawing/2014/main" id="{40CBEAD1-97FC-4C70-966B-765D6B114764}"/>
              </a:ext>
            </a:extLst>
          </p:cNvPr>
          <p:cNvSpPr/>
          <p:nvPr/>
        </p:nvSpPr>
        <p:spPr>
          <a:xfrm>
            <a:off x="1381483" y="643374"/>
            <a:ext cx="6655465" cy="662554"/>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深度权限管理与控制</a:t>
            </a:r>
          </a:p>
        </p:txBody>
      </p:sp>
      <p:sp>
        <p:nvSpPr>
          <p:cNvPr id="50" name="矩形 49">
            <a:extLst>
              <a:ext uri="{FF2B5EF4-FFF2-40B4-BE49-F238E27FC236}">
                <a16:creationId xmlns:a16="http://schemas.microsoft.com/office/drawing/2014/main" id="{85854D7F-AD34-46DF-909B-0706B2DD6F37}"/>
              </a:ext>
            </a:extLst>
          </p:cNvPr>
          <p:cNvSpPr/>
          <p:nvPr/>
        </p:nvSpPr>
        <p:spPr>
          <a:xfrm>
            <a:off x="2316185" y="5581044"/>
            <a:ext cx="2529941" cy="830997"/>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权限通过勾选配置实现</a:t>
            </a:r>
          </a:p>
        </p:txBody>
      </p:sp>
      <p:pic>
        <p:nvPicPr>
          <p:cNvPr id="51" name="图片 50">
            <a:extLst>
              <a:ext uri="{FF2B5EF4-FFF2-40B4-BE49-F238E27FC236}">
                <a16:creationId xmlns:a16="http://schemas.microsoft.com/office/drawing/2014/main" id="{E7989404-2E19-4746-8ECA-C851FB3CA683}"/>
              </a:ext>
            </a:extLst>
          </p:cNvPr>
          <p:cNvPicPr>
            <a:picLocks noChangeAspect="1"/>
          </p:cNvPicPr>
          <p:nvPr/>
        </p:nvPicPr>
        <p:blipFill>
          <a:blip r:embed="rId5"/>
          <a:stretch>
            <a:fillRect/>
          </a:stretch>
        </p:blipFill>
        <p:spPr>
          <a:xfrm>
            <a:off x="7542980" y="3184222"/>
            <a:ext cx="5124450" cy="36099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5" name="图片 54">
            <a:extLst>
              <a:ext uri="{FF2B5EF4-FFF2-40B4-BE49-F238E27FC236}">
                <a16:creationId xmlns:a16="http://schemas.microsoft.com/office/drawing/2014/main" id="{2960BA31-E1C2-4834-9D3D-A45B6E42CBFE}"/>
              </a:ext>
            </a:extLst>
          </p:cNvPr>
          <p:cNvPicPr>
            <a:picLocks noChangeAspect="1"/>
          </p:cNvPicPr>
          <p:nvPr/>
        </p:nvPicPr>
        <p:blipFill>
          <a:blip r:embed="rId6"/>
          <a:stretch>
            <a:fillRect/>
          </a:stretch>
        </p:blipFill>
        <p:spPr>
          <a:xfrm>
            <a:off x="1464121" y="15261388"/>
            <a:ext cx="5105400" cy="56292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6" name="矩形 55">
            <a:extLst>
              <a:ext uri="{FF2B5EF4-FFF2-40B4-BE49-F238E27FC236}">
                <a16:creationId xmlns:a16="http://schemas.microsoft.com/office/drawing/2014/main" id="{C0C3A637-E2DB-4D7C-9153-20C1E5F81F8E}"/>
              </a:ext>
            </a:extLst>
          </p:cNvPr>
          <p:cNvSpPr/>
          <p:nvPr/>
        </p:nvSpPr>
        <p:spPr>
          <a:xfrm>
            <a:off x="7109969" y="15821548"/>
            <a:ext cx="6370143" cy="1938992"/>
          </a:xfrm>
          <a:prstGeom prst="rect">
            <a:avLst/>
          </a:prstGeom>
        </p:spPr>
        <p:txBody>
          <a:bodyPr wrap="square">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表单生成</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表单关联</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2400" dirty="0">
                <a:solidFill>
                  <a:schemeClr val="bg2">
                    <a:lumMod val="25000"/>
                  </a:schemeClr>
                </a:solidFill>
                <a:latin typeface="微软雅黑" panose="020B0503020204020204" pitchFamily="34" charset="-122"/>
                <a:ea typeface="微软雅黑" panose="020B0503020204020204" pitchFamily="34" charset="-122"/>
              </a:rPr>
              <a:t>程序脚本</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2400" dirty="0">
                <a:solidFill>
                  <a:schemeClr val="bg2">
                    <a:lumMod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solidFill>
                  <a:schemeClr val="bg2">
                    <a:lumMod val="25000"/>
                  </a:schemeClr>
                </a:solidFill>
                <a:latin typeface="微软雅黑" panose="020B0503020204020204" pitchFamily="34" charset="-122"/>
                <a:ea typeface="微软雅黑" panose="020B0503020204020204" pitchFamily="34" charset="-122"/>
              </a:rPr>
              <a:t>生成可通过勾选、选择简单快速实现</a:t>
            </a:r>
          </a:p>
        </p:txBody>
      </p:sp>
      <p:pic>
        <p:nvPicPr>
          <p:cNvPr id="60" name="图片 59">
            <a:extLst>
              <a:ext uri="{FF2B5EF4-FFF2-40B4-BE49-F238E27FC236}">
                <a16:creationId xmlns:a16="http://schemas.microsoft.com/office/drawing/2014/main" id="{CBB2293A-E3FB-46A3-B419-4B8B8FADFE06}"/>
              </a:ext>
            </a:extLst>
          </p:cNvPr>
          <p:cNvPicPr>
            <a:picLocks noChangeAspect="1"/>
          </p:cNvPicPr>
          <p:nvPr/>
        </p:nvPicPr>
        <p:blipFill>
          <a:blip r:embed="rId7"/>
          <a:stretch>
            <a:fillRect/>
          </a:stretch>
        </p:blipFill>
        <p:spPr>
          <a:xfrm>
            <a:off x="1381483" y="9437858"/>
            <a:ext cx="5038725" cy="56769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147995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4023334B-E7EF-EDE1-8996-6680CC9E7B5F}"/>
              </a:ext>
            </a:extLst>
          </p:cNvPr>
          <p:cNvSpPr/>
          <p:nvPr/>
        </p:nvSpPr>
        <p:spPr>
          <a:xfrm>
            <a:off x="-50387" y="22800596"/>
            <a:ext cx="13679488" cy="25756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59" name="矩形 58">
            <a:extLst>
              <a:ext uri="{FF2B5EF4-FFF2-40B4-BE49-F238E27FC236}">
                <a16:creationId xmlns:a16="http://schemas.microsoft.com/office/drawing/2014/main" id="{F4B9F4BB-B853-7153-C584-A5FE370C37CD}"/>
              </a:ext>
            </a:extLst>
          </p:cNvPr>
          <p:cNvSpPr/>
          <p:nvPr/>
        </p:nvSpPr>
        <p:spPr>
          <a:xfrm>
            <a:off x="0" y="14885269"/>
            <a:ext cx="13679488" cy="185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3" name="矩形 2">
            <a:extLst>
              <a:ext uri="{FF2B5EF4-FFF2-40B4-BE49-F238E27FC236}">
                <a16:creationId xmlns:a16="http://schemas.microsoft.com/office/drawing/2014/main" id="{CE0DA988-B649-4045-88D3-9A42D9A8D680}"/>
              </a:ext>
            </a:extLst>
          </p:cNvPr>
          <p:cNvSpPr/>
          <p:nvPr/>
        </p:nvSpPr>
        <p:spPr>
          <a:xfrm>
            <a:off x="-74587" y="18730872"/>
            <a:ext cx="13679488" cy="185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4" name="TextBox 5">
            <a:extLst>
              <a:ext uri="{FF2B5EF4-FFF2-40B4-BE49-F238E27FC236}">
                <a16:creationId xmlns:a16="http://schemas.microsoft.com/office/drawing/2014/main" id="{05428639-2355-463E-85A1-B7879E28D7C3}"/>
              </a:ext>
            </a:extLst>
          </p:cNvPr>
          <p:cNvSpPr txBox="1"/>
          <p:nvPr/>
        </p:nvSpPr>
        <p:spPr>
          <a:xfrm>
            <a:off x="108800" y="14881025"/>
            <a:ext cx="2461942"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APS</a:t>
            </a:r>
            <a:r>
              <a:rPr lang="zh-CN" altLang="en-US" b="1" dirty="0">
                <a:solidFill>
                  <a:prstClr val="black"/>
                </a:solidFill>
                <a:latin typeface="等线" panose="02010600030101010101" pitchFamily="2" charset="-122"/>
                <a:ea typeface="等线" panose="02010600030101010101" pitchFamily="2" charset="-122"/>
              </a:rPr>
              <a:t>高级计划排程系统</a:t>
            </a:r>
            <a:endParaRPr lang="zh-CN" altLang="en-US" b="1" dirty="0">
              <a:solidFill>
                <a:prstClr val="black"/>
              </a:solidFill>
              <a:latin typeface="Calibri" panose="020F0502020204030204"/>
              <a:ea typeface="等线" panose="02010600030101010101" pitchFamily="2" charset="-122"/>
            </a:endParaRPr>
          </a:p>
        </p:txBody>
      </p:sp>
      <p:sp>
        <p:nvSpPr>
          <p:cNvPr id="5" name="TextBox 6">
            <a:extLst>
              <a:ext uri="{FF2B5EF4-FFF2-40B4-BE49-F238E27FC236}">
                <a16:creationId xmlns:a16="http://schemas.microsoft.com/office/drawing/2014/main" id="{9AD16690-DC86-48B1-9C59-5BABC4391CE2}"/>
              </a:ext>
            </a:extLst>
          </p:cNvPr>
          <p:cNvSpPr txBox="1"/>
          <p:nvPr/>
        </p:nvSpPr>
        <p:spPr>
          <a:xfrm>
            <a:off x="31771" y="15290274"/>
            <a:ext cx="7984337" cy="1277273"/>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APS</a:t>
            </a:r>
            <a:r>
              <a:rPr lang="zh-CN" altLang="en-US" sz="1100" dirty="0">
                <a:solidFill>
                  <a:prstClr val="black"/>
                </a:solidFill>
                <a:latin typeface="Calibri" panose="020F0502020204030204"/>
                <a:ea typeface="等线" panose="02010600030101010101" pitchFamily="2" charset="-122"/>
              </a:rPr>
              <a:t>是生产排程系统（</a:t>
            </a:r>
            <a:r>
              <a:rPr lang="en-US" altLang="zh-CN" sz="1100" dirty="0">
                <a:solidFill>
                  <a:prstClr val="black"/>
                </a:solidFill>
                <a:latin typeface="Calibri" panose="020F0502020204030204"/>
                <a:ea typeface="等线" panose="02010600030101010101" pitchFamily="2" charset="-122"/>
              </a:rPr>
              <a:t>Advanced Planning and Scheduling</a:t>
            </a:r>
            <a:r>
              <a:rPr lang="zh-CN" altLang="en-US" sz="1100" dirty="0">
                <a:solidFill>
                  <a:prstClr val="black"/>
                </a:solidFill>
                <a:latin typeface="Calibri" panose="020F0502020204030204"/>
                <a:ea typeface="等线" panose="02010600030101010101" pitchFamily="2" charset="-122"/>
              </a:rPr>
              <a:t>）的缩写，是企业实施精益制造的最有效工具，实现生产计划及物料计划的规范化和程序化。根据设置的交付条件，结合物料库存管理，并综合考虑设备</a:t>
            </a:r>
            <a:r>
              <a:rPr lang="en-US" altLang="zh-CN" sz="1100" dirty="0">
                <a:solidFill>
                  <a:prstClr val="black"/>
                </a:solidFill>
                <a:latin typeface="Calibri" panose="020F0502020204030204"/>
                <a:ea typeface="等线" panose="02010600030101010101" pitchFamily="2" charset="-122"/>
              </a:rPr>
              <a:t>/</a:t>
            </a:r>
            <a:r>
              <a:rPr lang="zh-CN" altLang="en-US" sz="1100" dirty="0">
                <a:solidFill>
                  <a:prstClr val="black"/>
                </a:solidFill>
                <a:latin typeface="Calibri" panose="020F0502020204030204"/>
                <a:ea typeface="等线" panose="02010600030101010101" pitchFamily="2" charset="-122"/>
              </a:rPr>
              <a:t>人员、前后置时间、工作日历等约束条件，通过排程计算，进行最优生产排程以及物料需求。并对排程的过程进行实时监控，对排程的结果进行分析，给出排程质量分析，并给出的建议加班时间等。</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LINX-APS </a:t>
            </a:r>
            <a:r>
              <a:rPr lang="zh-CN" altLang="en-US" sz="1100" dirty="0">
                <a:solidFill>
                  <a:prstClr val="black"/>
                </a:solidFill>
                <a:latin typeface="Calibri" panose="020F0502020204030204"/>
                <a:ea typeface="等线" panose="02010600030101010101" pitchFamily="2" charset="-122"/>
              </a:rPr>
              <a:t>通过配置化的框架平台，实现优化生产计划，提升生产效率，实现精益采购，降低设备及人力成本，确保订单准时交货；通过管理透明化，明确计划与执行的差异性，借助流程不断改进、管理不断规范和差异逐渐消除。</a:t>
            </a: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WMS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系统的集成，实现全供应链的生产管理水平提升。</a:t>
            </a:r>
          </a:p>
        </p:txBody>
      </p:sp>
      <p:pic>
        <p:nvPicPr>
          <p:cNvPr id="7" name="图片 6">
            <a:extLst>
              <a:ext uri="{FF2B5EF4-FFF2-40B4-BE49-F238E27FC236}">
                <a16:creationId xmlns:a16="http://schemas.microsoft.com/office/drawing/2014/main" id="{217E75F1-A9EA-48EF-A240-A24766B86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4987" y="15497899"/>
            <a:ext cx="528176" cy="1316691"/>
          </a:xfrm>
          <a:prstGeom prst="rect">
            <a:avLst/>
          </a:prstGeom>
        </p:spPr>
      </p:pic>
      <p:sp>
        <p:nvSpPr>
          <p:cNvPr id="8" name="TextBox 6">
            <a:extLst>
              <a:ext uri="{FF2B5EF4-FFF2-40B4-BE49-F238E27FC236}">
                <a16:creationId xmlns:a16="http://schemas.microsoft.com/office/drawing/2014/main" id="{EEAFA126-8163-4453-A55C-36EB6337F929}"/>
              </a:ext>
            </a:extLst>
          </p:cNvPr>
          <p:cNvSpPr txBox="1"/>
          <p:nvPr/>
        </p:nvSpPr>
        <p:spPr>
          <a:xfrm>
            <a:off x="240101" y="19297448"/>
            <a:ext cx="8457155" cy="1277273"/>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WMS</a:t>
            </a:r>
            <a:r>
              <a:rPr lang="zh-CN" altLang="en-US" sz="1100" dirty="0">
                <a:solidFill>
                  <a:prstClr val="black"/>
                </a:solidFill>
                <a:latin typeface="Calibri" panose="020F0502020204030204"/>
                <a:ea typeface="等线" panose="02010600030101010101" pitchFamily="2" charset="-122"/>
              </a:rPr>
              <a:t>是仓库管理系统（</a:t>
            </a:r>
            <a:r>
              <a:rPr lang="en-US" altLang="zh-CN" sz="1100" dirty="0">
                <a:solidFill>
                  <a:prstClr val="black"/>
                </a:solidFill>
                <a:latin typeface="Calibri" panose="020F0502020204030204"/>
                <a:ea typeface="等线" panose="02010600030101010101" pitchFamily="2" charset="-122"/>
              </a:rPr>
              <a:t>Warehouse Management System</a:t>
            </a:r>
            <a:r>
              <a:rPr lang="zh-CN" altLang="en-US" sz="1100" dirty="0">
                <a:solidFill>
                  <a:prstClr val="black"/>
                </a:solidFill>
                <a:latin typeface="Calibri" panose="020F0502020204030204"/>
                <a:ea typeface="等线" panose="02010600030101010101" pitchFamily="2" charset="-122"/>
              </a:rPr>
              <a:t>）的缩写，是对仓库作业：包括仓库入库、仓库出库、库存存储、库存拣货、库存调拨、入库质检、质量管控、库存盘点等的管理，更细致更全面的有效控制并跟踪仓库业务的全流程，完善仓库信息化管理，实现仓库管理的现代化。</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LINX-WMS </a:t>
            </a:r>
            <a:r>
              <a:rPr lang="zh-CN" altLang="en-US" sz="1100" dirty="0">
                <a:solidFill>
                  <a:prstClr val="black"/>
                </a:solidFill>
                <a:latin typeface="Calibri" panose="020F0502020204030204"/>
                <a:ea typeface="等线" panose="02010600030101010101" pitchFamily="2" charset="-122"/>
              </a:rPr>
              <a:t>通过全面采用条码</a:t>
            </a:r>
            <a:r>
              <a:rPr lang="en-US" altLang="zh-CN" sz="1100" dirty="0">
                <a:solidFill>
                  <a:prstClr val="black"/>
                </a:solidFill>
                <a:latin typeface="Calibri" panose="020F0502020204030204"/>
                <a:ea typeface="等线" panose="02010600030101010101" pitchFamily="2" charset="-122"/>
              </a:rPr>
              <a:t>/RFID</a:t>
            </a:r>
            <a:r>
              <a:rPr lang="zh-CN" altLang="en-US" sz="1100" dirty="0">
                <a:solidFill>
                  <a:prstClr val="black"/>
                </a:solidFill>
                <a:latin typeface="Calibri" panose="020F0502020204030204"/>
                <a:ea typeface="等线" panose="02010600030101010101" pitchFamily="2" charset="-122"/>
              </a:rPr>
              <a:t>，读取终端，优化现有作业流程，建立标准化作业流程，实现原材料库、</a:t>
            </a:r>
            <a:r>
              <a:rPr lang="en-US" altLang="zh-CN" sz="1100" dirty="0">
                <a:solidFill>
                  <a:prstClr val="black"/>
                </a:solidFill>
                <a:latin typeface="Calibri" panose="020F0502020204030204"/>
                <a:ea typeface="等线" panose="02010600030101010101" pitchFamily="2" charset="-122"/>
              </a:rPr>
              <a:t>JIT</a:t>
            </a:r>
            <a:r>
              <a:rPr lang="zh-CN" altLang="en-US" sz="1100" dirty="0">
                <a:solidFill>
                  <a:prstClr val="black"/>
                </a:solidFill>
                <a:latin typeface="Calibri" panose="020F0502020204030204"/>
                <a:ea typeface="等线" panose="02010600030101010101" pitchFamily="2" charset="-122"/>
              </a:rPr>
              <a:t>库、线边库、在制品库、成品库各类库独立和集中管理，提高效率，减少差错率，实现仓库管理水平的提升、降低成本。</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功能覆盖：入库计划、收获管理、入库管理、配料管理、计划外出库管理、退库、调拨、线边仓、外仓、退货、冲销、盘点功能</a:t>
            </a: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APS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WCS </a:t>
            </a:r>
            <a:r>
              <a:rPr lang="zh-CN" altLang="en-US" sz="1100" dirty="0">
                <a:solidFill>
                  <a:prstClr val="black"/>
                </a:solidFill>
                <a:latin typeface="Calibri" panose="020F0502020204030204"/>
                <a:ea typeface="等线" panose="02010600030101010101" pitchFamily="2" charset="-122"/>
              </a:rPr>
              <a:t>等系统的集成，实现全供应链的物流管理水平提升。</a:t>
            </a:r>
          </a:p>
        </p:txBody>
      </p:sp>
      <p:pic>
        <p:nvPicPr>
          <p:cNvPr id="9" name="图片 8">
            <a:extLst>
              <a:ext uri="{FF2B5EF4-FFF2-40B4-BE49-F238E27FC236}">
                <a16:creationId xmlns:a16="http://schemas.microsoft.com/office/drawing/2014/main" id="{887B76EE-F49C-4E95-A4AE-E45700F773F2}"/>
              </a:ext>
            </a:extLst>
          </p:cNvPr>
          <p:cNvPicPr>
            <a:picLocks noChangeAspect="1"/>
          </p:cNvPicPr>
          <p:nvPr/>
        </p:nvPicPr>
        <p:blipFill>
          <a:blip r:embed="rId3"/>
          <a:stretch>
            <a:fillRect/>
          </a:stretch>
        </p:blipFill>
        <p:spPr>
          <a:xfrm>
            <a:off x="10555187" y="18632226"/>
            <a:ext cx="2085854" cy="1521901"/>
          </a:xfrm>
          <a:prstGeom prst="rect">
            <a:avLst/>
          </a:prstGeom>
        </p:spPr>
      </p:pic>
      <p:pic>
        <p:nvPicPr>
          <p:cNvPr id="10" name="图片 9">
            <a:extLst>
              <a:ext uri="{FF2B5EF4-FFF2-40B4-BE49-F238E27FC236}">
                <a16:creationId xmlns:a16="http://schemas.microsoft.com/office/drawing/2014/main" id="{13E7A02D-4AD7-4DBB-9D21-613C8AEF0336}"/>
              </a:ext>
            </a:extLst>
          </p:cNvPr>
          <p:cNvPicPr>
            <a:picLocks noChangeAspect="1"/>
          </p:cNvPicPr>
          <p:nvPr/>
        </p:nvPicPr>
        <p:blipFill>
          <a:blip r:embed="rId4"/>
          <a:stretch>
            <a:fillRect/>
          </a:stretch>
        </p:blipFill>
        <p:spPr>
          <a:xfrm>
            <a:off x="8839697" y="19104077"/>
            <a:ext cx="1500701" cy="1447456"/>
          </a:xfrm>
          <a:prstGeom prst="rect">
            <a:avLst/>
          </a:prstGeom>
        </p:spPr>
      </p:pic>
      <p:sp>
        <p:nvSpPr>
          <p:cNvPr id="27" name="TextBox 5">
            <a:extLst>
              <a:ext uri="{FF2B5EF4-FFF2-40B4-BE49-F238E27FC236}">
                <a16:creationId xmlns:a16="http://schemas.microsoft.com/office/drawing/2014/main" id="{824CD957-FF3A-4128-BFBE-D3DF8EA4F9B7}"/>
              </a:ext>
            </a:extLst>
          </p:cNvPr>
          <p:cNvSpPr txBox="1"/>
          <p:nvPr/>
        </p:nvSpPr>
        <p:spPr>
          <a:xfrm>
            <a:off x="6276756" y="16781852"/>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MES </a:t>
            </a:r>
            <a:r>
              <a:rPr lang="zh-CN" altLang="en-US" b="1" dirty="0">
                <a:solidFill>
                  <a:prstClr val="black"/>
                </a:solidFill>
                <a:latin typeface="等线" panose="02010600030101010101" pitchFamily="2" charset="-122"/>
                <a:ea typeface="等线" panose="02010600030101010101" pitchFamily="2" charset="-122"/>
              </a:rPr>
              <a:t>制造执行系统</a:t>
            </a:r>
            <a:endParaRPr lang="zh-CN" altLang="en-US" b="1" dirty="0">
              <a:solidFill>
                <a:prstClr val="black"/>
              </a:solidFill>
              <a:latin typeface="Calibri" panose="020F0502020204030204"/>
              <a:ea typeface="等线" panose="02010600030101010101" pitchFamily="2" charset="-122"/>
            </a:endParaRPr>
          </a:p>
        </p:txBody>
      </p:sp>
      <p:sp>
        <p:nvSpPr>
          <p:cNvPr id="28" name="TextBox 6">
            <a:extLst>
              <a:ext uri="{FF2B5EF4-FFF2-40B4-BE49-F238E27FC236}">
                <a16:creationId xmlns:a16="http://schemas.microsoft.com/office/drawing/2014/main" id="{2C7C33ED-9249-4264-99B0-883B5752CC21}"/>
              </a:ext>
            </a:extLst>
          </p:cNvPr>
          <p:cNvSpPr txBox="1"/>
          <p:nvPr/>
        </p:nvSpPr>
        <p:spPr>
          <a:xfrm>
            <a:off x="4262352" y="17729110"/>
            <a:ext cx="8761947" cy="938719"/>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是制造执行管理系统（</a:t>
            </a:r>
            <a:r>
              <a:rPr lang="en-US" altLang="zh-CN" sz="1100" dirty="0">
                <a:solidFill>
                  <a:prstClr val="black"/>
                </a:solidFill>
                <a:latin typeface="Calibri" panose="020F0502020204030204"/>
                <a:ea typeface="等线" panose="02010600030101010101" pitchFamily="2" charset="-122"/>
              </a:rPr>
              <a:t>Manufacturing Executive System</a:t>
            </a:r>
            <a:r>
              <a:rPr lang="zh-CN" altLang="en-US" sz="1100" dirty="0">
                <a:solidFill>
                  <a:prstClr val="black"/>
                </a:solidFill>
                <a:latin typeface="Calibri" panose="020F0502020204030204"/>
                <a:ea typeface="等线" panose="02010600030101010101" pitchFamily="2" charset="-122"/>
              </a:rPr>
              <a:t>）的缩写，是对这个制造过程的全流程管理系统，</a:t>
            </a:r>
          </a:p>
          <a:p>
            <a:pPr>
              <a:defRPr/>
            </a:pPr>
            <a:r>
              <a:rPr lang="en-US" altLang="zh-CN" sz="1100" dirty="0">
                <a:solidFill>
                  <a:prstClr val="black"/>
                </a:solidFill>
                <a:latin typeface="Calibri" panose="020F0502020204030204"/>
                <a:ea typeface="等线" panose="02010600030101010101" pitchFamily="2" charset="-122"/>
              </a:rPr>
              <a:t>LINX-MES </a:t>
            </a:r>
            <a:r>
              <a:rPr lang="zh-CN" altLang="en-US" sz="1100" dirty="0">
                <a:solidFill>
                  <a:prstClr val="black"/>
                </a:solidFill>
                <a:latin typeface="Calibri" panose="020F0502020204030204"/>
                <a:ea typeface="等线" panose="02010600030101010101" pitchFamily="2" charset="-122"/>
              </a:rPr>
              <a:t>为一体化设计平台产品，以</a:t>
            </a:r>
            <a:r>
              <a:rPr lang="en-US" altLang="zh-CN" sz="1100" dirty="0">
                <a:solidFill>
                  <a:prstClr val="black"/>
                </a:solidFill>
                <a:latin typeface="Calibri" panose="020F0502020204030204"/>
                <a:ea typeface="等线" panose="02010600030101010101" pitchFamily="2" charset="-122"/>
              </a:rPr>
              <a:t>BOM </a:t>
            </a:r>
            <a:r>
              <a:rPr lang="zh-CN" altLang="en-US" sz="1100" dirty="0">
                <a:solidFill>
                  <a:prstClr val="black"/>
                </a:solidFill>
                <a:latin typeface="Calibri" panose="020F0502020204030204"/>
                <a:ea typeface="等线" panose="02010600030101010101" pitchFamily="2" charset="-122"/>
              </a:rPr>
              <a:t>及工艺</a:t>
            </a:r>
            <a:r>
              <a:rPr lang="en-US" altLang="zh-CN" sz="1100" dirty="0">
                <a:solidFill>
                  <a:prstClr val="black"/>
                </a:solidFill>
                <a:latin typeface="Calibri" panose="020F0502020204030204"/>
                <a:ea typeface="等线" panose="02010600030101010101" pitchFamily="2" charset="-122"/>
              </a:rPr>
              <a:t>Routine</a:t>
            </a:r>
            <a:r>
              <a:rPr lang="zh-CN" altLang="en-US" sz="1100" dirty="0">
                <a:solidFill>
                  <a:prstClr val="black"/>
                </a:solidFill>
                <a:latin typeface="Calibri" panose="020F0502020204030204"/>
                <a:ea typeface="等线" panose="02010600030101010101" pitchFamily="2" charset="-122"/>
              </a:rPr>
              <a:t>为基础，核心实现工艺流程的管控、原材料及配方的管控及正反向追溯、以工单为生产运行主线条，与</a:t>
            </a:r>
            <a:r>
              <a:rPr lang="en-US" altLang="zh-CN" sz="1100" dirty="0">
                <a:solidFill>
                  <a:prstClr val="black"/>
                </a:solidFill>
                <a:latin typeface="Calibri" panose="020F0502020204030204"/>
                <a:ea typeface="等线" panose="02010600030101010101" pitchFamily="2" charset="-122"/>
              </a:rPr>
              <a:t>PLC</a:t>
            </a:r>
            <a:r>
              <a:rPr lang="zh-CN" altLang="en-US" sz="1100" dirty="0">
                <a:solidFill>
                  <a:prstClr val="black"/>
                </a:solidFill>
                <a:latin typeface="Calibri" panose="020F0502020204030204"/>
                <a:ea typeface="等线" panose="02010600030101010101" pitchFamily="2" charset="-122"/>
              </a:rPr>
              <a:t>系统</a:t>
            </a:r>
            <a:r>
              <a:rPr lang="en-US" altLang="zh-CN" sz="1100" dirty="0">
                <a:solidFill>
                  <a:prstClr val="black"/>
                </a:solidFill>
                <a:latin typeface="Calibri" panose="020F0502020204030204"/>
                <a:ea typeface="等线" panose="02010600030101010101" pitchFamily="2" charset="-122"/>
              </a:rPr>
              <a:t>/</a:t>
            </a:r>
            <a:r>
              <a:rPr lang="zh-CN" altLang="en-US" sz="1100" dirty="0">
                <a:solidFill>
                  <a:prstClr val="black"/>
                </a:solidFill>
                <a:latin typeface="Calibri" panose="020F0502020204030204"/>
                <a:ea typeface="等线" panose="02010600030101010101" pitchFamily="2" charset="-122"/>
              </a:rPr>
              <a:t>数控集成实时通讯实线制造过程中工单在工艺、人员、设备严密管控状态下的执行。 </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系统内嵌多种通讯协议可实现配置化通讯，与主流</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 、</a:t>
            </a:r>
            <a:r>
              <a:rPr lang="en-US" altLang="zh-CN" sz="1100" dirty="0">
                <a:solidFill>
                  <a:prstClr val="black"/>
                </a:solidFill>
                <a:latin typeface="Calibri" panose="020F0502020204030204"/>
                <a:ea typeface="等线" panose="02010600030101010101" pitchFamily="2" charset="-122"/>
              </a:rPr>
              <a:t>PLM</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CAX</a:t>
            </a:r>
            <a:r>
              <a:rPr lang="zh-CN" altLang="en-US" sz="1100" dirty="0">
                <a:solidFill>
                  <a:prstClr val="black"/>
                </a:solidFill>
                <a:latin typeface="Calibri" panose="020F0502020204030204"/>
                <a:ea typeface="等线" panose="02010600030101010101" pitchFamily="2" charset="-122"/>
              </a:rPr>
              <a:t>可实现集成实时通讯，让整个工厂在完整的信息系统管理指挥下有序运行。</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 </a:t>
            </a:r>
            <a:endParaRPr lang="zh-CN" altLang="en-US" sz="1100" dirty="0">
              <a:solidFill>
                <a:prstClr val="black"/>
              </a:solidFill>
              <a:latin typeface="Calibri" panose="020F0502020204030204"/>
              <a:ea typeface="等线" panose="02010600030101010101" pitchFamily="2" charset="-122"/>
            </a:endParaRPr>
          </a:p>
        </p:txBody>
      </p:sp>
      <p:pic>
        <p:nvPicPr>
          <p:cNvPr id="29" name="图片 28">
            <a:extLst>
              <a:ext uri="{FF2B5EF4-FFF2-40B4-BE49-F238E27FC236}">
                <a16:creationId xmlns:a16="http://schemas.microsoft.com/office/drawing/2014/main" id="{7E374E70-D62A-4FF5-B2F9-8F37A3822023}"/>
              </a:ext>
            </a:extLst>
          </p:cNvPr>
          <p:cNvPicPr>
            <a:picLocks noChangeAspect="1"/>
          </p:cNvPicPr>
          <p:nvPr/>
        </p:nvPicPr>
        <p:blipFill>
          <a:blip r:embed="rId5"/>
          <a:stretch>
            <a:fillRect/>
          </a:stretch>
        </p:blipFill>
        <p:spPr>
          <a:xfrm>
            <a:off x="2107753" y="16963797"/>
            <a:ext cx="1736784" cy="695224"/>
          </a:xfrm>
          <a:prstGeom prst="rect">
            <a:avLst/>
          </a:prstGeom>
        </p:spPr>
      </p:pic>
      <p:pic>
        <p:nvPicPr>
          <p:cNvPr id="30" name="图片 29">
            <a:extLst>
              <a:ext uri="{FF2B5EF4-FFF2-40B4-BE49-F238E27FC236}">
                <a16:creationId xmlns:a16="http://schemas.microsoft.com/office/drawing/2014/main" id="{33E6F141-BB82-4ED0-8A1E-E6DBD96FB78B}"/>
              </a:ext>
            </a:extLst>
          </p:cNvPr>
          <p:cNvPicPr>
            <a:picLocks noChangeAspect="1"/>
          </p:cNvPicPr>
          <p:nvPr/>
        </p:nvPicPr>
        <p:blipFill>
          <a:blip r:embed="rId6"/>
          <a:stretch>
            <a:fillRect/>
          </a:stretch>
        </p:blipFill>
        <p:spPr>
          <a:xfrm>
            <a:off x="805963" y="17510996"/>
            <a:ext cx="1838970" cy="1001810"/>
          </a:xfrm>
          <a:prstGeom prst="rect">
            <a:avLst/>
          </a:prstGeom>
        </p:spPr>
      </p:pic>
      <p:sp>
        <p:nvSpPr>
          <p:cNvPr id="76" name="TextBox 5">
            <a:extLst>
              <a:ext uri="{FF2B5EF4-FFF2-40B4-BE49-F238E27FC236}">
                <a16:creationId xmlns:a16="http://schemas.microsoft.com/office/drawing/2014/main" id="{18BF6501-7EBA-472D-924B-E0495B22BB14}"/>
              </a:ext>
            </a:extLst>
          </p:cNvPr>
          <p:cNvSpPr txBox="1"/>
          <p:nvPr/>
        </p:nvSpPr>
        <p:spPr>
          <a:xfrm>
            <a:off x="7165284" y="20874195"/>
            <a:ext cx="2461942"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QMS</a:t>
            </a:r>
            <a:r>
              <a:rPr lang="zh-CN" altLang="en-US" b="1" dirty="0">
                <a:solidFill>
                  <a:prstClr val="black"/>
                </a:solidFill>
                <a:latin typeface="等线" panose="02010600030101010101" pitchFamily="2" charset="-122"/>
                <a:ea typeface="等线" panose="02010600030101010101" pitchFamily="2" charset="-122"/>
              </a:rPr>
              <a:t>质量管理系统</a:t>
            </a:r>
            <a:endParaRPr lang="zh-CN" altLang="en-US" b="1" dirty="0">
              <a:solidFill>
                <a:prstClr val="black"/>
              </a:solidFill>
              <a:latin typeface="Calibri" panose="020F0502020204030204"/>
              <a:ea typeface="等线" panose="02010600030101010101" pitchFamily="2" charset="-122"/>
            </a:endParaRPr>
          </a:p>
        </p:txBody>
      </p:sp>
      <p:sp>
        <p:nvSpPr>
          <p:cNvPr id="77" name="TextBox 6">
            <a:extLst>
              <a:ext uri="{FF2B5EF4-FFF2-40B4-BE49-F238E27FC236}">
                <a16:creationId xmlns:a16="http://schemas.microsoft.com/office/drawing/2014/main" id="{8322E34A-6DEE-43B2-A17B-73A388F313A3}"/>
              </a:ext>
            </a:extLst>
          </p:cNvPr>
          <p:cNvSpPr txBox="1"/>
          <p:nvPr/>
        </p:nvSpPr>
        <p:spPr>
          <a:xfrm>
            <a:off x="3643763" y="21482890"/>
            <a:ext cx="9892467" cy="1107996"/>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QMS</a:t>
            </a:r>
            <a:r>
              <a:rPr lang="zh-CN" altLang="en-US" sz="1100" dirty="0">
                <a:solidFill>
                  <a:prstClr val="black"/>
                </a:solidFill>
                <a:latin typeface="Calibri" panose="020F0502020204030204"/>
                <a:ea typeface="等线" panose="02010600030101010101" pitchFamily="2" charset="-122"/>
              </a:rPr>
              <a:t>是质量管理系统（</a:t>
            </a:r>
            <a:r>
              <a:rPr lang="en-US" altLang="zh-CN" sz="1100" dirty="0">
                <a:solidFill>
                  <a:prstClr val="black"/>
                </a:solidFill>
                <a:latin typeface="Calibri" panose="020F0502020204030204"/>
                <a:ea typeface="等线" panose="02010600030101010101" pitchFamily="2" charset="-122"/>
              </a:rPr>
              <a:t>Quality Management System</a:t>
            </a:r>
            <a:r>
              <a:rPr lang="zh-CN" altLang="en-US" sz="1100" dirty="0">
                <a:solidFill>
                  <a:prstClr val="black"/>
                </a:solidFill>
                <a:latin typeface="Calibri" panose="020F0502020204030204"/>
                <a:ea typeface="等线" panose="02010600030101010101" pitchFamily="2" charset="-122"/>
              </a:rPr>
              <a:t>）的缩写，是从设计、研制、生产、检验、销售、使用全过程的质量管理，并予制度化、标准化，成为企业内部质量工作的要求和活动程序等的管理，更制度化、更标准化，有效控制并跟踪企业产品全流程质量，建立质量数字化管理体系。</a:t>
            </a:r>
            <a:endParaRPr lang="en-US" altLang="zh-CN" sz="1100" dirty="0">
              <a:solidFill>
                <a:prstClr val="black"/>
              </a:solidFill>
              <a:latin typeface="Calibri" panose="020F0502020204030204"/>
              <a:ea typeface="等线" panose="02010600030101010101" pitchFamily="2" charset="-122"/>
            </a:endParaRPr>
          </a:p>
          <a:p>
            <a:pPr>
              <a:defRPr/>
            </a:pP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LINX-QMS</a:t>
            </a:r>
            <a:r>
              <a:rPr lang="zh-CN" altLang="en-US" sz="1100" dirty="0">
                <a:solidFill>
                  <a:prstClr val="black"/>
                </a:solidFill>
                <a:latin typeface="Calibri" panose="020F0502020204030204"/>
                <a:ea typeface="等线" panose="02010600030101010101" pitchFamily="2" charset="-122"/>
              </a:rPr>
              <a:t>核心业务以生产为主流程，主要有进货检验、生产过程检验（首检、巡检、工序完工检、终检），销售出库检验，与检验工具、测试设备和自动线集成，实现质量数据数字化管理</a:t>
            </a:r>
            <a:r>
              <a:rPr lang="en-US" altLang="zh-CN" sz="1100" dirty="0">
                <a:solidFill>
                  <a:prstClr val="black"/>
                </a:solidFill>
                <a:latin typeface="Calibri" panose="020F0502020204030204"/>
                <a:ea typeface="等线" panose="02010600030101010101" pitchFamily="2" charset="-122"/>
              </a:rPr>
              <a:t>, </a:t>
            </a:r>
            <a:r>
              <a:rPr lang="zh-CN" altLang="en-US" sz="1100" dirty="0">
                <a:solidFill>
                  <a:prstClr val="black"/>
                </a:solidFill>
                <a:latin typeface="Calibri" panose="020F0502020204030204"/>
                <a:ea typeface="等线" panose="02010600030101010101" pitchFamily="2" charset="-122"/>
              </a:rPr>
              <a:t>并可集合供应来奶实现供应来奶质量协同</a:t>
            </a: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系统的集成，实现质量标准、检测方法、关键工序、工艺控制要求、定期审核、统计控制质量管理要求的水平提升。</a:t>
            </a:r>
          </a:p>
        </p:txBody>
      </p:sp>
      <p:pic>
        <p:nvPicPr>
          <p:cNvPr id="79" name="图片 78">
            <a:extLst>
              <a:ext uri="{FF2B5EF4-FFF2-40B4-BE49-F238E27FC236}">
                <a16:creationId xmlns:a16="http://schemas.microsoft.com/office/drawing/2014/main" id="{B21EF781-29AF-4E83-9E3A-0794D12B969C}"/>
              </a:ext>
            </a:extLst>
          </p:cNvPr>
          <p:cNvPicPr>
            <a:picLocks noChangeAspect="1"/>
          </p:cNvPicPr>
          <p:nvPr/>
        </p:nvPicPr>
        <p:blipFill>
          <a:blip r:embed="rId7"/>
          <a:stretch>
            <a:fillRect/>
          </a:stretch>
        </p:blipFill>
        <p:spPr>
          <a:xfrm>
            <a:off x="578979" y="20708248"/>
            <a:ext cx="2090651" cy="1271633"/>
          </a:xfrm>
          <a:prstGeom prst="rect">
            <a:avLst/>
          </a:prstGeom>
        </p:spPr>
      </p:pic>
      <p:pic>
        <p:nvPicPr>
          <p:cNvPr id="81" name="图片 80">
            <a:extLst>
              <a:ext uri="{FF2B5EF4-FFF2-40B4-BE49-F238E27FC236}">
                <a16:creationId xmlns:a16="http://schemas.microsoft.com/office/drawing/2014/main" id="{D4CBA980-3C9C-4F79-96A5-435933D63732}"/>
              </a:ext>
            </a:extLst>
          </p:cNvPr>
          <p:cNvPicPr>
            <a:picLocks noChangeAspect="1"/>
          </p:cNvPicPr>
          <p:nvPr/>
        </p:nvPicPr>
        <p:blipFill>
          <a:blip r:embed="rId8"/>
          <a:stretch>
            <a:fillRect/>
          </a:stretch>
        </p:blipFill>
        <p:spPr>
          <a:xfrm>
            <a:off x="1863904" y="21602947"/>
            <a:ext cx="1611452" cy="987939"/>
          </a:xfrm>
          <a:prstGeom prst="rect">
            <a:avLst/>
          </a:prstGeom>
        </p:spPr>
      </p:pic>
      <p:sp>
        <p:nvSpPr>
          <p:cNvPr id="2" name="TextBox 5">
            <a:extLst>
              <a:ext uri="{FF2B5EF4-FFF2-40B4-BE49-F238E27FC236}">
                <a16:creationId xmlns:a16="http://schemas.microsoft.com/office/drawing/2014/main" id="{56EB5255-C9BD-4DDA-86DC-85D820B89D2B}"/>
              </a:ext>
            </a:extLst>
          </p:cNvPr>
          <p:cNvSpPr txBox="1"/>
          <p:nvPr/>
        </p:nvSpPr>
        <p:spPr>
          <a:xfrm>
            <a:off x="2119767" y="18823005"/>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WMS</a:t>
            </a:r>
            <a:r>
              <a:rPr lang="zh-CN" altLang="en-US" b="1" dirty="0">
                <a:solidFill>
                  <a:prstClr val="black"/>
                </a:solidFill>
                <a:latin typeface="等线" panose="02010600030101010101" pitchFamily="2" charset="-122"/>
                <a:ea typeface="等线" panose="02010600030101010101" pitchFamily="2" charset="-122"/>
              </a:rPr>
              <a:t>仓库管理系统</a:t>
            </a:r>
            <a:endParaRPr lang="zh-CN" altLang="en-US" b="1" dirty="0">
              <a:solidFill>
                <a:prstClr val="black"/>
              </a:solidFill>
              <a:latin typeface="Calibri" panose="020F0502020204030204"/>
              <a:ea typeface="等线" panose="02010600030101010101" pitchFamily="2" charset="-122"/>
            </a:endParaRPr>
          </a:p>
        </p:txBody>
      </p:sp>
      <p:sp>
        <p:nvSpPr>
          <p:cNvPr id="41" name="文本框 40">
            <a:extLst>
              <a:ext uri="{FF2B5EF4-FFF2-40B4-BE49-F238E27FC236}">
                <a16:creationId xmlns:a16="http://schemas.microsoft.com/office/drawing/2014/main" id="{CD763B4D-2730-4C7E-98CE-2BF6A89185FC}"/>
              </a:ext>
            </a:extLst>
          </p:cNvPr>
          <p:cNvSpPr txBox="1"/>
          <p:nvPr/>
        </p:nvSpPr>
        <p:spPr>
          <a:xfrm>
            <a:off x="3394176" y="209864"/>
            <a:ext cx="7692924" cy="584775"/>
          </a:xfrm>
          <a:prstGeom prst="rect">
            <a:avLst/>
          </a:prstGeom>
          <a:noFill/>
        </p:spPr>
        <p:txBody>
          <a:bodyPr wrap="square" rtlCol="0">
            <a:spAutoFit/>
          </a:bodyPr>
          <a:lstStyle/>
          <a:p>
            <a:r>
              <a:rPr lang="zh-CN" altLang="en-US" sz="3200" b="1" dirty="0"/>
              <a:t>配置化</a:t>
            </a:r>
            <a:r>
              <a:rPr lang="en-US" altLang="zh-CN" sz="3200" b="1" dirty="0"/>
              <a:t>MOM</a:t>
            </a:r>
            <a:r>
              <a:rPr lang="zh-CN" altLang="en-US" sz="3200" b="1" dirty="0"/>
              <a:t>制造运营管理信息系统</a:t>
            </a:r>
          </a:p>
        </p:txBody>
      </p:sp>
      <p:sp>
        <p:nvSpPr>
          <p:cNvPr id="43" name="文本框 42">
            <a:extLst>
              <a:ext uri="{FF2B5EF4-FFF2-40B4-BE49-F238E27FC236}">
                <a16:creationId xmlns:a16="http://schemas.microsoft.com/office/drawing/2014/main" id="{45088A2F-14F8-4899-9A6C-81CCDF9B0442}"/>
              </a:ext>
            </a:extLst>
          </p:cNvPr>
          <p:cNvSpPr txBox="1"/>
          <p:nvPr/>
        </p:nvSpPr>
        <p:spPr>
          <a:xfrm>
            <a:off x="3429379" y="767366"/>
            <a:ext cx="1025456" cy="200055"/>
          </a:xfrm>
          <a:prstGeom prst="rect">
            <a:avLst/>
          </a:prstGeom>
          <a:solidFill>
            <a:schemeClr val="bg1">
              <a:lumMod val="85000"/>
            </a:schemeClr>
          </a:solidFill>
        </p:spPr>
        <p:txBody>
          <a:bodyPr wrap="square" rtlCol="0">
            <a:spAutoFit/>
          </a:bodyPr>
          <a:lstStyle/>
          <a:p>
            <a:pPr algn="ctr"/>
            <a:r>
              <a:rPr lang="en-US" altLang="zh-CN" sz="700" dirty="0"/>
              <a:t>APS  </a:t>
            </a:r>
            <a:r>
              <a:rPr lang="zh-CN" altLang="en-US" sz="700" dirty="0"/>
              <a:t>高级计划排程</a:t>
            </a:r>
          </a:p>
        </p:txBody>
      </p:sp>
      <p:sp>
        <p:nvSpPr>
          <p:cNvPr id="44" name="文本框 43">
            <a:extLst>
              <a:ext uri="{FF2B5EF4-FFF2-40B4-BE49-F238E27FC236}">
                <a16:creationId xmlns:a16="http://schemas.microsoft.com/office/drawing/2014/main" id="{D437A70A-AC27-4493-A3D1-7FC220D2D801}"/>
              </a:ext>
            </a:extLst>
          </p:cNvPr>
          <p:cNvSpPr txBox="1"/>
          <p:nvPr/>
        </p:nvSpPr>
        <p:spPr>
          <a:xfrm>
            <a:off x="4583313" y="761641"/>
            <a:ext cx="1280489" cy="200055"/>
          </a:xfrm>
          <a:prstGeom prst="rect">
            <a:avLst/>
          </a:prstGeom>
          <a:solidFill>
            <a:schemeClr val="bg1">
              <a:lumMod val="85000"/>
            </a:schemeClr>
          </a:solidFill>
        </p:spPr>
        <p:txBody>
          <a:bodyPr wrap="square" rtlCol="0">
            <a:spAutoFit/>
          </a:bodyPr>
          <a:lstStyle/>
          <a:p>
            <a:pPr algn="ctr"/>
            <a:r>
              <a:rPr lang="en-US" altLang="zh-CN" sz="700" dirty="0"/>
              <a:t>MES </a:t>
            </a:r>
            <a:r>
              <a:rPr lang="zh-CN" altLang="en-US" sz="700" dirty="0"/>
              <a:t>制造执行系统</a:t>
            </a:r>
          </a:p>
        </p:txBody>
      </p:sp>
      <p:sp>
        <p:nvSpPr>
          <p:cNvPr id="45" name="文本框 44">
            <a:extLst>
              <a:ext uri="{FF2B5EF4-FFF2-40B4-BE49-F238E27FC236}">
                <a16:creationId xmlns:a16="http://schemas.microsoft.com/office/drawing/2014/main" id="{D40A1059-EFC5-4459-A786-9FD9135B9979}"/>
              </a:ext>
            </a:extLst>
          </p:cNvPr>
          <p:cNvSpPr txBox="1"/>
          <p:nvPr/>
        </p:nvSpPr>
        <p:spPr>
          <a:xfrm>
            <a:off x="7239871" y="779622"/>
            <a:ext cx="1531972" cy="200055"/>
          </a:xfrm>
          <a:prstGeom prst="rect">
            <a:avLst/>
          </a:prstGeom>
          <a:solidFill>
            <a:schemeClr val="bg1">
              <a:lumMod val="85000"/>
            </a:schemeClr>
          </a:solidFill>
        </p:spPr>
        <p:txBody>
          <a:bodyPr wrap="square" rtlCol="0">
            <a:spAutoFit/>
          </a:bodyPr>
          <a:lstStyle/>
          <a:p>
            <a:pPr algn="ctr"/>
            <a:r>
              <a:rPr lang="en-US" altLang="zh-CN" sz="700" dirty="0"/>
              <a:t>EAM</a:t>
            </a:r>
            <a:r>
              <a:rPr lang="zh-CN" altLang="en-US" sz="700" dirty="0"/>
              <a:t>设备管理系统</a:t>
            </a:r>
            <a:endParaRPr lang="en-US" altLang="zh-CN" sz="700" dirty="0"/>
          </a:p>
        </p:txBody>
      </p:sp>
      <p:sp>
        <p:nvSpPr>
          <p:cNvPr id="46" name="文本框 45">
            <a:extLst>
              <a:ext uri="{FF2B5EF4-FFF2-40B4-BE49-F238E27FC236}">
                <a16:creationId xmlns:a16="http://schemas.microsoft.com/office/drawing/2014/main" id="{71F4B639-38A7-4653-87EB-8EDB3D2C62CC}"/>
              </a:ext>
            </a:extLst>
          </p:cNvPr>
          <p:cNvSpPr txBox="1"/>
          <p:nvPr/>
        </p:nvSpPr>
        <p:spPr>
          <a:xfrm>
            <a:off x="8867867" y="787177"/>
            <a:ext cx="1184079" cy="200055"/>
          </a:xfrm>
          <a:prstGeom prst="rect">
            <a:avLst/>
          </a:prstGeom>
          <a:solidFill>
            <a:schemeClr val="bg1">
              <a:lumMod val="85000"/>
            </a:schemeClr>
          </a:solidFill>
        </p:spPr>
        <p:txBody>
          <a:bodyPr wrap="square" rtlCol="0">
            <a:spAutoFit/>
          </a:bodyPr>
          <a:lstStyle/>
          <a:p>
            <a:pPr algn="ctr"/>
            <a:r>
              <a:rPr lang="en-US" altLang="zh-CN" sz="700" dirty="0"/>
              <a:t>QMS</a:t>
            </a:r>
            <a:r>
              <a:rPr lang="zh-CN" altLang="en-US" sz="700" dirty="0"/>
              <a:t>质量管理系统</a:t>
            </a:r>
          </a:p>
        </p:txBody>
      </p:sp>
      <p:sp>
        <p:nvSpPr>
          <p:cNvPr id="47" name="文本框 46">
            <a:extLst>
              <a:ext uri="{FF2B5EF4-FFF2-40B4-BE49-F238E27FC236}">
                <a16:creationId xmlns:a16="http://schemas.microsoft.com/office/drawing/2014/main" id="{AE652D06-55F7-4439-9EE8-7145D478A268}"/>
              </a:ext>
            </a:extLst>
          </p:cNvPr>
          <p:cNvSpPr txBox="1"/>
          <p:nvPr/>
        </p:nvSpPr>
        <p:spPr>
          <a:xfrm>
            <a:off x="5988609" y="783412"/>
            <a:ext cx="1190785" cy="200055"/>
          </a:xfrm>
          <a:prstGeom prst="rect">
            <a:avLst/>
          </a:prstGeom>
          <a:solidFill>
            <a:schemeClr val="bg1">
              <a:lumMod val="85000"/>
            </a:schemeClr>
          </a:solidFill>
        </p:spPr>
        <p:txBody>
          <a:bodyPr wrap="square" rtlCol="0">
            <a:spAutoFit/>
          </a:bodyPr>
          <a:lstStyle/>
          <a:p>
            <a:pPr algn="ctr"/>
            <a:r>
              <a:rPr lang="en-US" altLang="zh-CN" sz="700" dirty="0"/>
              <a:t>WMS </a:t>
            </a:r>
            <a:r>
              <a:rPr lang="zh-CN" altLang="en-US" sz="700" dirty="0"/>
              <a:t>仓储管理系统</a:t>
            </a:r>
            <a:endParaRPr lang="en-US" altLang="zh-CN" sz="700" dirty="0"/>
          </a:p>
        </p:txBody>
      </p:sp>
      <p:grpSp>
        <p:nvGrpSpPr>
          <p:cNvPr id="15" name="组合 14">
            <a:extLst>
              <a:ext uri="{FF2B5EF4-FFF2-40B4-BE49-F238E27FC236}">
                <a16:creationId xmlns:a16="http://schemas.microsoft.com/office/drawing/2014/main" id="{D53AE7AA-5E03-D748-E2BC-408DDE04F7F8}"/>
              </a:ext>
            </a:extLst>
          </p:cNvPr>
          <p:cNvGrpSpPr/>
          <p:nvPr/>
        </p:nvGrpSpPr>
        <p:grpSpPr>
          <a:xfrm>
            <a:off x="-34694" y="8957666"/>
            <a:ext cx="13448739" cy="1509906"/>
            <a:chOff x="3343178" y="6284293"/>
            <a:chExt cx="6856394" cy="1509906"/>
          </a:xfrm>
        </p:grpSpPr>
        <p:sp>
          <p:nvSpPr>
            <p:cNvPr id="48" name="文本框 47">
              <a:extLst>
                <a:ext uri="{FF2B5EF4-FFF2-40B4-BE49-F238E27FC236}">
                  <a16:creationId xmlns:a16="http://schemas.microsoft.com/office/drawing/2014/main" id="{35E07883-2CE7-4E8C-A0D6-1074A167246D}"/>
                </a:ext>
              </a:extLst>
            </p:cNvPr>
            <p:cNvSpPr txBox="1"/>
            <p:nvPr/>
          </p:nvSpPr>
          <p:spPr>
            <a:xfrm>
              <a:off x="3343178" y="6284293"/>
              <a:ext cx="6856394" cy="369332"/>
            </a:xfrm>
            <a:prstGeom prst="rect">
              <a:avLst/>
            </a:prstGeom>
            <a:solidFill>
              <a:srgbClr val="4472C4"/>
            </a:solidFill>
          </p:spPr>
          <p:txBody>
            <a:bodyPr wrap="square" rtlCol="0">
              <a:spAutoFit/>
            </a:bodyPr>
            <a:lstStyle/>
            <a:p>
              <a:pPr algn="ctr"/>
              <a:r>
                <a:rPr lang="en-US" altLang="zh-CN" dirty="0">
                  <a:solidFill>
                    <a:schemeClr val="bg1"/>
                  </a:solidFill>
                </a:rPr>
                <a:t>LINX MOM</a:t>
              </a:r>
              <a:r>
                <a:rPr lang="zh-CN" altLang="en-US" dirty="0">
                  <a:solidFill>
                    <a:schemeClr val="bg1"/>
                  </a:solidFill>
                </a:rPr>
                <a:t>能为您带来什么</a:t>
              </a:r>
              <a:r>
                <a:rPr lang="en-US" altLang="zh-CN" dirty="0">
                  <a:solidFill>
                    <a:schemeClr val="bg1"/>
                  </a:solidFill>
                </a:rPr>
                <a:t> </a:t>
              </a:r>
              <a:endParaRPr lang="zh-CN" altLang="en-US" dirty="0">
                <a:solidFill>
                  <a:schemeClr val="bg1"/>
                </a:solidFill>
              </a:endParaRPr>
            </a:p>
          </p:txBody>
        </p:sp>
        <p:sp>
          <p:nvSpPr>
            <p:cNvPr id="49" name="矩形: 圆角 48">
              <a:extLst>
                <a:ext uri="{FF2B5EF4-FFF2-40B4-BE49-F238E27FC236}">
                  <a16:creationId xmlns:a16="http://schemas.microsoft.com/office/drawing/2014/main" id="{D9335DA8-2BFE-4942-877B-86D628D80762}"/>
                </a:ext>
              </a:extLst>
            </p:cNvPr>
            <p:cNvSpPr/>
            <p:nvPr/>
          </p:nvSpPr>
          <p:spPr>
            <a:xfrm>
              <a:off x="3356795" y="6687381"/>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不再仅依赖一个计划员调度全厂</a:t>
              </a:r>
            </a:p>
          </p:txBody>
        </p:sp>
        <p:sp>
          <p:nvSpPr>
            <p:cNvPr id="50" name="矩形: 圆角 49">
              <a:extLst>
                <a:ext uri="{FF2B5EF4-FFF2-40B4-BE49-F238E27FC236}">
                  <a16:creationId xmlns:a16="http://schemas.microsoft.com/office/drawing/2014/main" id="{006816DB-87F3-45DD-9E34-12ABB61E2106}"/>
                </a:ext>
              </a:extLst>
            </p:cNvPr>
            <p:cNvSpPr/>
            <p:nvPr/>
          </p:nvSpPr>
          <p:spPr>
            <a:xfrm>
              <a:off x="5051350" y="6702688"/>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物料采购、生产制造、</a:t>
              </a:r>
              <a:endParaRPr lang="en-US" altLang="zh-CN" sz="1100" dirty="0">
                <a:solidFill>
                  <a:schemeClr val="tx1"/>
                </a:solidFill>
              </a:endParaRPr>
            </a:p>
            <a:p>
              <a:pPr algn="ctr"/>
              <a:r>
                <a:rPr lang="zh-CN" altLang="en-US" sz="1100" dirty="0">
                  <a:solidFill>
                    <a:schemeClr val="tx1"/>
                  </a:solidFill>
                </a:rPr>
                <a:t>产品回库</a:t>
              </a:r>
              <a:endParaRPr lang="en-US" altLang="zh-CN" sz="1100" dirty="0">
                <a:solidFill>
                  <a:schemeClr val="tx1"/>
                </a:solidFill>
              </a:endParaRPr>
            </a:p>
            <a:p>
              <a:pPr algn="ctr"/>
              <a:r>
                <a:rPr lang="zh-CN" altLang="en-US" sz="1100" dirty="0">
                  <a:solidFill>
                    <a:schemeClr val="tx1"/>
                  </a:solidFill>
                </a:rPr>
                <a:t>一流通畅</a:t>
              </a:r>
            </a:p>
          </p:txBody>
        </p:sp>
        <p:sp>
          <p:nvSpPr>
            <p:cNvPr id="52" name="矩形: 圆角 51">
              <a:extLst>
                <a:ext uri="{FF2B5EF4-FFF2-40B4-BE49-F238E27FC236}">
                  <a16:creationId xmlns:a16="http://schemas.microsoft.com/office/drawing/2014/main" id="{7A3290B4-9E53-4F78-9982-DF4BD2867716}"/>
                </a:ext>
              </a:extLst>
            </p:cNvPr>
            <p:cNvSpPr/>
            <p:nvPr/>
          </p:nvSpPr>
          <p:spPr>
            <a:xfrm>
              <a:off x="6793661" y="6687381"/>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物料、人员、设备、工艺全流程追溯可控</a:t>
              </a:r>
            </a:p>
          </p:txBody>
        </p:sp>
        <p:sp>
          <p:nvSpPr>
            <p:cNvPr id="53" name="矩形: 圆角 52">
              <a:extLst>
                <a:ext uri="{FF2B5EF4-FFF2-40B4-BE49-F238E27FC236}">
                  <a16:creationId xmlns:a16="http://schemas.microsoft.com/office/drawing/2014/main" id="{A58DFEFE-60B1-4218-9E78-104D24273439}"/>
                </a:ext>
              </a:extLst>
            </p:cNvPr>
            <p:cNvSpPr/>
            <p:nvPr/>
          </p:nvSpPr>
          <p:spPr>
            <a:xfrm>
              <a:off x="8468237" y="6687380"/>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现场问题</a:t>
              </a:r>
              <a:endParaRPr lang="en-US" altLang="zh-CN" sz="1100" dirty="0">
                <a:solidFill>
                  <a:schemeClr val="tx1"/>
                </a:solidFill>
              </a:endParaRPr>
            </a:p>
            <a:p>
              <a:pPr algn="ctr"/>
              <a:r>
                <a:rPr lang="zh-CN" altLang="en-US" sz="1100" dirty="0">
                  <a:solidFill>
                    <a:schemeClr val="tx1"/>
                  </a:solidFill>
                </a:rPr>
                <a:t>快速响应</a:t>
              </a:r>
              <a:endParaRPr lang="en-US" altLang="zh-CN" sz="1100" dirty="0">
                <a:solidFill>
                  <a:schemeClr val="tx1"/>
                </a:solidFill>
              </a:endParaRPr>
            </a:p>
            <a:p>
              <a:pPr algn="ctr"/>
              <a:r>
                <a:rPr lang="zh-CN" altLang="en-US" sz="1100" dirty="0">
                  <a:solidFill>
                    <a:schemeClr val="tx1"/>
                  </a:solidFill>
                </a:rPr>
                <a:t>迅速解决</a:t>
              </a:r>
            </a:p>
          </p:txBody>
        </p:sp>
      </p:grpSp>
      <p:grpSp>
        <p:nvGrpSpPr>
          <p:cNvPr id="16" name="组合 15">
            <a:extLst>
              <a:ext uri="{FF2B5EF4-FFF2-40B4-BE49-F238E27FC236}">
                <a16:creationId xmlns:a16="http://schemas.microsoft.com/office/drawing/2014/main" id="{203D5D7E-D7D3-D06C-6992-8466881A8486}"/>
              </a:ext>
            </a:extLst>
          </p:cNvPr>
          <p:cNvGrpSpPr/>
          <p:nvPr/>
        </p:nvGrpSpPr>
        <p:grpSpPr>
          <a:xfrm>
            <a:off x="0" y="12687221"/>
            <a:ext cx="13178178" cy="982654"/>
            <a:chOff x="3346762" y="10013848"/>
            <a:chExt cx="6675432" cy="982654"/>
          </a:xfrm>
        </p:grpSpPr>
        <p:sp>
          <p:nvSpPr>
            <p:cNvPr id="54" name="矩形: 圆角 53">
              <a:extLst>
                <a:ext uri="{FF2B5EF4-FFF2-40B4-BE49-F238E27FC236}">
                  <a16:creationId xmlns:a16="http://schemas.microsoft.com/office/drawing/2014/main" id="{0B726EE2-E4B9-4102-98C6-68700597E679}"/>
                </a:ext>
              </a:extLst>
            </p:cNvPr>
            <p:cNvSpPr/>
            <p:nvPr/>
          </p:nvSpPr>
          <p:spPr>
            <a:xfrm>
              <a:off x="5043773" y="10038500"/>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质量问题摆脱人工跟踪</a:t>
              </a:r>
            </a:p>
          </p:txBody>
        </p:sp>
        <p:sp>
          <p:nvSpPr>
            <p:cNvPr id="85" name="矩形: 圆角 84">
              <a:extLst>
                <a:ext uri="{FF2B5EF4-FFF2-40B4-BE49-F238E27FC236}">
                  <a16:creationId xmlns:a16="http://schemas.microsoft.com/office/drawing/2014/main" id="{C3318E8D-B693-47EA-A851-07C6E1F574A4}"/>
                </a:ext>
              </a:extLst>
            </p:cNvPr>
            <p:cNvSpPr/>
            <p:nvPr/>
          </p:nvSpPr>
          <p:spPr>
            <a:xfrm>
              <a:off x="6716309" y="10055728"/>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工装夹具，设备资产</a:t>
              </a:r>
              <a:endParaRPr lang="en-US" altLang="zh-CN" sz="1100" dirty="0">
                <a:solidFill>
                  <a:schemeClr val="tx1"/>
                </a:solidFill>
              </a:endParaRPr>
            </a:p>
            <a:p>
              <a:pPr algn="ctr"/>
              <a:r>
                <a:rPr lang="zh-CN" altLang="en-US" sz="1100" dirty="0">
                  <a:solidFill>
                    <a:schemeClr val="tx1"/>
                  </a:solidFill>
                </a:rPr>
                <a:t>维护任务、统一化管理</a:t>
              </a:r>
            </a:p>
          </p:txBody>
        </p:sp>
        <p:sp>
          <p:nvSpPr>
            <p:cNvPr id="86" name="矩形: 圆角 85">
              <a:extLst>
                <a:ext uri="{FF2B5EF4-FFF2-40B4-BE49-F238E27FC236}">
                  <a16:creationId xmlns:a16="http://schemas.microsoft.com/office/drawing/2014/main" id="{52CCEB02-C926-4F13-886E-EBF1A0A0ACC5}"/>
                </a:ext>
              </a:extLst>
            </p:cNvPr>
            <p:cNvSpPr/>
            <p:nvPr/>
          </p:nvSpPr>
          <p:spPr>
            <a:xfrm>
              <a:off x="8411108" y="10013848"/>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人员上岗认证培训自动规划、监控</a:t>
              </a:r>
            </a:p>
          </p:txBody>
        </p:sp>
        <p:sp>
          <p:nvSpPr>
            <p:cNvPr id="87" name="矩形: 圆角 86">
              <a:extLst>
                <a:ext uri="{FF2B5EF4-FFF2-40B4-BE49-F238E27FC236}">
                  <a16:creationId xmlns:a16="http://schemas.microsoft.com/office/drawing/2014/main" id="{CCFE7FC1-47DC-466A-9E28-58750C833BFE}"/>
                </a:ext>
              </a:extLst>
            </p:cNvPr>
            <p:cNvSpPr/>
            <p:nvPr/>
          </p:nvSpPr>
          <p:spPr>
            <a:xfrm>
              <a:off x="3346762" y="10038500"/>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库存</a:t>
              </a:r>
              <a:endParaRPr lang="en-US" altLang="zh-CN" sz="1100" dirty="0">
                <a:solidFill>
                  <a:schemeClr val="tx1"/>
                </a:solidFill>
              </a:endParaRPr>
            </a:p>
            <a:p>
              <a:pPr algn="ctr"/>
              <a:r>
                <a:rPr lang="zh-CN" altLang="en-US" sz="1100" dirty="0">
                  <a:solidFill>
                    <a:schemeClr val="tx1"/>
                  </a:solidFill>
                </a:rPr>
                <a:t>、制造绩效、设备表现</a:t>
              </a:r>
              <a:endParaRPr lang="en-US" altLang="zh-CN" sz="1100" dirty="0">
                <a:solidFill>
                  <a:schemeClr val="tx1"/>
                </a:solidFill>
              </a:endParaRPr>
            </a:p>
            <a:p>
              <a:pPr algn="ctr"/>
              <a:r>
                <a:rPr lang="zh-CN" altLang="en-US" sz="1100" dirty="0">
                  <a:solidFill>
                    <a:schemeClr val="tx1"/>
                  </a:solidFill>
                </a:rPr>
                <a:t>全透明可视</a:t>
              </a:r>
            </a:p>
          </p:txBody>
        </p:sp>
      </p:grpSp>
      <p:grpSp>
        <p:nvGrpSpPr>
          <p:cNvPr id="92" name="组合 91">
            <a:extLst>
              <a:ext uri="{FF2B5EF4-FFF2-40B4-BE49-F238E27FC236}">
                <a16:creationId xmlns:a16="http://schemas.microsoft.com/office/drawing/2014/main" id="{FAA47021-C37C-4AAB-8D79-FE3530DA9FA3}"/>
              </a:ext>
            </a:extLst>
          </p:cNvPr>
          <p:cNvGrpSpPr/>
          <p:nvPr/>
        </p:nvGrpSpPr>
        <p:grpSpPr>
          <a:xfrm>
            <a:off x="5247564" y="10503373"/>
            <a:ext cx="2364777" cy="2102375"/>
            <a:chOff x="2356766" y="1340492"/>
            <a:chExt cx="4339641" cy="3900698"/>
          </a:xfrm>
        </p:grpSpPr>
        <p:sp>
          <p:nvSpPr>
            <p:cNvPr id="93" name="Freeform 13">
              <a:extLst>
                <a:ext uri="{FF2B5EF4-FFF2-40B4-BE49-F238E27FC236}">
                  <a16:creationId xmlns:a16="http://schemas.microsoft.com/office/drawing/2014/main" id="{349DBA11-3D07-4F7E-BD95-0E5A51C17863}"/>
                </a:ext>
              </a:extLst>
            </p:cNvPr>
            <p:cNvSpPr>
              <a:spLocks/>
            </p:cNvSpPr>
            <p:nvPr/>
          </p:nvSpPr>
          <p:spPr bwMode="blackWhite">
            <a:xfrm rot="19103428">
              <a:off x="2356766" y="2323246"/>
              <a:ext cx="1639237" cy="1482352"/>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dirty="0">
                <a:solidFill>
                  <a:srgbClr val="F9F9F9"/>
                </a:solidFill>
                <a:latin typeface="微软雅黑" pitchFamily="34" charset="-122"/>
                <a:ea typeface="微软雅黑" pitchFamily="34" charset="-122"/>
              </a:endParaRPr>
            </a:p>
          </p:txBody>
        </p:sp>
        <p:sp>
          <p:nvSpPr>
            <p:cNvPr id="94" name="Freeform 14">
              <a:extLst>
                <a:ext uri="{FF2B5EF4-FFF2-40B4-BE49-F238E27FC236}">
                  <a16:creationId xmlns:a16="http://schemas.microsoft.com/office/drawing/2014/main" id="{B3FE89CC-1EAA-473B-958D-4F9CA5EDCFCC}"/>
                </a:ext>
              </a:extLst>
            </p:cNvPr>
            <p:cNvSpPr>
              <a:spLocks/>
            </p:cNvSpPr>
            <p:nvPr/>
          </p:nvSpPr>
          <p:spPr bwMode="blackWhite">
            <a:xfrm rot="130418">
              <a:off x="4811265" y="3788011"/>
              <a:ext cx="1543474" cy="1453179"/>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itchFamily="34" charset="-122"/>
                <a:ea typeface="微软雅黑" pitchFamily="34" charset="-122"/>
              </a:endParaRPr>
            </a:p>
          </p:txBody>
        </p:sp>
        <p:sp>
          <p:nvSpPr>
            <p:cNvPr id="95" name="Freeform 15">
              <a:extLst>
                <a:ext uri="{FF2B5EF4-FFF2-40B4-BE49-F238E27FC236}">
                  <a16:creationId xmlns:a16="http://schemas.microsoft.com/office/drawing/2014/main" id="{0ECB7A27-C816-4B17-93DB-435168C5F461}"/>
                </a:ext>
              </a:extLst>
            </p:cNvPr>
            <p:cNvSpPr>
              <a:spLocks/>
            </p:cNvSpPr>
            <p:nvPr/>
          </p:nvSpPr>
          <p:spPr bwMode="blackWhite">
            <a:xfrm rot="20777216">
              <a:off x="3074257" y="3914873"/>
              <a:ext cx="1470243" cy="1309137"/>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itchFamily="34" charset="-122"/>
                <a:ea typeface="微软雅黑" pitchFamily="34" charset="-122"/>
              </a:endParaRPr>
            </a:p>
          </p:txBody>
        </p:sp>
        <p:sp>
          <p:nvSpPr>
            <p:cNvPr id="96" name="Freeform 16">
              <a:extLst>
                <a:ext uri="{FF2B5EF4-FFF2-40B4-BE49-F238E27FC236}">
                  <a16:creationId xmlns:a16="http://schemas.microsoft.com/office/drawing/2014/main" id="{7454DC66-7792-41BF-BB3C-FF6A21420A92}"/>
                </a:ext>
              </a:extLst>
            </p:cNvPr>
            <p:cNvSpPr>
              <a:spLocks/>
            </p:cNvSpPr>
            <p:nvPr/>
          </p:nvSpPr>
          <p:spPr bwMode="blackWhite">
            <a:xfrm rot="668499">
              <a:off x="5313117" y="2159035"/>
              <a:ext cx="1383290" cy="1551537"/>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itchFamily="34" charset="-122"/>
                <a:ea typeface="微软雅黑" pitchFamily="34" charset="-122"/>
              </a:endParaRPr>
            </a:p>
          </p:txBody>
        </p:sp>
        <p:sp>
          <p:nvSpPr>
            <p:cNvPr id="101" name="Freeform 13">
              <a:extLst>
                <a:ext uri="{FF2B5EF4-FFF2-40B4-BE49-F238E27FC236}">
                  <a16:creationId xmlns:a16="http://schemas.microsoft.com/office/drawing/2014/main" id="{326D9DE1-B975-422B-B605-4AE0D236E7B0}"/>
                </a:ext>
              </a:extLst>
            </p:cNvPr>
            <p:cNvSpPr>
              <a:spLocks/>
            </p:cNvSpPr>
            <p:nvPr/>
          </p:nvSpPr>
          <p:spPr bwMode="blackWhite">
            <a:xfrm rot="1675871">
              <a:off x="3735614" y="1340492"/>
              <a:ext cx="1560080" cy="1326119"/>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itchFamily="34" charset="-122"/>
                <a:ea typeface="微软雅黑" pitchFamily="34" charset="-122"/>
              </a:endParaRPr>
            </a:p>
          </p:txBody>
        </p:sp>
        <p:sp>
          <p:nvSpPr>
            <p:cNvPr id="102" name="文本框 101">
              <a:extLst>
                <a:ext uri="{FF2B5EF4-FFF2-40B4-BE49-F238E27FC236}">
                  <a16:creationId xmlns:a16="http://schemas.microsoft.com/office/drawing/2014/main" id="{EC679BAA-DCDD-42DD-9B86-9408302A5AE5}"/>
                </a:ext>
              </a:extLst>
            </p:cNvPr>
            <p:cNvSpPr txBox="1"/>
            <p:nvPr/>
          </p:nvSpPr>
          <p:spPr>
            <a:xfrm rot="16770541">
              <a:off x="2568069" y="2726060"/>
              <a:ext cx="1226317" cy="508325"/>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itchFamily="34" charset="-122"/>
                  <a:ea typeface="微软雅黑" pitchFamily="34" charset="-122"/>
                </a:rPr>
                <a:t>MES</a:t>
              </a:r>
            </a:p>
          </p:txBody>
        </p:sp>
        <p:sp>
          <p:nvSpPr>
            <p:cNvPr id="103" name="文本框 102">
              <a:extLst>
                <a:ext uri="{FF2B5EF4-FFF2-40B4-BE49-F238E27FC236}">
                  <a16:creationId xmlns:a16="http://schemas.microsoft.com/office/drawing/2014/main" id="{8C406C4C-042C-4F81-BED2-EE751020AD05}"/>
                </a:ext>
              </a:extLst>
            </p:cNvPr>
            <p:cNvSpPr txBox="1"/>
            <p:nvPr/>
          </p:nvSpPr>
          <p:spPr>
            <a:xfrm>
              <a:off x="3934383" y="1924858"/>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itchFamily="34" charset="-122"/>
                  <a:ea typeface="微软雅黑" pitchFamily="34" charset="-122"/>
                </a:rPr>
                <a:t>APS</a:t>
              </a:r>
            </a:p>
          </p:txBody>
        </p:sp>
        <p:sp>
          <p:nvSpPr>
            <p:cNvPr id="104" name="文本框 103">
              <a:extLst>
                <a:ext uri="{FF2B5EF4-FFF2-40B4-BE49-F238E27FC236}">
                  <a16:creationId xmlns:a16="http://schemas.microsoft.com/office/drawing/2014/main" id="{386C611C-89FC-4E0F-9015-DEA902994A69}"/>
                </a:ext>
              </a:extLst>
            </p:cNvPr>
            <p:cNvSpPr txBox="1"/>
            <p:nvPr/>
          </p:nvSpPr>
          <p:spPr>
            <a:xfrm rot="4152008">
              <a:off x="5275699" y="2715045"/>
              <a:ext cx="1226317" cy="508325"/>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itchFamily="34" charset="-122"/>
                  <a:ea typeface="微软雅黑" pitchFamily="34" charset="-122"/>
                </a:rPr>
                <a:t>QMS</a:t>
              </a:r>
            </a:p>
          </p:txBody>
        </p:sp>
        <p:sp>
          <p:nvSpPr>
            <p:cNvPr id="105" name="文本框 104">
              <a:extLst>
                <a:ext uri="{FF2B5EF4-FFF2-40B4-BE49-F238E27FC236}">
                  <a16:creationId xmlns:a16="http://schemas.microsoft.com/office/drawing/2014/main" id="{41C34B30-F458-4015-B388-C85BA653DC4C}"/>
                </a:ext>
              </a:extLst>
            </p:cNvPr>
            <p:cNvSpPr txBox="1"/>
            <p:nvPr/>
          </p:nvSpPr>
          <p:spPr>
            <a:xfrm rot="19409707">
              <a:off x="5068580" y="4171109"/>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itchFamily="34" charset="-122"/>
                  <a:ea typeface="微软雅黑" pitchFamily="34" charset="-122"/>
                </a:rPr>
                <a:t>TPM</a:t>
              </a:r>
            </a:p>
          </p:txBody>
        </p:sp>
        <p:sp>
          <p:nvSpPr>
            <p:cNvPr id="107" name="文本框 106">
              <a:extLst>
                <a:ext uri="{FF2B5EF4-FFF2-40B4-BE49-F238E27FC236}">
                  <a16:creationId xmlns:a16="http://schemas.microsoft.com/office/drawing/2014/main" id="{C704E5AB-7F54-44D1-A9BA-C34167EFE851}"/>
                </a:ext>
              </a:extLst>
            </p:cNvPr>
            <p:cNvSpPr txBox="1"/>
            <p:nvPr/>
          </p:nvSpPr>
          <p:spPr>
            <a:xfrm rot="2510050">
              <a:off x="3149577" y="4234887"/>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itchFamily="34" charset="-122"/>
                  <a:ea typeface="微软雅黑" pitchFamily="34" charset="-122"/>
                </a:rPr>
                <a:t>WMS</a:t>
              </a:r>
            </a:p>
          </p:txBody>
        </p:sp>
        <p:sp>
          <p:nvSpPr>
            <p:cNvPr id="109" name="Oval 10">
              <a:extLst>
                <a:ext uri="{FF2B5EF4-FFF2-40B4-BE49-F238E27FC236}">
                  <a16:creationId xmlns:a16="http://schemas.microsoft.com/office/drawing/2014/main" id="{986DDD0C-EE65-4612-AB85-E4D65CA2860B}"/>
                </a:ext>
              </a:extLst>
            </p:cNvPr>
            <p:cNvSpPr>
              <a:spLocks noChangeArrowheads="1"/>
            </p:cNvSpPr>
            <p:nvPr/>
          </p:nvSpPr>
          <p:spPr bwMode="gray">
            <a:xfrm>
              <a:off x="4104825" y="2773006"/>
              <a:ext cx="1055874" cy="104921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algn="ctr" defTabSz="914400">
                <a:spcBef>
                  <a:spcPts val="1200"/>
                </a:spcBef>
                <a:defRPr/>
              </a:pPr>
              <a:r>
                <a:rPr lang="en-US" altLang="zh-CN" sz="1200" b="1" kern="0" noProof="1">
                  <a:solidFill>
                    <a:srgbClr val="7D7D7D"/>
                  </a:solidFill>
                  <a:latin typeface="微软雅黑" pitchFamily="34" charset="-122"/>
                  <a:ea typeface="微软雅黑" pitchFamily="34" charset="-122"/>
                </a:rPr>
                <a:t>LINX</a:t>
              </a:r>
              <a:endParaRPr lang="zh-CN" altLang="zh-CN" sz="1200" b="1" kern="0" noProof="1">
                <a:solidFill>
                  <a:srgbClr val="7D7D7D"/>
                </a:solidFill>
                <a:latin typeface="微软雅黑" pitchFamily="34" charset="-122"/>
                <a:ea typeface="微软雅黑" pitchFamily="34" charset="-122"/>
              </a:endParaRPr>
            </a:p>
          </p:txBody>
        </p:sp>
      </p:grpSp>
      <p:sp>
        <p:nvSpPr>
          <p:cNvPr id="118" name="TextBox 5">
            <a:extLst>
              <a:ext uri="{FF2B5EF4-FFF2-40B4-BE49-F238E27FC236}">
                <a16:creationId xmlns:a16="http://schemas.microsoft.com/office/drawing/2014/main" id="{3474ABE8-E131-4F8A-92BD-8DD309DD2249}"/>
              </a:ext>
            </a:extLst>
          </p:cNvPr>
          <p:cNvSpPr txBox="1"/>
          <p:nvPr/>
        </p:nvSpPr>
        <p:spPr>
          <a:xfrm>
            <a:off x="3660413" y="22800597"/>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EAM</a:t>
            </a:r>
            <a:r>
              <a:rPr lang="zh-CN" altLang="en-US" b="1" dirty="0">
                <a:solidFill>
                  <a:prstClr val="black"/>
                </a:solidFill>
                <a:latin typeface="等线" panose="02010600030101010101" pitchFamily="2" charset="-122"/>
                <a:ea typeface="等线" panose="02010600030101010101" pitchFamily="2" charset="-122"/>
              </a:rPr>
              <a:t>设备管理系统</a:t>
            </a:r>
          </a:p>
        </p:txBody>
      </p:sp>
      <p:sp>
        <p:nvSpPr>
          <p:cNvPr id="119" name="TextBox 6">
            <a:extLst>
              <a:ext uri="{FF2B5EF4-FFF2-40B4-BE49-F238E27FC236}">
                <a16:creationId xmlns:a16="http://schemas.microsoft.com/office/drawing/2014/main" id="{E4CEC218-BC99-4F04-B742-6B5465C0BD33}"/>
              </a:ext>
            </a:extLst>
          </p:cNvPr>
          <p:cNvSpPr txBox="1"/>
          <p:nvPr/>
        </p:nvSpPr>
        <p:spPr>
          <a:xfrm>
            <a:off x="138834" y="23286965"/>
            <a:ext cx="7409726" cy="1446550"/>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EAM</a:t>
            </a:r>
            <a:r>
              <a:rPr lang="zh-CN" altLang="en-US" sz="1100" dirty="0">
                <a:solidFill>
                  <a:prstClr val="black"/>
                </a:solidFill>
                <a:latin typeface="Calibri" panose="020F0502020204030204"/>
                <a:ea typeface="等线" panose="02010600030101010101" pitchFamily="2" charset="-122"/>
              </a:rPr>
              <a:t>设备维修体系系统模块，覆盖设备、工装、夹具、检具、模具的一体化管理。涵盖固定资产管理、点检、维修、预防性保养、备品备件管理， 覆盖设备全生命周期的管理包括事后维修、定期校验、预防维护、生产维护，利用维护保养计划提醒、派工的电子化操作，提升维护保养的及时性、达成率，降低设备发生故障的机率，提高企业利润、降低成本。</a:t>
            </a:r>
          </a:p>
          <a:p>
            <a:pPr>
              <a:defRPr/>
            </a:pPr>
            <a:r>
              <a:rPr lang="zh-CN" altLang="en-US" sz="1100" dirty="0">
                <a:solidFill>
                  <a:prstClr val="black"/>
                </a:solidFill>
                <a:latin typeface="Calibri" panose="020F0502020204030204"/>
                <a:ea typeface="等线" panose="02010600030101010101" pitchFamily="2" charset="-122"/>
              </a:rPr>
              <a:t>实现电脑、平板等多种接入方式，方便用户及时、高效地操作处理。全面实现设备效率、维护保养的电子化、网络化、智能化，更加及时有效地反应设备运行情况。</a:t>
            </a: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ANDON</a:t>
            </a:r>
            <a:r>
              <a:rPr lang="zh-CN" altLang="en-US" sz="1100" dirty="0">
                <a:solidFill>
                  <a:prstClr val="black"/>
                </a:solidFill>
                <a:latin typeface="Calibri" panose="020F0502020204030204"/>
                <a:ea typeface="等线" panose="02010600030101010101" pitchFamily="2" charset="-122"/>
              </a:rPr>
              <a:t>系统的集成，实现现场生产、设备状态的全可视化，提供实时数据信息，有助于提升现场管理水平。</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集成震动、电压、 电流传感器实现设备的预期性维修。</a:t>
            </a:r>
          </a:p>
        </p:txBody>
      </p:sp>
      <p:pic>
        <p:nvPicPr>
          <p:cNvPr id="120" name="图片 119">
            <a:extLst>
              <a:ext uri="{FF2B5EF4-FFF2-40B4-BE49-F238E27FC236}">
                <a16:creationId xmlns:a16="http://schemas.microsoft.com/office/drawing/2014/main" id="{DE05FA3C-6EA6-4BFB-A698-98A0E925B21E}"/>
              </a:ext>
            </a:extLst>
          </p:cNvPr>
          <p:cNvPicPr>
            <a:picLocks noChangeAspect="1"/>
          </p:cNvPicPr>
          <p:nvPr/>
        </p:nvPicPr>
        <p:blipFill>
          <a:blip r:embed="rId9"/>
          <a:stretch>
            <a:fillRect/>
          </a:stretch>
        </p:blipFill>
        <p:spPr>
          <a:xfrm>
            <a:off x="9701217" y="22951347"/>
            <a:ext cx="2024400" cy="974254"/>
          </a:xfrm>
          <a:prstGeom prst="rect">
            <a:avLst/>
          </a:prstGeom>
        </p:spPr>
      </p:pic>
      <p:pic>
        <p:nvPicPr>
          <p:cNvPr id="121" name="图片 120">
            <a:extLst>
              <a:ext uri="{FF2B5EF4-FFF2-40B4-BE49-F238E27FC236}">
                <a16:creationId xmlns:a16="http://schemas.microsoft.com/office/drawing/2014/main" id="{1AC09921-0371-4CA2-BFDC-77B478B4AE39}"/>
              </a:ext>
            </a:extLst>
          </p:cNvPr>
          <p:cNvPicPr>
            <a:picLocks noChangeAspect="1"/>
          </p:cNvPicPr>
          <p:nvPr/>
        </p:nvPicPr>
        <p:blipFill>
          <a:blip r:embed="rId10"/>
          <a:stretch>
            <a:fillRect/>
          </a:stretch>
        </p:blipFill>
        <p:spPr>
          <a:xfrm>
            <a:off x="8016109" y="23572740"/>
            <a:ext cx="1414289" cy="1440000"/>
          </a:xfrm>
          <a:prstGeom prst="rect">
            <a:avLst/>
          </a:prstGeom>
        </p:spPr>
      </p:pic>
      <p:pic>
        <p:nvPicPr>
          <p:cNvPr id="123" name="图片 122">
            <a:extLst>
              <a:ext uri="{FF2B5EF4-FFF2-40B4-BE49-F238E27FC236}">
                <a16:creationId xmlns:a16="http://schemas.microsoft.com/office/drawing/2014/main" id="{980059A6-9ECC-4B4A-8E18-72CE297D9200}"/>
              </a:ext>
            </a:extLst>
          </p:cNvPr>
          <p:cNvPicPr>
            <a:picLocks noChangeAspect="1"/>
          </p:cNvPicPr>
          <p:nvPr/>
        </p:nvPicPr>
        <p:blipFill>
          <a:blip r:embed="rId11"/>
          <a:stretch>
            <a:fillRect/>
          </a:stretch>
        </p:blipFill>
        <p:spPr>
          <a:xfrm>
            <a:off x="10161994" y="24140333"/>
            <a:ext cx="2925376" cy="1021231"/>
          </a:xfrm>
          <a:prstGeom prst="rect">
            <a:avLst/>
          </a:prstGeom>
        </p:spPr>
      </p:pic>
      <p:sp>
        <p:nvSpPr>
          <p:cNvPr id="11" name="文本框 10">
            <a:extLst>
              <a:ext uri="{FF2B5EF4-FFF2-40B4-BE49-F238E27FC236}">
                <a16:creationId xmlns:a16="http://schemas.microsoft.com/office/drawing/2014/main" id="{D8C0A926-F521-6F33-77B4-85D33C7A5C24}"/>
              </a:ext>
            </a:extLst>
          </p:cNvPr>
          <p:cNvSpPr txBox="1"/>
          <p:nvPr/>
        </p:nvSpPr>
        <p:spPr>
          <a:xfrm>
            <a:off x="4957118" y="5584186"/>
            <a:ext cx="3889095"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自主变更、升级</a:t>
            </a:r>
            <a:endParaRPr lang="en-US" altLang="zh-CN"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和供应商绑定说：再见</a:t>
            </a:r>
          </a:p>
        </p:txBody>
      </p:sp>
      <p:sp>
        <p:nvSpPr>
          <p:cNvPr id="12" name="文本框 11">
            <a:extLst>
              <a:ext uri="{FF2B5EF4-FFF2-40B4-BE49-F238E27FC236}">
                <a16:creationId xmlns:a16="http://schemas.microsoft.com/office/drawing/2014/main" id="{64EFA614-E5E9-C21E-9D9E-9444A341B798}"/>
              </a:ext>
            </a:extLst>
          </p:cNvPr>
          <p:cNvSpPr txBox="1"/>
          <p:nvPr/>
        </p:nvSpPr>
        <p:spPr>
          <a:xfrm>
            <a:off x="8643326" y="2808169"/>
            <a:ext cx="5052812" cy="2585323"/>
          </a:xfrm>
          <a:prstGeom prst="rect">
            <a:avLst/>
          </a:prstGeom>
          <a:noFill/>
        </p:spPr>
        <p:txBody>
          <a:bodyPr wrap="square" rtlCol="0">
            <a:spAutoFit/>
          </a:bodyPr>
          <a:lstStyle/>
          <a:p>
            <a:r>
              <a:rPr lang="zh-CN" altLang="en-US" dirty="0"/>
              <a:t>配置化工厂建模</a:t>
            </a:r>
            <a:endParaRPr lang="en-US" altLang="zh-CN" dirty="0"/>
          </a:p>
          <a:p>
            <a:r>
              <a:rPr lang="zh-CN" altLang="en-US" dirty="0"/>
              <a:t>配置化 仓储管理</a:t>
            </a:r>
            <a:endParaRPr lang="en-US" altLang="zh-CN" dirty="0"/>
          </a:p>
          <a:p>
            <a:r>
              <a:rPr lang="zh-CN" altLang="en-US" dirty="0"/>
              <a:t>配置化 计划管理</a:t>
            </a:r>
            <a:endParaRPr lang="en-US" altLang="zh-CN" dirty="0"/>
          </a:p>
          <a:p>
            <a:r>
              <a:rPr lang="zh-CN" altLang="en-US" dirty="0"/>
              <a:t>配置化 物料配送</a:t>
            </a:r>
            <a:endParaRPr lang="en-US" altLang="zh-CN" dirty="0"/>
          </a:p>
          <a:p>
            <a:r>
              <a:rPr lang="zh-CN" altLang="en-US" dirty="0"/>
              <a:t>配置化 数采</a:t>
            </a:r>
            <a:endParaRPr lang="en-US" altLang="zh-CN" dirty="0"/>
          </a:p>
          <a:p>
            <a:r>
              <a:rPr lang="zh-CN" altLang="en-US" dirty="0"/>
              <a:t>配置化 设备、工装、夹具、检具、模具管理</a:t>
            </a:r>
            <a:endParaRPr lang="en-US" altLang="zh-CN" dirty="0"/>
          </a:p>
          <a:p>
            <a:r>
              <a:rPr lang="zh-CN" altLang="en-US" dirty="0"/>
              <a:t>配置化 执行管理</a:t>
            </a:r>
            <a:endParaRPr lang="en-US" altLang="zh-CN" dirty="0"/>
          </a:p>
          <a:p>
            <a:r>
              <a:rPr lang="zh-CN" altLang="en-US" dirty="0"/>
              <a:t>配置化  报工</a:t>
            </a:r>
            <a:endParaRPr lang="en-US" altLang="zh-CN" dirty="0"/>
          </a:p>
          <a:p>
            <a:r>
              <a:rPr lang="zh-CN" altLang="en-US" dirty="0"/>
              <a:t>配置化  数据采集</a:t>
            </a:r>
            <a:endParaRPr lang="en-US" altLang="zh-CN" dirty="0"/>
          </a:p>
        </p:txBody>
      </p:sp>
      <p:sp>
        <p:nvSpPr>
          <p:cNvPr id="56" name="文本框 55">
            <a:extLst>
              <a:ext uri="{FF2B5EF4-FFF2-40B4-BE49-F238E27FC236}">
                <a16:creationId xmlns:a16="http://schemas.microsoft.com/office/drawing/2014/main" id="{E98383C4-85DC-4365-54E0-9B00A3F0F9B6}"/>
              </a:ext>
            </a:extLst>
          </p:cNvPr>
          <p:cNvSpPr txBox="1"/>
          <p:nvPr/>
        </p:nvSpPr>
        <p:spPr>
          <a:xfrm>
            <a:off x="4717930" y="3379752"/>
            <a:ext cx="3667759" cy="954107"/>
          </a:xfrm>
          <a:prstGeom prst="rect">
            <a:avLst/>
          </a:prstGeom>
          <a:noFill/>
        </p:spPr>
        <p:txBody>
          <a:bodyPr wrap="square" rtlCol="0">
            <a:spAutoFit/>
          </a:bodyPr>
          <a:lstStyle>
            <a:defPPr>
              <a:defRPr lang="en-US"/>
            </a:defPPr>
            <a:lvl1pPr>
              <a:defRPr b="1">
                <a:latin typeface="微软雅黑" panose="020B0503020204020204" pitchFamily="34" charset="-122"/>
                <a:ea typeface="微软雅黑" panose="020B0503020204020204" pitchFamily="34" charset="-122"/>
              </a:defRPr>
            </a:lvl1pPr>
          </a:lstStyle>
          <a:p>
            <a:pPr algn="ctr"/>
            <a:r>
              <a:rPr lang="zh-CN" altLang="en-US" sz="2800" dirty="0"/>
              <a:t>和全定制化开发</a:t>
            </a:r>
            <a:r>
              <a:rPr lang="en-US" altLang="zh-CN" sz="2800" dirty="0"/>
              <a:t>MOM</a:t>
            </a:r>
            <a:r>
              <a:rPr lang="zh-CN" altLang="en-US" sz="2800" dirty="0"/>
              <a:t>说不</a:t>
            </a:r>
          </a:p>
        </p:txBody>
      </p:sp>
      <p:sp>
        <p:nvSpPr>
          <p:cNvPr id="58" name="文本框 57">
            <a:extLst>
              <a:ext uri="{FF2B5EF4-FFF2-40B4-BE49-F238E27FC236}">
                <a16:creationId xmlns:a16="http://schemas.microsoft.com/office/drawing/2014/main" id="{8DCA326E-25CE-BF47-3E5D-84C5EF235652}"/>
              </a:ext>
            </a:extLst>
          </p:cNvPr>
          <p:cNvSpPr txBox="1"/>
          <p:nvPr/>
        </p:nvSpPr>
        <p:spPr>
          <a:xfrm>
            <a:off x="980984" y="5461249"/>
            <a:ext cx="2729969" cy="1477328"/>
          </a:xfrm>
          <a:prstGeom prst="rect">
            <a:avLst/>
          </a:prstGeom>
          <a:noFill/>
        </p:spPr>
        <p:txBody>
          <a:bodyPr wrap="square">
            <a:spAutoFit/>
          </a:bodyPr>
          <a:lstStyle/>
          <a:p>
            <a:pPr algn="r"/>
            <a:r>
              <a:rPr lang="zh-CN" altLang="en-US" dirty="0"/>
              <a:t>源代码可见</a:t>
            </a:r>
            <a:endParaRPr lang="en-US" altLang="zh-CN" dirty="0"/>
          </a:p>
          <a:p>
            <a:pPr algn="r"/>
            <a:r>
              <a:rPr lang="zh-CN" altLang="en-US" dirty="0"/>
              <a:t>中文源代码</a:t>
            </a:r>
            <a:endParaRPr lang="en-US" altLang="zh-CN" dirty="0"/>
          </a:p>
          <a:p>
            <a:pPr algn="r"/>
            <a:r>
              <a:rPr lang="zh-CN" altLang="en-US" dirty="0"/>
              <a:t>数据表结构可见</a:t>
            </a:r>
            <a:endParaRPr lang="en-US" altLang="zh-CN" dirty="0"/>
          </a:p>
          <a:p>
            <a:pPr algn="r"/>
            <a:r>
              <a:rPr lang="zh-CN" altLang="en-US" dirty="0"/>
              <a:t>所有历史变更可见、回溯</a:t>
            </a:r>
            <a:endParaRPr lang="en-US" altLang="zh-CN" dirty="0"/>
          </a:p>
          <a:p>
            <a:pPr algn="r"/>
            <a:endParaRPr lang="en-US" altLang="zh-CN" dirty="0"/>
          </a:p>
        </p:txBody>
      </p:sp>
      <p:sp>
        <p:nvSpPr>
          <p:cNvPr id="64" name="文本框 63">
            <a:extLst>
              <a:ext uri="{FF2B5EF4-FFF2-40B4-BE49-F238E27FC236}">
                <a16:creationId xmlns:a16="http://schemas.microsoft.com/office/drawing/2014/main" id="{A6E5385D-F7D1-7E23-A064-2AC2BD715983}"/>
              </a:ext>
            </a:extLst>
          </p:cNvPr>
          <p:cNvSpPr txBox="1"/>
          <p:nvPr/>
        </p:nvSpPr>
        <p:spPr>
          <a:xfrm>
            <a:off x="5096981" y="7132745"/>
            <a:ext cx="3889095"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自主数据挖掘</a:t>
            </a:r>
          </a:p>
        </p:txBody>
      </p:sp>
      <p:sp>
        <p:nvSpPr>
          <p:cNvPr id="67" name="文本框 66">
            <a:extLst>
              <a:ext uri="{FF2B5EF4-FFF2-40B4-BE49-F238E27FC236}">
                <a16:creationId xmlns:a16="http://schemas.microsoft.com/office/drawing/2014/main" id="{B5222595-2F76-3891-3350-09593459E0F6}"/>
              </a:ext>
            </a:extLst>
          </p:cNvPr>
          <p:cNvSpPr txBox="1"/>
          <p:nvPr/>
        </p:nvSpPr>
        <p:spPr>
          <a:xfrm>
            <a:off x="48422" y="1613565"/>
            <a:ext cx="13754075" cy="584775"/>
          </a:xfrm>
          <a:prstGeom prst="rect">
            <a:avLst/>
          </a:prstGeom>
          <a:solidFill>
            <a:srgbClr val="4472C4"/>
          </a:solidFill>
        </p:spPr>
        <p:txBody>
          <a:bodyPr wrap="square" rtlCol="0">
            <a:spAutoFit/>
          </a:bodyPr>
          <a:lstStyle>
            <a:defPPr>
              <a:defRPr lang="en-US"/>
            </a:defPPr>
            <a:lvl1pPr algn="ctr">
              <a:defRPr>
                <a:solidFill>
                  <a:schemeClr val="bg1"/>
                </a:solidFill>
              </a:defRPr>
            </a:lvl1pPr>
          </a:lstStyle>
          <a:p>
            <a:r>
              <a:rPr lang="zh-CN" altLang="en-US" sz="3200" dirty="0"/>
              <a:t>配置化系统开发</a:t>
            </a:r>
            <a:r>
              <a:rPr lang="en-US" altLang="zh-CN" sz="3200" dirty="0"/>
              <a:t>+ </a:t>
            </a:r>
            <a:r>
              <a:rPr lang="zh-CN" altLang="en-US" sz="3200" dirty="0"/>
              <a:t>灵娃</a:t>
            </a:r>
            <a:r>
              <a:rPr lang="en-US" altLang="zh-CN" sz="3200" dirty="0"/>
              <a:t>PaaS</a:t>
            </a:r>
            <a:r>
              <a:rPr lang="zh-CN" altLang="en-US" sz="3200" dirty="0"/>
              <a:t>服务      为您保驾护航</a:t>
            </a:r>
            <a:endParaRPr lang="en-US" altLang="zh-CN" sz="3200" dirty="0"/>
          </a:p>
        </p:txBody>
      </p:sp>
      <p:pic>
        <p:nvPicPr>
          <p:cNvPr id="71" name="图片 70">
            <a:extLst>
              <a:ext uri="{FF2B5EF4-FFF2-40B4-BE49-F238E27FC236}">
                <a16:creationId xmlns:a16="http://schemas.microsoft.com/office/drawing/2014/main" id="{1B7DB7AA-64A7-D9F0-9C6A-500B51E0C54B}"/>
              </a:ext>
            </a:extLst>
          </p:cNvPr>
          <p:cNvPicPr>
            <a:picLocks noChangeAspect="1"/>
          </p:cNvPicPr>
          <p:nvPr/>
        </p:nvPicPr>
        <p:blipFill>
          <a:blip r:embed="rId12"/>
          <a:stretch>
            <a:fillRect/>
          </a:stretch>
        </p:blipFill>
        <p:spPr>
          <a:xfrm>
            <a:off x="8152642" y="14937549"/>
            <a:ext cx="3160128" cy="1797379"/>
          </a:xfrm>
          <a:prstGeom prst="rect">
            <a:avLst/>
          </a:prstGeom>
        </p:spPr>
      </p:pic>
    </p:spTree>
    <p:extLst>
      <p:ext uri="{BB962C8B-B14F-4D97-AF65-F5344CB8AC3E}">
        <p14:creationId xmlns:p14="http://schemas.microsoft.com/office/powerpoint/2010/main" val="1536894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6C119114-B697-4816-8694-47C14646CFB2}"/>
              </a:ext>
            </a:extLst>
          </p:cNvPr>
          <p:cNvPicPr>
            <a:picLocks noChangeAspect="1"/>
          </p:cNvPicPr>
          <p:nvPr/>
        </p:nvPicPr>
        <p:blipFill>
          <a:blip r:embed="rId2"/>
          <a:stretch>
            <a:fillRect/>
          </a:stretch>
        </p:blipFill>
        <p:spPr>
          <a:xfrm>
            <a:off x="3588215" y="23453825"/>
            <a:ext cx="6565595" cy="3546374"/>
          </a:xfrm>
          <a:prstGeom prst="rect">
            <a:avLst/>
          </a:prstGeom>
        </p:spPr>
      </p:pic>
      <p:sp>
        <p:nvSpPr>
          <p:cNvPr id="6" name="文本框 5">
            <a:extLst>
              <a:ext uri="{FF2B5EF4-FFF2-40B4-BE49-F238E27FC236}">
                <a16:creationId xmlns:a16="http://schemas.microsoft.com/office/drawing/2014/main" id="{9C1ACF16-3F6B-496F-BD13-42EE4FE43906}"/>
              </a:ext>
            </a:extLst>
          </p:cNvPr>
          <p:cNvSpPr txBox="1"/>
          <p:nvPr/>
        </p:nvSpPr>
        <p:spPr>
          <a:xfrm>
            <a:off x="3433730" y="14677150"/>
            <a:ext cx="9352630" cy="1754326"/>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订单评审：生产订单、附件订单、预装件订单</a:t>
            </a:r>
            <a:r>
              <a:rPr lang="en-US" altLang="zh-CN" dirty="0"/>
              <a:t>……</a:t>
            </a:r>
          </a:p>
          <a:p>
            <a:pPr marL="285750" indent="-285750">
              <a:buFont typeface="Wingdings" panose="05000000000000000000" pitchFamily="2" charset="2"/>
              <a:buChar char="l"/>
            </a:pPr>
            <a:r>
              <a:rPr lang="zh-CN" altLang="en-US" dirty="0"/>
              <a:t>资源管理：产能资源、产线资源、机器设备资源、劳动力、标准节拍工时、齐套欠料</a:t>
            </a:r>
            <a:r>
              <a:rPr lang="en-US" altLang="zh-CN" dirty="0"/>
              <a:t>……</a:t>
            </a:r>
          </a:p>
          <a:p>
            <a:pPr marL="285750" indent="-285750">
              <a:buFont typeface="Wingdings" panose="05000000000000000000" pitchFamily="2" charset="2"/>
              <a:buChar char="l"/>
            </a:pPr>
            <a:r>
              <a:rPr lang="zh-CN" altLang="en-US" dirty="0"/>
              <a:t>多品种多工序的生产计划排程，可采用</a:t>
            </a:r>
            <a:r>
              <a:rPr lang="en-US" altLang="zh-CN" dirty="0"/>
              <a:t>APS+ERP+MES</a:t>
            </a:r>
            <a:r>
              <a:rPr lang="zh-CN" altLang="en-US" dirty="0"/>
              <a:t>模式的集中排产或分层排产</a:t>
            </a:r>
            <a:endParaRPr lang="en-US" altLang="zh-CN" dirty="0"/>
          </a:p>
          <a:p>
            <a:pPr marL="285750" indent="-285750">
              <a:buFont typeface="Wingdings" panose="05000000000000000000" pitchFamily="2" charset="2"/>
              <a:buChar char="l"/>
            </a:pPr>
            <a:r>
              <a:rPr lang="zh-CN" altLang="en-US" dirty="0"/>
              <a:t>考虑设备和人员的负荷，精确安排工厂中的每一台设备和每一个人员未来日程作业</a:t>
            </a:r>
            <a:endParaRPr lang="en-US" altLang="zh-CN" dirty="0"/>
          </a:p>
          <a:p>
            <a:pPr marL="285750" indent="-285750">
              <a:buFont typeface="Wingdings" panose="05000000000000000000" pitchFamily="2" charset="2"/>
              <a:buChar char="l"/>
            </a:pPr>
            <a:r>
              <a:rPr lang="zh-CN" altLang="en-US" dirty="0"/>
              <a:t>订单的滚动预测，生产</a:t>
            </a:r>
            <a:r>
              <a:rPr lang="en-US" altLang="zh-CN" dirty="0"/>
              <a:t>.</a:t>
            </a:r>
            <a:r>
              <a:rPr lang="zh-CN" altLang="en-US" dirty="0"/>
              <a:t>采购的可视化排程，缩短制造提前期，消减库存，提高客户交货期的遵守率</a:t>
            </a:r>
          </a:p>
        </p:txBody>
      </p:sp>
      <p:sp>
        <p:nvSpPr>
          <p:cNvPr id="14" name="文本框 13">
            <a:extLst>
              <a:ext uri="{FF2B5EF4-FFF2-40B4-BE49-F238E27FC236}">
                <a16:creationId xmlns:a16="http://schemas.microsoft.com/office/drawing/2014/main" id="{B7252346-031A-4B0E-A6C0-2786C760472B}"/>
              </a:ext>
            </a:extLst>
          </p:cNvPr>
          <p:cNvSpPr txBox="1"/>
          <p:nvPr/>
        </p:nvSpPr>
        <p:spPr>
          <a:xfrm>
            <a:off x="838200" y="13965436"/>
            <a:ext cx="2978870" cy="367645"/>
          </a:xfrm>
          <a:prstGeom prst="rect">
            <a:avLst/>
          </a:prstGeom>
          <a:noFill/>
        </p:spPr>
        <p:txBody>
          <a:bodyPr wrap="square" rtlCol="0">
            <a:spAutoFit/>
          </a:bodyPr>
          <a:lstStyle/>
          <a:p>
            <a:r>
              <a:rPr lang="en-US" altLang="zh-CN" dirty="0"/>
              <a:t>LINX APS</a:t>
            </a:r>
            <a:r>
              <a:rPr lang="zh-CN" altLang="en-US" dirty="0"/>
              <a:t>功能特性</a:t>
            </a:r>
          </a:p>
        </p:txBody>
      </p:sp>
      <p:pic>
        <p:nvPicPr>
          <p:cNvPr id="20" name="图片 19">
            <a:extLst>
              <a:ext uri="{FF2B5EF4-FFF2-40B4-BE49-F238E27FC236}">
                <a16:creationId xmlns:a16="http://schemas.microsoft.com/office/drawing/2014/main" id="{1511E2BF-CA95-49F1-AE66-B3CD38A2BCD0}"/>
              </a:ext>
            </a:extLst>
          </p:cNvPr>
          <p:cNvPicPr>
            <a:picLocks noChangeAspect="1"/>
          </p:cNvPicPr>
          <p:nvPr/>
        </p:nvPicPr>
        <p:blipFill>
          <a:blip r:embed="rId3"/>
          <a:stretch>
            <a:fillRect/>
          </a:stretch>
        </p:blipFill>
        <p:spPr>
          <a:xfrm>
            <a:off x="609346" y="8157113"/>
            <a:ext cx="11841735" cy="5805217"/>
          </a:xfrm>
          <a:prstGeom prst="rect">
            <a:avLst/>
          </a:prstGeom>
        </p:spPr>
      </p:pic>
      <p:pic>
        <p:nvPicPr>
          <p:cNvPr id="23" name="图片 22">
            <a:extLst>
              <a:ext uri="{FF2B5EF4-FFF2-40B4-BE49-F238E27FC236}">
                <a16:creationId xmlns:a16="http://schemas.microsoft.com/office/drawing/2014/main" id="{5C985AEC-0ED4-4864-9519-51B2FC9ED410}"/>
              </a:ext>
            </a:extLst>
          </p:cNvPr>
          <p:cNvPicPr>
            <a:picLocks noChangeAspect="1"/>
          </p:cNvPicPr>
          <p:nvPr/>
        </p:nvPicPr>
        <p:blipFill>
          <a:blip r:embed="rId4"/>
          <a:stretch>
            <a:fillRect/>
          </a:stretch>
        </p:blipFill>
        <p:spPr>
          <a:xfrm>
            <a:off x="518161" y="1262606"/>
            <a:ext cx="12420599" cy="5739689"/>
          </a:xfrm>
          <a:prstGeom prst="rect">
            <a:avLst/>
          </a:prstGeom>
        </p:spPr>
      </p:pic>
      <p:sp>
        <p:nvSpPr>
          <p:cNvPr id="24" name="矩形 23">
            <a:extLst>
              <a:ext uri="{FF2B5EF4-FFF2-40B4-BE49-F238E27FC236}">
                <a16:creationId xmlns:a16="http://schemas.microsoft.com/office/drawing/2014/main" id="{E40DF50C-2811-49D8-B202-D6C84B1A402A}"/>
              </a:ext>
            </a:extLst>
          </p:cNvPr>
          <p:cNvSpPr>
            <a:spLocks/>
          </p:cNvSpPr>
          <p:nvPr/>
        </p:nvSpPr>
        <p:spPr bwMode="auto">
          <a:xfrm>
            <a:off x="162046" y="1"/>
            <a:ext cx="13517442" cy="497048"/>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en-US" altLang="zh-CN" sz="1400" b="1">
                <a:solidFill>
                  <a:schemeClr val="bg1"/>
                </a:solidFill>
                <a:cs typeface="+mn-ea"/>
                <a:sym typeface="+mn-lt"/>
              </a:rPr>
              <a:t>APS </a:t>
            </a:r>
            <a:r>
              <a:rPr lang="zh-CN" altLang="en-US" sz="1400" b="1">
                <a:solidFill>
                  <a:schemeClr val="bg1"/>
                </a:solidFill>
                <a:cs typeface="+mn-ea"/>
                <a:sym typeface="+mn-lt"/>
              </a:rPr>
              <a:t>系统</a:t>
            </a:r>
            <a:endParaRPr lang="en-US" altLang="zh-CN" sz="1400" b="1" dirty="0">
              <a:solidFill>
                <a:schemeClr val="bg1"/>
              </a:solidFill>
              <a:cs typeface="+mn-ea"/>
              <a:sym typeface="+mn-lt"/>
            </a:endParaRPr>
          </a:p>
        </p:txBody>
      </p:sp>
      <p:pic>
        <p:nvPicPr>
          <p:cNvPr id="16" name="图片 15">
            <a:extLst>
              <a:ext uri="{FF2B5EF4-FFF2-40B4-BE49-F238E27FC236}">
                <a16:creationId xmlns:a16="http://schemas.microsoft.com/office/drawing/2014/main" id="{EF4E614A-A6B7-4750-ADC0-FD4F13809C55}"/>
              </a:ext>
            </a:extLst>
          </p:cNvPr>
          <p:cNvPicPr>
            <a:picLocks noChangeAspect="1"/>
          </p:cNvPicPr>
          <p:nvPr/>
        </p:nvPicPr>
        <p:blipFill>
          <a:blip r:embed="rId5"/>
          <a:stretch>
            <a:fillRect/>
          </a:stretch>
        </p:blipFill>
        <p:spPr>
          <a:xfrm>
            <a:off x="870487" y="16733911"/>
            <a:ext cx="12100560" cy="3757982"/>
          </a:xfrm>
          <a:prstGeom prst="rect">
            <a:avLst/>
          </a:prstGeom>
        </p:spPr>
      </p:pic>
      <p:sp>
        <p:nvSpPr>
          <p:cNvPr id="26" name="文本框 25">
            <a:extLst>
              <a:ext uri="{FF2B5EF4-FFF2-40B4-BE49-F238E27FC236}">
                <a16:creationId xmlns:a16="http://schemas.microsoft.com/office/drawing/2014/main" id="{23E91DBD-6D24-4D72-B968-89BE568F949F}"/>
              </a:ext>
            </a:extLst>
          </p:cNvPr>
          <p:cNvSpPr txBox="1"/>
          <p:nvPr/>
        </p:nvSpPr>
        <p:spPr>
          <a:xfrm>
            <a:off x="870487" y="20656312"/>
            <a:ext cx="2978870" cy="367645"/>
          </a:xfrm>
          <a:prstGeom prst="rect">
            <a:avLst/>
          </a:prstGeom>
          <a:noFill/>
        </p:spPr>
        <p:txBody>
          <a:bodyPr wrap="square" rtlCol="0">
            <a:spAutoFit/>
          </a:bodyPr>
          <a:lstStyle/>
          <a:p>
            <a:r>
              <a:rPr lang="en-US" altLang="zh-CN" dirty="0"/>
              <a:t>LINX APS</a:t>
            </a:r>
            <a:r>
              <a:rPr lang="zh-CN" altLang="en-US" dirty="0"/>
              <a:t>排产方式</a:t>
            </a:r>
          </a:p>
        </p:txBody>
      </p:sp>
      <p:sp>
        <p:nvSpPr>
          <p:cNvPr id="27" name="文本框 26">
            <a:extLst>
              <a:ext uri="{FF2B5EF4-FFF2-40B4-BE49-F238E27FC236}">
                <a16:creationId xmlns:a16="http://schemas.microsoft.com/office/drawing/2014/main" id="{13244F29-D26A-4EB0-8682-C9232C751F29}"/>
              </a:ext>
            </a:extLst>
          </p:cNvPr>
          <p:cNvSpPr txBox="1"/>
          <p:nvPr/>
        </p:nvSpPr>
        <p:spPr>
          <a:xfrm>
            <a:off x="3433729" y="21334222"/>
            <a:ext cx="9537317"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产品批量不大单件作业时间较短的产品，或工序劳动量不大重量较轻的在制品，可采取前道工序集中加工完成，整批送到后道工序加工，有利于减少设备的调整时间，提高功效，但会产生等待时间，导致加工时间和生产周期的延长</a:t>
            </a:r>
            <a:endParaRPr lang="en-US" altLang="zh-CN" dirty="0"/>
          </a:p>
          <a:p>
            <a:endParaRPr lang="en-US" altLang="zh-CN" dirty="0"/>
          </a:p>
          <a:p>
            <a:pPr marL="285750" indent="-285750">
              <a:buFont typeface="Wingdings" panose="05000000000000000000" pitchFamily="2" charset="2"/>
              <a:buChar char="l"/>
            </a:pPr>
            <a:r>
              <a:rPr lang="zh-CN" altLang="en-US" dirty="0"/>
              <a:t>如紧急订单、或限定期限的订单、或大批量生产订单、或工序劳动量大重量较重的在制品，可采取每件产品在前道工序加工完毕后，立即移到后道工序继续加工，此方式加工时间最短，但运输频繁，当前后工序的作业时间不相等时，设备产生停歇等待加工现象</a:t>
            </a:r>
            <a:endParaRPr lang="en-US" altLang="zh-CN" dirty="0"/>
          </a:p>
        </p:txBody>
      </p:sp>
      <p:sp>
        <p:nvSpPr>
          <p:cNvPr id="18" name="文本框 17">
            <a:extLst>
              <a:ext uri="{FF2B5EF4-FFF2-40B4-BE49-F238E27FC236}">
                <a16:creationId xmlns:a16="http://schemas.microsoft.com/office/drawing/2014/main" id="{14FDBA83-83DB-489F-910A-AE9226B3FA84}"/>
              </a:ext>
            </a:extLst>
          </p:cNvPr>
          <p:cNvSpPr txBox="1"/>
          <p:nvPr/>
        </p:nvSpPr>
        <p:spPr>
          <a:xfrm>
            <a:off x="609346" y="841118"/>
            <a:ext cx="2978870" cy="367645"/>
          </a:xfrm>
          <a:prstGeom prst="rect">
            <a:avLst/>
          </a:prstGeom>
          <a:noFill/>
        </p:spPr>
        <p:txBody>
          <a:bodyPr wrap="square" rtlCol="0">
            <a:spAutoFit/>
          </a:bodyPr>
          <a:lstStyle/>
          <a:p>
            <a:r>
              <a:rPr lang="en-US" altLang="zh-CN" b="1" dirty="0"/>
              <a:t>APS</a:t>
            </a:r>
            <a:r>
              <a:rPr lang="zh-CN" altLang="en-US" b="1" dirty="0"/>
              <a:t>主要解决问题</a:t>
            </a:r>
          </a:p>
        </p:txBody>
      </p:sp>
      <p:sp>
        <p:nvSpPr>
          <p:cNvPr id="19" name="文本框 18">
            <a:extLst>
              <a:ext uri="{FF2B5EF4-FFF2-40B4-BE49-F238E27FC236}">
                <a16:creationId xmlns:a16="http://schemas.microsoft.com/office/drawing/2014/main" id="{581F1700-4D8E-40DD-B79B-151452E58B66}"/>
              </a:ext>
            </a:extLst>
          </p:cNvPr>
          <p:cNvSpPr txBox="1"/>
          <p:nvPr/>
        </p:nvSpPr>
        <p:spPr>
          <a:xfrm>
            <a:off x="609346" y="7227369"/>
            <a:ext cx="2978870" cy="367645"/>
          </a:xfrm>
          <a:prstGeom prst="rect">
            <a:avLst/>
          </a:prstGeom>
          <a:noFill/>
        </p:spPr>
        <p:txBody>
          <a:bodyPr wrap="square" rtlCol="0">
            <a:spAutoFit/>
          </a:bodyPr>
          <a:lstStyle/>
          <a:p>
            <a:r>
              <a:rPr lang="en-US" altLang="zh-CN" dirty="0"/>
              <a:t>LINX APS</a:t>
            </a:r>
            <a:r>
              <a:rPr lang="zh-CN" altLang="en-US" dirty="0"/>
              <a:t>业务流模型</a:t>
            </a:r>
          </a:p>
        </p:txBody>
      </p:sp>
    </p:spTree>
    <p:extLst>
      <p:ext uri="{BB962C8B-B14F-4D97-AF65-F5344CB8AC3E}">
        <p14:creationId xmlns:p14="http://schemas.microsoft.com/office/powerpoint/2010/main" val="136082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40DF50C-2811-49D8-B202-D6C84B1A402A}"/>
              </a:ext>
            </a:extLst>
          </p:cNvPr>
          <p:cNvSpPr>
            <a:spLocks/>
          </p:cNvSpPr>
          <p:nvPr/>
        </p:nvSpPr>
        <p:spPr bwMode="auto">
          <a:xfrm>
            <a:off x="0" y="1"/>
            <a:ext cx="13679488" cy="52762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en-US" altLang="zh-CN" sz="2400" b="1" dirty="0">
                <a:solidFill>
                  <a:schemeClr val="bg1"/>
                </a:solidFill>
                <a:cs typeface="+mn-ea"/>
                <a:sym typeface="+mn-lt"/>
              </a:rPr>
              <a:t>QMS </a:t>
            </a:r>
            <a:r>
              <a:rPr lang="zh-CN" altLang="en-US" sz="2400" b="1" dirty="0">
                <a:solidFill>
                  <a:schemeClr val="bg1"/>
                </a:solidFill>
                <a:cs typeface="+mn-ea"/>
                <a:sym typeface="+mn-lt"/>
              </a:rPr>
              <a:t>系统</a:t>
            </a:r>
            <a:endParaRPr lang="en-US" altLang="zh-CN" sz="2400" b="1" dirty="0">
              <a:solidFill>
                <a:schemeClr val="bg1"/>
              </a:solidFill>
              <a:cs typeface="+mn-ea"/>
              <a:sym typeface="+mn-lt"/>
            </a:endParaRPr>
          </a:p>
        </p:txBody>
      </p:sp>
      <p:sp>
        <p:nvSpPr>
          <p:cNvPr id="19" name="文本框 18">
            <a:extLst>
              <a:ext uri="{FF2B5EF4-FFF2-40B4-BE49-F238E27FC236}">
                <a16:creationId xmlns:a16="http://schemas.microsoft.com/office/drawing/2014/main" id="{581F1700-4D8E-40DD-B79B-151452E58B66}"/>
              </a:ext>
            </a:extLst>
          </p:cNvPr>
          <p:cNvSpPr txBox="1"/>
          <p:nvPr/>
        </p:nvSpPr>
        <p:spPr>
          <a:xfrm>
            <a:off x="3501351" y="5249341"/>
            <a:ext cx="2978870" cy="367645"/>
          </a:xfrm>
          <a:prstGeom prst="rect">
            <a:avLst/>
          </a:prstGeom>
          <a:noFill/>
        </p:spPr>
        <p:txBody>
          <a:bodyPr wrap="square" rtlCol="0">
            <a:spAutoFit/>
          </a:bodyPr>
          <a:lstStyle>
            <a:defPPr>
              <a:defRPr lang="en-US"/>
            </a:defPPr>
            <a:lvl1pPr>
              <a:defRPr b="1"/>
            </a:lvl1pPr>
          </a:lstStyle>
          <a:p>
            <a:r>
              <a:rPr lang="en-US" altLang="zh-CN" dirty="0"/>
              <a:t>LINX QMS– </a:t>
            </a:r>
            <a:r>
              <a:rPr lang="zh-CN" altLang="en-US" dirty="0"/>
              <a:t>计量管理</a:t>
            </a:r>
          </a:p>
        </p:txBody>
      </p:sp>
      <p:grpSp>
        <p:nvGrpSpPr>
          <p:cNvPr id="2" name="组合 1">
            <a:extLst>
              <a:ext uri="{FF2B5EF4-FFF2-40B4-BE49-F238E27FC236}">
                <a16:creationId xmlns:a16="http://schemas.microsoft.com/office/drawing/2014/main" id="{BB952276-F40A-4D4C-885A-55B32C3EC436}"/>
              </a:ext>
            </a:extLst>
          </p:cNvPr>
          <p:cNvGrpSpPr/>
          <p:nvPr/>
        </p:nvGrpSpPr>
        <p:grpSpPr>
          <a:xfrm>
            <a:off x="3548046" y="879704"/>
            <a:ext cx="6226530" cy="3860484"/>
            <a:chOff x="155220" y="1063941"/>
            <a:chExt cx="11935179" cy="5625842"/>
          </a:xfrm>
          <a:solidFill>
            <a:srgbClr val="4472C4"/>
          </a:solidFill>
        </p:grpSpPr>
        <p:sp>
          <p:nvSpPr>
            <p:cNvPr id="21" name="等腰三角形 20">
              <a:extLst>
                <a:ext uri="{FF2B5EF4-FFF2-40B4-BE49-F238E27FC236}">
                  <a16:creationId xmlns:a16="http://schemas.microsoft.com/office/drawing/2014/main" id="{81291B98-2C03-457F-9388-28273B83ACE3}"/>
                </a:ext>
              </a:extLst>
            </p:cNvPr>
            <p:cNvSpPr/>
            <p:nvPr/>
          </p:nvSpPr>
          <p:spPr>
            <a:xfrm>
              <a:off x="155220" y="1063941"/>
              <a:ext cx="11935179" cy="1349389"/>
            </a:xfrm>
            <a:prstGeom prst="triangle">
              <a:avLst>
                <a:gd name="adj" fmla="val 50161"/>
              </a:avLst>
            </a:prstGeom>
            <a:grpFill/>
            <a:ln w="12700" cap="flat" cmpd="sng" algn="ctr">
              <a:noFill/>
              <a:prstDash val="solid"/>
              <a:miter lim="800000"/>
            </a:ln>
            <a:effectLst/>
          </p:spPr>
          <p:txBody>
            <a:bodyPr rtlCol="0" anchor="t"/>
            <a:lstStyle/>
            <a:p>
              <a:pPr algn="ctr" defTabSz="914400">
                <a:lnSpc>
                  <a:spcPct val="150000"/>
                </a:lnSpc>
                <a:defRPr/>
              </a:pPr>
              <a:endParaRPr lang="zh-CN" altLang="en-US" sz="900" kern="0">
                <a:solidFill>
                  <a:schemeClr val="bg1"/>
                </a:solidFill>
                <a:latin typeface="微软雅黑" panose="020B0503020204020204" pitchFamily="34" charset="-122"/>
                <a:ea typeface="微软雅黑" panose="020B0503020204020204" pitchFamily="34" charset="-122"/>
              </a:endParaRPr>
            </a:p>
          </p:txBody>
        </p:sp>
        <p:sp>
          <p:nvSpPr>
            <p:cNvPr id="25" name="矩形: 圆顶角 24">
              <a:extLst>
                <a:ext uri="{FF2B5EF4-FFF2-40B4-BE49-F238E27FC236}">
                  <a16:creationId xmlns:a16="http://schemas.microsoft.com/office/drawing/2014/main" id="{BB17FE84-5837-4511-AA08-EBC04106AF4C}"/>
                </a:ext>
              </a:extLst>
            </p:cNvPr>
            <p:cNvSpPr/>
            <p:nvPr/>
          </p:nvSpPr>
          <p:spPr>
            <a:xfrm>
              <a:off x="160867" y="6212713"/>
              <a:ext cx="11929532" cy="477070"/>
            </a:xfrm>
            <a:prstGeom prst="round2SameRect">
              <a:avLst>
                <a:gd name="adj1" fmla="val 0"/>
                <a:gd name="adj2" fmla="val 17346"/>
              </a:avLst>
            </a:prstGeom>
            <a:grpFill/>
            <a:ln w="12700" cap="flat" cmpd="sng" algn="ctr">
              <a:noFill/>
              <a:prstDash val="solid"/>
              <a:miter lim="800000"/>
            </a:ln>
            <a:effectLst/>
          </p:spPr>
          <p:txBody>
            <a:bodyPr rtlCol="0" anchor="t"/>
            <a:lstStyle/>
            <a:p>
              <a:pPr algn="ctr" defTabSz="914400">
                <a:defRPr/>
              </a:pPr>
              <a:endParaRPr lang="zh-CN" altLang="en-US" sz="700" kern="0"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3AFFA3F6-AC89-4BAC-A92D-642740C5D8BC}"/>
                </a:ext>
              </a:extLst>
            </p:cNvPr>
            <p:cNvGrpSpPr/>
            <p:nvPr/>
          </p:nvGrpSpPr>
          <p:grpSpPr>
            <a:xfrm>
              <a:off x="750134" y="6301575"/>
              <a:ext cx="1516525" cy="304732"/>
              <a:chOff x="2888819" y="5785780"/>
              <a:chExt cx="1516525" cy="304732"/>
            </a:xfrm>
            <a:grpFill/>
          </p:grpSpPr>
          <p:pic>
            <p:nvPicPr>
              <p:cNvPr id="29" name="图片 28">
                <a:extLst>
                  <a:ext uri="{FF2B5EF4-FFF2-40B4-BE49-F238E27FC236}">
                    <a16:creationId xmlns:a16="http://schemas.microsoft.com/office/drawing/2014/main" id="{A87265AB-7828-47FD-9B8F-67323F616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19"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0" name="矩形 29">
                <a:extLst>
                  <a:ext uri="{FF2B5EF4-FFF2-40B4-BE49-F238E27FC236}">
                    <a16:creationId xmlns:a16="http://schemas.microsoft.com/office/drawing/2014/main" id="{4B14232D-C804-46E1-83A4-63431138E489}"/>
                  </a:ext>
                </a:extLst>
              </p:cNvPr>
              <p:cNvSpPr/>
              <p:nvPr/>
            </p:nvSpPr>
            <p:spPr>
              <a:xfrm>
                <a:off x="3138785" y="5798974"/>
                <a:ext cx="126655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私有云部署 </a:t>
                </a:r>
              </a:p>
            </p:txBody>
          </p:sp>
        </p:grpSp>
        <p:grpSp>
          <p:nvGrpSpPr>
            <p:cNvPr id="31" name="组合 30">
              <a:extLst>
                <a:ext uri="{FF2B5EF4-FFF2-40B4-BE49-F238E27FC236}">
                  <a16:creationId xmlns:a16="http://schemas.microsoft.com/office/drawing/2014/main" id="{286D6DA8-0CAE-44A7-AE4B-6DF016DE1799}"/>
                </a:ext>
              </a:extLst>
            </p:cNvPr>
            <p:cNvGrpSpPr/>
            <p:nvPr/>
          </p:nvGrpSpPr>
          <p:grpSpPr>
            <a:xfrm>
              <a:off x="2968957" y="6301575"/>
              <a:ext cx="1333427" cy="304732"/>
              <a:chOff x="4717815" y="5785780"/>
              <a:chExt cx="1333427" cy="304732"/>
            </a:xfrm>
            <a:grpFill/>
          </p:grpSpPr>
          <p:pic>
            <p:nvPicPr>
              <p:cNvPr id="32" name="图片 31">
                <a:extLst>
                  <a:ext uri="{FF2B5EF4-FFF2-40B4-BE49-F238E27FC236}">
                    <a16:creationId xmlns:a16="http://schemas.microsoft.com/office/drawing/2014/main" id="{20B3A24A-7621-4E73-8291-D23716FAB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815"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3" name="矩形 32">
                <a:extLst>
                  <a:ext uri="{FF2B5EF4-FFF2-40B4-BE49-F238E27FC236}">
                    <a16:creationId xmlns:a16="http://schemas.microsoft.com/office/drawing/2014/main" id="{316C9D59-77FD-48B6-BBE1-545F9921F9B2}"/>
                  </a:ext>
                </a:extLst>
              </p:cNvPr>
              <p:cNvSpPr/>
              <p:nvPr/>
            </p:nvSpPr>
            <p:spPr>
              <a:xfrm>
                <a:off x="4956753" y="5798974"/>
                <a:ext cx="109448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服务集群 </a:t>
                </a:r>
              </a:p>
            </p:txBody>
          </p:sp>
        </p:grpSp>
        <p:grpSp>
          <p:nvGrpSpPr>
            <p:cNvPr id="34" name="组合 33">
              <a:extLst>
                <a:ext uri="{FF2B5EF4-FFF2-40B4-BE49-F238E27FC236}">
                  <a16:creationId xmlns:a16="http://schemas.microsoft.com/office/drawing/2014/main" id="{4F52CD3E-E434-4EF3-9DD0-BE18DAB63DBE}"/>
                </a:ext>
              </a:extLst>
            </p:cNvPr>
            <p:cNvGrpSpPr/>
            <p:nvPr/>
          </p:nvGrpSpPr>
          <p:grpSpPr>
            <a:xfrm>
              <a:off x="9639095" y="6301575"/>
              <a:ext cx="2134640" cy="304732"/>
              <a:chOff x="6806950" y="5785780"/>
              <a:chExt cx="2134640" cy="304732"/>
            </a:xfrm>
            <a:grpFill/>
          </p:grpSpPr>
          <p:pic>
            <p:nvPicPr>
              <p:cNvPr id="35" name="图片 34">
                <a:extLst>
                  <a:ext uri="{FF2B5EF4-FFF2-40B4-BE49-F238E27FC236}">
                    <a16:creationId xmlns:a16="http://schemas.microsoft.com/office/drawing/2014/main" id="{2D9CD224-CD94-4E9E-9B9B-6449A64FC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950"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6" name="矩形 35">
                <a:extLst>
                  <a:ext uri="{FF2B5EF4-FFF2-40B4-BE49-F238E27FC236}">
                    <a16:creationId xmlns:a16="http://schemas.microsoft.com/office/drawing/2014/main" id="{D7CC7AA8-140B-423F-84F1-564D90FB0990}"/>
                  </a:ext>
                </a:extLst>
              </p:cNvPr>
              <p:cNvSpPr/>
              <p:nvPr/>
            </p:nvSpPr>
            <p:spPr>
              <a:xfrm>
                <a:off x="7023622" y="5798974"/>
                <a:ext cx="1917968"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全站</a:t>
                </a:r>
                <a:r>
                  <a:rPr lang="en-US" altLang="zh-CN" sz="700" dirty="0">
                    <a:solidFill>
                      <a:schemeClr val="bg1"/>
                    </a:solidFill>
                    <a:latin typeface="微软雅黑" panose="020B0503020204020204" pitchFamily="34" charset="-122"/>
                    <a:ea typeface="微软雅黑" panose="020B0503020204020204" pitchFamily="34" charset="-122"/>
                  </a:rPr>
                  <a:t>HTTPS</a:t>
                </a:r>
                <a:r>
                  <a:rPr lang="zh-CN" altLang="en-US" sz="700" dirty="0">
                    <a:solidFill>
                      <a:schemeClr val="bg1"/>
                    </a:solidFill>
                    <a:latin typeface="微软雅黑" panose="020B0503020204020204" pitchFamily="34" charset="-122"/>
                    <a:ea typeface="微软雅黑" panose="020B0503020204020204" pitchFamily="34" charset="-122"/>
                  </a:rPr>
                  <a:t>安全连接</a:t>
                </a:r>
              </a:p>
            </p:txBody>
          </p:sp>
        </p:grpSp>
        <p:grpSp>
          <p:nvGrpSpPr>
            <p:cNvPr id="37" name="组合 36">
              <a:extLst>
                <a:ext uri="{FF2B5EF4-FFF2-40B4-BE49-F238E27FC236}">
                  <a16:creationId xmlns:a16="http://schemas.microsoft.com/office/drawing/2014/main" id="{69DEF165-A3BF-41BF-BDFF-43E1E78A9E3F}"/>
                </a:ext>
              </a:extLst>
            </p:cNvPr>
            <p:cNvGrpSpPr/>
            <p:nvPr/>
          </p:nvGrpSpPr>
          <p:grpSpPr>
            <a:xfrm>
              <a:off x="4471433" y="6301575"/>
              <a:ext cx="1447365" cy="304732"/>
              <a:chOff x="5701203" y="5785263"/>
              <a:chExt cx="1447365" cy="304732"/>
            </a:xfrm>
            <a:grpFill/>
          </p:grpSpPr>
          <p:pic>
            <p:nvPicPr>
              <p:cNvPr id="38" name="图片 37">
                <a:extLst>
                  <a:ext uri="{FF2B5EF4-FFF2-40B4-BE49-F238E27FC236}">
                    <a16:creationId xmlns:a16="http://schemas.microsoft.com/office/drawing/2014/main" id="{CCD0371E-A7EC-44CD-9B61-DBC9DD87D6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1203" y="5785263"/>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9" name="矩形 38">
                <a:extLst>
                  <a:ext uri="{FF2B5EF4-FFF2-40B4-BE49-F238E27FC236}">
                    <a16:creationId xmlns:a16="http://schemas.microsoft.com/office/drawing/2014/main" id="{66DFCEDF-2A44-4A52-8A55-4D229ABF6A0A}"/>
                  </a:ext>
                </a:extLst>
              </p:cNvPr>
              <p:cNvSpPr/>
              <p:nvPr/>
            </p:nvSpPr>
            <p:spPr>
              <a:xfrm>
                <a:off x="5934245" y="5798457"/>
                <a:ext cx="1214323"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微服务架构</a:t>
                </a:r>
              </a:p>
            </p:txBody>
          </p:sp>
        </p:grpSp>
        <p:grpSp>
          <p:nvGrpSpPr>
            <p:cNvPr id="40" name="组合 39">
              <a:extLst>
                <a:ext uri="{FF2B5EF4-FFF2-40B4-BE49-F238E27FC236}">
                  <a16:creationId xmlns:a16="http://schemas.microsoft.com/office/drawing/2014/main" id="{56F8A8D0-2378-4964-AFEA-4D456417A19A}"/>
                </a:ext>
              </a:extLst>
            </p:cNvPr>
            <p:cNvGrpSpPr/>
            <p:nvPr/>
          </p:nvGrpSpPr>
          <p:grpSpPr>
            <a:xfrm>
              <a:off x="6398552" y="6264294"/>
              <a:ext cx="3128826" cy="337055"/>
              <a:chOff x="4437346" y="6332409"/>
              <a:chExt cx="3128826" cy="337055"/>
            </a:xfrm>
            <a:grpFill/>
          </p:grpSpPr>
          <p:pic>
            <p:nvPicPr>
              <p:cNvPr id="41" name="图片 40">
                <a:extLst>
                  <a:ext uri="{FF2B5EF4-FFF2-40B4-BE49-F238E27FC236}">
                    <a16:creationId xmlns:a16="http://schemas.microsoft.com/office/drawing/2014/main" id="{188F2C0E-2873-4784-ABA6-54DA2A083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236" y="6332409"/>
                <a:ext cx="325281" cy="32528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42" name="矩形 41">
                <a:extLst>
                  <a:ext uri="{FF2B5EF4-FFF2-40B4-BE49-F238E27FC236}">
                    <a16:creationId xmlns:a16="http://schemas.microsoft.com/office/drawing/2014/main" id="{5C3B80BA-C611-4EF3-B355-47D3A86D280D}"/>
                  </a:ext>
                </a:extLst>
              </p:cNvPr>
              <p:cNvSpPr/>
              <p:nvPr/>
            </p:nvSpPr>
            <p:spPr>
              <a:xfrm>
                <a:off x="6130617" y="6364243"/>
                <a:ext cx="1435555"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开放</a:t>
                </a:r>
                <a:r>
                  <a:rPr lang="en-US" altLang="zh-CN" sz="700" dirty="0">
                    <a:solidFill>
                      <a:schemeClr val="bg1"/>
                    </a:solidFill>
                    <a:latin typeface="微软雅黑" panose="020B0503020204020204" pitchFamily="34" charset="-122"/>
                    <a:ea typeface="微软雅黑" panose="020B0503020204020204" pitchFamily="34" charset="-122"/>
                  </a:rPr>
                  <a:t>PaaS</a:t>
                </a:r>
                <a:r>
                  <a:rPr lang="zh-CN" altLang="en-US" sz="700" dirty="0">
                    <a:solidFill>
                      <a:schemeClr val="bg1"/>
                    </a:solidFill>
                    <a:latin typeface="微软雅黑" panose="020B0503020204020204" pitchFamily="34" charset="-122"/>
                    <a:ea typeface="微软雅黑" panose="020B0503020204020204" pitchFamily="34" charset="-122"/>
                  </a:rPr>
                  <a:t>平台</a:t>
                </a:r>
              </a:p>
            </p:txBody>
          </p:sp>
          <p:sp>
            <p:nvSpPr>
              <p:cNvPr id="43" name="矩形 42">
                <a:extLst>
                  <a:ext uri="{FF2B5EF4-FFF2-40B4-BE49-F238E27FC236}">
                    <a16:creationId xmlns:a16="http://schemas.microsoft.com/office/drawing/2014/main" id="{79800A1B-552F-49A6-8B86-05978817BBFE}"/>
                  </a:ext>
                </a:extLst>
              </p:cNvPr>
              <p:cNvSpPr/>
              <p:nvPr/>
            </p:nvSpPr>
            <p:spPr>
              <a:xfrm>
                <a:off x="4437346" y="6377927"/>
                <a:ext cx="1331084"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工业</a:t>
                </a:r>
                <a:r>
                  <a:rPr lang="en-US" altLang="zh-CN" sz="700" dirty="0">
                    <a:solidFill>
                      <a:schemeClr val="bg1"/>
                    </a:solidFill>
                    <a:latin typeface="微软雅黑" panose="020B0503020204020204" pitchFamily="34" charset="-122"/>
                    <a:ea typeface="微软雅黑" panose="020B0503020204020204" pitchFamily="34" charset="-122"/>
                  </a:rPr>
                  <a:t>IOT</a:t>
                </a:r>
                <a:r>
                  <a:rPr lang="zh-CN" altLang="en-US" sz="700" dirty="0">
                    <a:solidFill>
                      <a:schemeClr val="bg1"/>
                    </a:solidFill>
                    <a:latin typeface="微软雅黑" panose="020B0503020204020204" pitchFamily="34" charset="-122"/>
                    <a:ea typeface="微软雅黑" panose="020B0503020204020204" pitchFamily="34" charset="-122"/>
                  </a:rPr>
                  <a:t>平台</a:t>
                </a:r>
              </a:p>
            </p:txBody>
          </p:sp>
        </p:grpSp>
        <p:sp>
          <p:nvSpPr>
            <p:cNvPr id="44" name="矩形: 圆顶角 43">
              <a:extLst>
                <a:ext uri="{FF2B5EF4-FFF2-40B4-BE49-F238E27FC236}">
                  <a16:creationId xmlns:a16="http://schemas.microsoft.com/office/drawing/2014/main" id="{0DC82EE2-6B75-4BFE-9281-60F55EC3EE25}"/>
                </a:ext>
              </a:extLst>
            </p:cNvPr>
            <p:cNvSpPr/>
            <p:nvPr/>
          </p:nvSpPr>
          <p:spPr>
            <a:xfrm>
              <a:off x="159326" y="2458429"/>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检测与质控</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检测过程与制程质量控制</a:t>
              </a:r>
              <a:endParaRPr lang="zh-CN" altLang="en-US" sz="900" kern="0" dirty="0">
                <a:solidFill>
                  <a:schemeClr val="bg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731A279D-FA78-4F9C-A1C5-04F03CF64570}"/>
                </a:ext>
              </a:extLst>
            </p:cNvPr>
            <p:cNvSpPr/>
            <p:nvPr/>
          </p:nvSpPr>
          <p:spPr>
            <a:xfrm>
              <a:off x="46259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检验计划</a:t>
              </a:r>
            </a:p>
          </p:txBody>
        </p:sp>
        <p:sp>
          <p:nvSpPr>
            <p:cNvPr id="46" name="矩形 45">
              <a:extLst>
                <a:ext uri="{FF2B5EF4-FFF2-40B4-BE49-F238E27FC236}">
                  <a16:creationId xmlns:a16="http://schemas.microsoft.com/office/drawing/2014/main" id="{A424E8AD-5E63-41B1-8877-726DF11CCB62}"/>
                </a:ext>
              </a:extLst>
            </p:cNvPr>
            <p:cNvSpPr/>
            <p:nvPr/>
          </p:nvSpPr>
          <p:spPr>
            <a:xfrm>
              <a:off x="1432151"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制程检验</a:t>
              </a:r>
            </a:p>
          </p:txBody>
        </p:sp>
        <p:sp>
          <p:nvSpPr>
            <p:cNvPr id="47" name="矩形 46">
              <a:extLst>
                <a:ext uri="{FF2B5EF4-FFF2-40B4-BE49-F238E27FC236}">
                  <a16:creationId xmlns:a16="http://schemas.microsoft.com/office/drawing/2014/main" id="{B346A7DD-FFC2-43A5-9E24-C7623EB67AE3}"/>
                </a:ext>
              </a:extLst>
            </p:cNvPr>
            <p:cNvSpPr/>
            <p:nvPr/>
          </p:nvSpPr>
          <p:spPr>
            <a:xfrm>
              <a:off x="457247"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来料检验</a:t>
              </a:r>
            </a:p>
          </p:txBody>
        </p:sp>
        <p:sp>
          <p:nvSpPr>
            <p:cNvPr id="48" name="矩形 47">
              <a:extLst>
                <a:ext uri="{FF2B5EF4-FFF2-40B4-BE49-F238E27FC236}">
                  <a16:creationId xmlns:a16="http://schemas.microsoft.com/office/drawing/2014/main" id="{94044287-6FD9-4C1A-ACB4-E16A974F1BFB}"/>
                </a:ext>
              </a:extLst>
            </p:cNvPr>
            <p:cNvSpPr/>
            <p:nvPr/>
          </p:nvSpPr>
          <p:spPr>
            <a:xfrm>
              <a:off x="462593"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过程能力</a:t>
              </a:r>
            </a:p>
          </p:txBody>
        </p:sp>
        <p:pic>
          <p:nvPicPr>
            <p:cNvPr id="49" name="图片 48">
              <a:extLst>
                <a:ext uri="{FF2B5EF4-FFF2-40B4-BE49-F238E27FC236}">
                  <a16:creationId xmlns:a16="http://schemas.microsoft.com/office/drawing/2014/main" id="{61769A36-46FD-4D80-95B0-865A48BB9B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406"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0" name="图片 49">
              <a:extLst>
                <a:ext uri="{FF2B5EF4-FFF2-40B4-BE49-F238E27FC236}">
                  <a16:creationId xmlns:a16="http://schemas.microsoft.com/office/drawing/2014/main" id="{94863F5F-4FFA-464E-8FB1-999EE9CD38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857"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1" name="图片 50">
              <a:extLst>
                <a:ext uri="{FF2B5EF4-FFF2-40B4-BE49-F238E27FC236}">
                  <a16:creationId xmlns:a16="http://schemas.microsoft.com/office/drawing/2014/main" id="{1E775CE1-6BA6-460C-A8B4-7B32FC1C06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89837"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2" name="图片 51">
              <a:extLst>
                <a:ext uri="{FF2B5EF4-FFF2-40B4-BE49-F238E27FC236}">
                  <a16:creationId xmlns:a16="http://schemas.microsoft.com/office/drawing/2014/main" id="{060079C6-61B6-4E06-A323-4126282FD8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9837"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3" name="矩形 52">
              <a:extLst>
                <a:ext uri="{FF2B5EF4-FFF2-40B4-BE49-F238E27FC236}">
                  <a16:creationId xmlns:a16="http://schemas.microsoft.com/office/drawing/2014/main" id="{F04F12BB-2E57-424B-8117-2638F563B082}"/>
                </a:ext>
              </a:extLst>
            </p:cNvPr>
            <p:cNvSpPr/>
            <p:nvPr/>
          </p:nvSpPr>
          <p:spPr>
            <a:xfrm>
              <a:off x="150302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检验工单</a:t>
              </a:r>
            </a:p>
          </p:txBody>
        </p:sp>
        <p:pic>
          <p:nvPicPr>
            <p:cNvPr id="54" name="图片 53">
              <a:extLst>
                <a:ext uri="{FF2B5EF4-FFF2-40B4-BE49-F238E27FC236}">
                  <a16:creationId xmlns:a16="http://schemas.microsoft.com/office/drawing/2014/main" id="{767FC933-9DAE-49D3-92BE-283C1919FC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61462" y="6296129"/>
              <a:ext cx="325281" cy="32528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5" name="内容占位符 5">
              <a:extLst>
                <a:ext uri="{FF2B5EF4-FFF2-40B4-BE49-F238E27FC236}">
                  <a16:creationId xmlns:a16="http://schemas.microsoft.com/office/drawing/2014/main" id="{BD63167F-3670-4CC0-9EAC-EC43276992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406"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6" name="矩形: 圆顶角 55">
              <a:extLst>
                <a:ext uri="{FF2B5EF4-FFF2-40B4-BE49-F238E27FC236}">
                  <a16:creationId xmlns:a16="http://schemas.microsoft.com/office/drawing/2014/main" id="{C1F62CF6-F6B7-4AA2-9499-1B83EC66B59F}"/>
                </a:ext>
              </a:extLst>
            </p:cNvPr>
            <p:cNvSpPr/>
            <p:nvPr/>
          </p:nvSpPr>
          <p:spPr>
            <a:xfrm>
              <a:off x="2551660" y="2458429"/>
              <a:ext cx="2340000" cy="2926963"/>
            </a:xfrm>
            <a:prstGeom prst="round2SameRect">
              <a:avLst>
                <a:gd name="adj1" fmla="val 6893"/>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改进与体系</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质量体系和改进管理</a:t>
              </a:r>
            </a:p>
          </p:txBody>
        </p:sp>
        <p:sp>
          <p:nvSpPr>
            <p:cNvPr id="57" name="矩形 56">
              <a:extLst>
                <a:ext uri="{FF2B5EF4-FFF2-40B4-BE49-F238E27FC236}">
                  <a16:creationId xmlns:a16="http://schemas.microsoft.com/office/drawing/2014/main" id="{C33CEFDB-B5A5-4A44-9F98-B6BF43DACAB1}"/>
                </a:ext>
              </a:extLst>
            </p:cNvPr>
            <p:cNvSpPr/>
            <p:nvPr/>
          </p:nvSpPr>
          <p:spPr>
            <a:xfrm>
              <a:off x="2673087" y="5028476"/>
              <a:ext cx="1214323"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人员培训与资质</a:t>
              </a:r>
            </a:p>
          </p:txBody>
        </p:sp>
        <p:sp>
          <p:nvSpPr>
            <p:cNvPr id="58" name="矩形 57">
              <a:extLst>
                <a:ext uri="{FF2B5EF4-FFF2-40B4-BE49-F238E27FC236}">
                  <a16:creationId xmlns:a16="http://schemas.microsoft.com/office/drawing/2014/main" id="{FA4BDACA-86C7-495F-91D0-1FC30256BD1F}"/>
                </a:ext>
              </a:extLst>
            </p:cNvPr>
            <p:cNvSpPr/>
            <p:nvPr/>
          </p:nvSpPr>
          <p:spPr>
            <a:xfrm>
              <a:off x="2795994" y="3655880"/>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问题与措施</a:t>
              </a:r>
            </a:p>
          </p:txBody>
        </p:sp>
        <p:sp>
          <p:nvSpPr>
            <p:cNvPr id="59" name="矩形 58">
              <a:extLst>
                <a:ext uri="{FF2B5EF4-FFF2-40B4-BE49-F238E27FC236}">
                  <a16:creationId xmlns:a16="http://schemas.microsoft.com/office/drawing/2014/main" id="{422FE821-150E-4239-8D88-EAFA532F9011}"/>
                </a:ext>
              </a:extLst>
            </p:cNvPr>
            <p:cNvSpPr/>
            <p:nvPr/>
          </p:nvSpPr>
          <p:spPr>
            <a:xfrm>
              <a:off x="3895879" y="3655880"/>
              <a:ext cx="762638" cy="235473"/>
            </a:xfrm>
            <a:prstGeom prst="rect">
              <a:avLst/>
            </a:prstGeom>
            <a:grpFill/>
          </p:spPr>
          <p:txBody>
            <a:bodyPr wrap="non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3F743581-18F6-47DB-A2AC-FCB85A699735}"/>
                </a:ext>
              </a:extLst>
            </p:cNvPr>
            <p:cNvSpPr/>
            <p:nvPr/>
          </p:nvSpPr>
          <p:spPr>
            <a:xfrm>
              <a:off x="2734540" y="435964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体系文件管理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61" name="图片 60">
              <a:extLst>
                <a:ext uri="{FF2B5EF4-FFF2-40B4-BE49-F238E27FC236}">
                  <a16:creationId xmlns:a16="http://schemas.microsoft.com/office/drawing/2014/main" id="{3FD36574-1405-4375-92F7-E3E7DAE7843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18248"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62" name="图片 61">
              <a:extLst>
                <a:ext uri="{FF2B5EF4-FFF2-40B4-BE49-F238E27FC236}">
                  <a16:creationId xmlns:a16="http://schemas.microsoft.com/office/drawing/2014/main" id="{8EF63FE1-3326-4189-B6DE-A7912E3F1D1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15198"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63" name="图片 62">
              <a:extLst>
                <a:ext uri="{FF2B5EF4-FFF2-40B4-BE49-F238E27FC236}">
                  <a16:creationId xmlns:a16="http://schemas.microsoft.com/office/drawing/2014/main" id="{438AC12B-1CB2-43C5-9F87-810E849353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71398" y="4680416"/>
              <a:ext cx="417700" cy="4177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64" name="矩形 63">
              <a:extLst>
                <a:ext uri="{FF2B5EF4-FFF2-40B4-BE49-F238E27FC236}">
                  <a16:creationId xmlns:a16="http://schemas.microsoft.com/office/drawing/2014/main" id="{92557854-2F21-45E5-832B-1848B96E8FCF}"/>
                </a:ext>
              </a:extLst>
            </p:cNvPr>
            <p:cNvSpPr/>
            <p:nvPr/>
          </p:nvSpPr>
          <p:spPr>
            <a:xfrm>
              <a:off x="3928384"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证书管理</a:t>
              </a:r>
            </a:p>
          </p:txBody>
        </p:sp>
        <p:sp>
          <p:nvSpPr>
            <p:cNvPr id="65" name="矩形 64">
              <a:extLst>
                <a:ext uri="{FF2B5EF4-FFF2-40B4-BE49-F238E27FC236}">
                  <a16:creationId xmlns:a16="http://schemas.microsoft.com/office/drawing/2014/main" id="{99B0230C-2938-4B61-97AB-19449225C403}"/>
                </a:ext>
              </a:extLst>
            </p:cNvPr>
            <p:cNvSpPr/>
            <p:nvPr/>
          </p:nvSpPr>
          <p:spPr>
            <a:xfrm>
              <a:off x="3854397"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审核管理</a:t>
              </a:r>
            </a:p>
          </p:txBody>
        </p:sp>
        <p:pic>
          <p:nvPicPr>
            <p:cNvPr id="66" name="图片 65">
              <a:extLst>
                <a:ext uri="{FF2B5EF4-FFF2-40B4-BE49-F238E27FC236}">
                  <a16:creationId xmlns:a16="http://schemas.microsoft.com/office/drawing/2014/main" id="{89A7FA99-F1DD-4CB6-B758-EADD681B45B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15198"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67" name="矩形: 圆顶角 66">
              <a:extLst>
                <a:ext uri="{FF2B5EF4-FFF2-40B4-BE49-F238E27FC236}">
                  <a16:creationId xmlns:a16="http://schemas.microsoft.com/office/drawing/2014/main" id="{4FB098C0-FFF6-4E2D-84C0-A34175A6CDE7}"/>
                </a:ext>
              </a:extLst>
            </p:cNvPr>
            <p:cNvSpPr/>
            <p:nvPr/>
          </p:nvSpPr>
          <p:spPr>
            <a:xfrm>
              <a:off x="4943994" y="2453509"/>
              <a:ext cx="2340000" cy="2931883"/>
            </a:xfrm>
            <a:prstGeom prst="round2SameRect">
              <a:avLst>
                <a:gd name="adj1" fmla="val 7300"/>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供应商质量协同</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采购方与供应商跨供应链协同</a:t>
              </a:r>
            </a:p>
          </p:txBody>
        </p:sp>
        <p:sp>
          <p:nvSpPr>
            <p:cNvPr id="68" name="矩形 67">
              <a:extLst>
                <a:ext uri="{FF2B5EF4-FFF2-40B4-BE49-F238E27FC236}">
                  <a16:creationId xmlns:a16="http://schemas.microsoft.com/office/drawing/2014/main" id="{B7CEB531-66F7-4F56-9118-32858D33B43A}"/>
                </a:ext>
              </a:extLst>
            </p:cNvPr>
            <p:cNvSpPr/>
            <p:nvPr/>
          </p:nvSpPr>
          <p:spPr>
            <a:xfrm>
              <a:off x="6168466" y="4359646"/>
              <a:ext cx="925799"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供应商审核</a:t>
              </a:r>
            </a:p>
          </p:txBody>
        </p:sp>
        <p:sp>
          <p:nvSpPr>
            <p:cNvPr id="69" name="矩形 68">
              <a:extLst>
                <a:ext uri="{FF2B5EF4-FFF2-40B4-BE49-F238E27FC236}">
                  <a16:creationId xmlns:a16="http://schemas.microsoft.com/office/drawing/2014/main" id="{F8CF0FA8-7C36-46B2-9065-6E384AE416B2}"/>
                </a:ext>
              </a:extLst>
            </p:cNvPr>
            <p:cNvSpPr/>
            <p:nvPr/>
          </p:nvSpPr>
          <p:spPr>
            <a:xfrm>
              <a:off x="5215441" y="3602140"/>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zh-CN" sz="500" dirty="0">
                  <a:solidFill>
                    <a:schemeClr val="bg1"/>
                  </a:solidFill>
                  <a:latin typeface="微软雅黑" panose="020B0503020204020204" pitchFamily="34" charset="-122"/>
                  <a:ea typeface="微软雅黑" panose="020B0503020204020204" pitchFamily="34" charset="-122"/>
                </a:rPr>
                <a:t>供应商</a:t>
              </a:r>
              <a:r>
                <a:rPr lang="zh-CN" altLang="en-US" sz="500" dirty="0">
                  <a:solidFill>
                    <a:schemeClr val="bg1"/>
                  </a:solidFill>
                  <a:latin typeface="微软雅黑" panose="020B0503020204020204" pitchFamily="34" charset="-122"/>
                  <a:ea typeface="微软雅黑" panose="020B0503020204020204" pitchFamily="34" charset="-122"/>
                </a:rPr>
                <a:t>准入</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9D0D05D3-7F5A-4DAD-8514-150FA3C17DEA}"/>
                </a:ext>
              </a:extLst>
            </p:cNvPr>
            <p:cNvSpPr/>
            <p:nvPr/>
          </p:nvSpPr>
          <p:spPr>
            <a:xfrm>
              <a:off x="7703977" y="2142523"/>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质量追溯</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05AEA68B-FA1E-4D88-9CA7-ACF9722A670D}"/>
                </a:ext>
              </a:extLst>
            </p:cNvPr>
            <p:cNvSpPr/>
            <p:nvPr/>
          </p:nvSpPr>
          <p:spPr>
            <a:xfrm>
              <a:off x="5341444" y="4359646"/>
              <a:ext cx="82153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零部件认可</a:t>
              </a:r>
            </a:p>
          </p:txBody>
        </p:sp>
        <p:pic>
          <p:nvPicPr>
            <p:cNvPr id="72" name="图片 71">
              <a:extLst>
                <a:ext uri="{FF2B5EF4-FFF2-40B4-BE49-F238E27FC236}">
                  <a16:creationId xmlns:a16="http://schemas.microsoft.com/office/drawing/2014/main" id="{1EFB9C70-9876-44F7-ACCC-5653DBED542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03002" y="1815611"/>
              <a:ext cx="279450" cy="27945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3" name="图片 72">
              <a:extLst>
                <a:ext uri="{FF2B5EF4-FFF2-40B4-BE49-F238E27FC236}">
                  <a16:creationId xmlns:a16="http://schemas.microsoft.com/office/drawing/2014/main" id="{82603123-7935-45D6-8AE2-133D4FB476F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0212" y="3300961"/>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4" name="图片 73">
              <a:extLst>
                <a:ext uri="{FF2B5EF4-FFF2-40B4-BE49-F238E27FC236}">
                  <a16:creationId xmlns:a16="http://schemas.microsoft.com/office/drawing/2014/main" id="{C0CE6614-AF1B-4131-9153-52E8B976696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90212"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5" name="图片 74">
              <a:extLst>
                <a:ext uri="{FF2B5EF4-FFF2-40B4-BE49-F238E27FC236}">
                  <a16:creationId xmlns:a16="http://schemas.microsoft.com/office/drawing/2014/main" id="{DA974950-C24F-4EF8-9AFB-A5670C1CB1F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69365"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76" name="矩形 75">
              <a:extLst>
                <a:ext uri="{FF2B5EF4-FFF2-40B4-BE49-F238E27FC236}">
                  <a16:creationId xmlns:a16="http://schemas.microsoft.com/office/drawing/2014/main" id="{37F20A42-675E-4362-BD27-3B31B8A08F4F}"/>
                </a:ext>
              </a:extLst>
            </p:cNvPr>
            <p:cNvSpPr/>
            <p:nvPr/>
          </p:nvSpPr>
          <p:spPr>
            <a:xfrm>
              <a:off x="6218267" y="5028476"/>
              <a:ext cx="826451"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供应商质检</a:t>
              </a:r>
            </a:p>
          </p:txBody>
        </p:sp>
        <p:pic>
          <p:nvPicPr>
            <p:cNvPr id="77" name="图片 76">
              <a:extLst>
                <a:ext uri="{FF2B5EF4-FFF2-40B4-BE49-F238E27FC236}">
                  <a16:creationId xmlns:a16="http://schemas.microsoft.com/office/drawing/2014/main" id="{A07E6062-CE61-41C6-8165-F777B141A3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5041" y="4694172"/>
              <a:ext cx="382329"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78" name="矩形 77">
              <a:extLst>
                <a:ext uri="{FF2B5EF4-FFF2-40B4-BE49-F238E27FC236}">
                  <a16:creationId xmlns:a16="http://schemas.microsoft.com/office/drawing/2014/main" id="{0723B3D7-023D-4CAC-9680-8EFBD3D347F6}"/>
                </a:ext>
              </a:extLst>
            </p:cNvPr>
            <p:cNvSpPr/>
            <p:nvPr/>
          </p:nvSpPr>
          <p:spPr>
            <a:xfrm>
              <a:off x="4850270" y="1337155"/>
              <a:ext cx="2847413" cy="431326"/>
            </a:xfrm>
            <a:prstGeom prst="rect">
              <a:avLst/>
            </a:prstGeom>
            <a:noFill/>
          </p:spPr>
          <p:txBody>
            <a:bodyPr wrap="square">
              <a:spAutoFit/>
            </a:bodyPr>
            <a:lstStyle/>
            <a:p>
              <a:pPr algn="ctr" defTabSz="914400">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数据分析与可视化</a:t>
              </a:r>
            </a:p>
          </p:txBody>
        </p:sp>
        <p:sp>
          <p:nvSpPr>
            <p:cNvPr id="79" name="矩形 78">
              <a:extLst>
                <a:ext uri="{FF2B5EF4-FFF2-40B4-BE49-F238E27FC236}">
                  <a16:creationId xmlns:a16="http://schemas.microsoft.com/office/drawing/2014/main" id="{B634223C-E991-444D-809B-8E1942D6304A}"/>
                </a:ext>
              </a:extLst>
            </p:cNvPr>
            <p:cNvSpPr/>
            <p:nvPr/>
          </p:nvSpPr>
          <p:spPr>
            <a:xfrm>
              <a:off x="3243749" y="2142523"/>
              <a:ext cx="73081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质量看板</a:t>
              </a:r>
            </a:p>
          </p:txBody>
        </p:sp>
        <p:pic>
          <p:nvPicPr>
            <p:cNvPr id="80" name="图片 79">
              <a:extLst>
                <a:ext uri="{FF2B5EF4-FFF2-40B4-BE49-F238E27FC236}">
                  <a16:creationId xmlns:a16="http://schemas.microsoft.com/office/drawing/2014/main" id="{951DC2D8-C43A-4390-A78C-398AB475A5B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486990" y="1766673"/>
              <a:ext cx="328388" cy="32838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1" name="矩形 80">
              <a:extLst>
                <a:ext uri="{FF2B5EF4-FFF2-40B4-BE49-F238E27FC236}">
                  <a16:creationId xmlns:a16="http://schemas.microsoft.com/office/drawing/2014/main" id="{5BC29FBC-B932-43D7-8C78-B91EB0FA96A7}"/>
                </a:ext>
              </a:extLst>
            </p:cNvPr>
            <p:cNvSpPr/>
            <p:nvPr/>
          </p:nvSpPr>
          <p:spPr>
            <a:xfrm>
              <a:off x="4800431" y="2142523"/>
              <a:ext cx="70215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工作任务</a:t>
              </a:r>
            </a:p>
          </p:txBody>
        </p:sp>
        <p:sp>
          <p:nvSpPr>
            <p:cNvPr id="82" name="矩形 81">
              <a:extLst>
                <a:ext uri="{FF2B5EF4-FFF2-40B4-BE49-F238E27FC236}">
                  <a16:creationId xmlns:a16="http://schemas.microsoft.com/office/drawing/2014/main" id="{417D2429-EDFE-4F1A-8824-D5DFCBE9077F}"/>
                </a:ext>
              </a:extLst>
            </p:cNvPr>
            <p:cNvSpPr/>
            <p:nvPr/>
          </p:nvSpPr>
          <p:spPr>
            <a:xfrm>
              <a:off x="3903243" y="2142523"/>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供应链看板</a:t>
              </a:r>
            </a:p>
          </p:txBody>
        </p:sp>
        <p:pic>
          <p:nvPicPr>
            <p:cNvPr id="83" name="图片 82">
              <a:extLst>
                <a:ext uri="{FF2B5EF4-FFF2-40B4-BE49-F238E27FC236}">
                  <a16:creationId xmlns:a16="http://schemas.microsoft.com/office/drawing/2014/main" id="{7785BD9A-DF5F-41DB-A63E-F531072A0CE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245797" y="1794039"/>
              <a:ext cx="328388"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84" name="图片 83">
              <a:extLst>
                <a:ext uri="{FF2B5EF4-FFF2-40B4-BE49-F238E27FC236}">
                  <a16:creationId xmlns:a16="http://schemas.microsoft.com/office/drawing/2014/main" id="{B2FB88F2-C6E2-46D2-8F05-F9571B77ADD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004604"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5" name="矩形 84">
              <a:extLst>
                <a:ext uri="{FF2B5EF4-FFF2-40B4-BE49-F238E27FC236}">
                  <a16:creationId xmlns:a16="http://schemas.microsoft.com/office/drawing/2014/main" id="{36DE8B65-D96E-4CBC-A228-6AF4B0B0E054}"/>
                </a:ext>
              </a:extLst>
            </p:cNvPr>
            <p:cNvSpPr/>
            <p:nvPr/>
          </p:nvSpPr>
          <p:spPr>
            <a:xfrm>
              <a:off x="5559949" y="2142523"/>
              <a:ext cx="599787"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报表</a:t>
              </a:r>
            </a:p>
          </p:txBody>
        </p:sp>
        <p:pic>
          <p:nvPicPr>
            <p:cNvPr id="86" name="图片 85">
              <a:extLst>
                <a:ext uri="{FF2B5EF4-FFF2-40B4-BE49-F238E27FC236}">
                  <a16:creationId xmlns:a16="http://schemas.microsoft.com/office/drawing/2014/main" id="{8DB8BE67-4CD4-4B1E-9A4C-EAB63329B40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736045" y="1821405"/>
              <a:ext cx="273656" cy="27365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7" name="矩形 86">
              <a:extLst>
                <a:ext uri="{FF2B5EF4-FFF2-40B4-BE49-F238E27FC236}">
                  <a16:creationId xmlns:a16="http://schemas.microsoft.com/office/drawing/2014/main" id="{6EEB1E9F-E523-4CDD-8AF1-33FE6E771CD5}"/>
                </a:ext>
              </a:extLst>
            </p:cNvPr>
            <p:cNvSpPr/>
            <p:nvPr/>
          </p:nvSpPr>
          <p:spPr>
            <a:xfrm>
              <a:off x="6176693"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经验知识库</a:t>
              </a:r>
            </a:p>
          </p:txBody>
        </p:sp>
        <p:sp>
          <p:nvSpPr>
            <p:cNvPr id="88" name="矩形 87">
              <a:extLst>
                <a:ext uri="{FF2B5EF4-FFF2-40B4-BE49-F238E27FC236}">
                  <a16:creationId xmlns:a16="http://schemas.microsoft.com/office/drawing/2014/main" id="{0C7AA104-4708-4FE0-99CF-B33103068785}"/>
                </a:ext>
              </a:extLst>
            </p:cNvPr>
            <p:cNvSpPr/>
            <p:nvPr/>
          </p:nvSpPr>
          <p:spPr>
            <a:xfrm>
              <a:off x="6984387" y="2127134"/>
              <a:ext cx="845600"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智能预警</a:t>
              </a:r>
            </a:p>
          </p:txBody>
        </p:sp>
        <p:pic>
          <p:nvPicPr>
            <p:cNvPr id="89" name="图片 88">
              <a:extLst>
                <a:ext uri="{FF2B5EF4-FFF2-40B4-BE49-F238E27FC236}">
                  <a16:creationId xmlns:a16="http://schemas.microsoft.com/office/drawing/2014/main" id="{91C3A3F2-9B78-4EEF-93DC-9BDE06893B3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171561"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90" name="图片 89">
              <a:extLst>
                <a:ext uri="{FF2B5EF4-FFF2-40B4-BE49-F238E27FC236}">
                  <a16:creationId xmlns:a16="http://schemas.microsoft.com/office/drawing/2014/main" id="{44ECD243-9BB5-4DA3-BABC-84A0E203EC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40120"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91" name="矩形: 圆顶角 90">
              <a:extLst>
                <a:ext uri="{FF2B5EF4-FFF2-40B4-BE49-F238E27FC236}">
                  <a16:creationId xmlns:a16="http://schemas.microsoft.com/office/drawing/2014/main" id="{BDB1566F-187E-410D-8695-D450EB03E804}"/>
                </a:ext>
              </a:extLst>
            </p:cNvPr>
            <p:cNvSpPr/>
            <p:nvPr/>
          </p:nvSpPr>
          <p:spPr>
            <a:xfrm>
              <a:off x="158298" y="5425128"/>
              <a:ext cx="11932101" cy="748910"/>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defRPr/>
              </a:pPr>
              <a:r>
                <a:rPr lang="zh-CN" altLang="en-US" sz="1000" b="1" kern="0" dirty="0">
                  <a:solidFill>
                    <a:schemeClr val="bg1"/>
                  </a:solidFill>
                  <a:latin typeface="微软雅黑" panose="020B0503020204020204" pitchFamily="34" charset="-122"/>
                  <a:ea typeface="微软雅黑" panose="020B0503020204020204" pitchFamily="34" charset="-122"/>
                </a:rPr>
                <a:t>基础模块</a:t>
              </a:r>
              <a:endParaRPr lang="en-US" altLang="zh-CN" sz="1000" b="1" kern="0" dirty="0">
                <a:solidFill>
                  <a:schemeClr val="bg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73C19DD4-1562-4737-9E1E-95429BF420E2}"/>
                </a:ext>
              </a:extLst>
            </p:cNvPr>
            <p:cNvSpPr/>
            <p:nvPr/>
          </p:nvSpPr>
          <p:spPr>
            <a:xfrm>
              <a:off x="474446"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组织管理</a:t>
              </a:r>
            </a:p>
          </p:txBody>
        </p:sp>
        <p:sp>
          <p:nvSpPr>
            <p:cNvPr id="93" name="矩形 92">
              <a:extLst>
                <a:ext uri="{FF2B5EF4-FFF2-40B4-BE49-F238E27FC236}">
                  <a16:creationId xmlns:a16="http://schemas.microsoft.com/office/drawing/2014/main" id="{1CF41037-3BBE-4A58-8C1A-EF2E18E529FE}"/>
                </a:ext>
              </a:extLst>
            </p:cNvPr>
            <p:cNvSpPr/>
            <p:nvPr/>
          </p:nvSpPr>
          <p:spPr>
            <a:xfrm>
              <a:off x="6096417" y="3602141"/>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供应商评分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9FC699C5-83C1-4439-BEB7-2FF12AEFF309}"/>
                </a:ext>
              </a:extLst>
            </p:cNvPr>
            <p:cNvSpPr/>
            <p:nvPr/>
          </p:nvSpPr>
          <p:spPr>
            <a:xfrm>
              <a:off x="8363816"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知识助手</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95" name="图片 94">
              <a:extLst>
                <a:ext uri="{FF2B5EF4-FFF2-40B4-BE49-F238E27FC236}">
                  <a16:creationId xmlns:a16="http://schemas.microsoft.com/office/drawing/2014/main" id="{1ED4EE8A-2D76-4FD1-AC9B-69979068134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8612869" y="1788135"/>
              <a:ext cx="345292" cy="30692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96" name="矩形 95">
              <a:extLst>
                <a:ext uri="{FF2B5EF4-FFF2-40B4-BE49-F238E27FC236}">
                  <a16:creationId xmlns:a16="http://schemas.microsoft.com/office/drawing/2014/main" id="{4599E556-276A-4FB0-8C38-A1BF684EDC2A}"/>
                </a:ext>
              </a:extLst>
            </p:cNvPr>
            <p:cNvSpPr/>
            <p:nvPr/>
          </p:nvSpPr>
          <p:spPr>
            <a:xfrm>
              <a:off x="307324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编码配置</a:t>
              </a:r>
            </a:p>
          </p:txBody>
        </p:sp>
        <p:sp>
          <p:nvSpPr>
            <p:cNvPr id="97" name="矩形 96">
              <a:extLst>
                <a:ext uri="{FF2B5EF4-FFF2-40B4-BE49-F238E27FC236}">
                  <a16:creationId xmlns:a16="http://schemas.microsoft.com/office/drawing/2014/main" id="{69146CAF-13FB-4EA6-84DF-43FC2441B336}"/>
                </a:ext>
              </a:extLst>
            </p:cNvPr>
            <p:cNvSpPr/>
            <p:nvPr/>
          </p:nvSpPr>
          <p:spPr>
            <a:xfrm>
              <a:off x="11050902"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日志管理</a:t>
              </a:r>
            </a:p>
          </p:txBody>
        </p:sp>
        <p:sp>
          <p:nvSpPr>
            <p:cNvPr id="98" name="矩形 97">
              <a:extLst>
                <a:ext uri="{FF2B5EF4-FFF2-40B4-BE49-F238E27FC236}">
                  <a16:creationId xmlns:a16="http://schemas.microsoft.com/office/drawing/2014/main" id="{5B9B7B62-B7A5-4755-BA7C-A4F6168529C7}"/>
                </a:ext>
              </a:extLst>
            </p:cNvPr>
            <p:cNvSpPr/>
            <p:nvPr/>
          </p:nvSpPr>
          <p:spPr>
            <a:xfrm>
              <a:off x="9919286"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预警配置</a:t>
              </a:r>
            </a:p>
          </p:txBody>
        </p:sp>
        <p:sp>
          <p:nvSpPr>
            <p:cNvPr id="99" name="矩形 98">
              <a:extLst>
                <a:ext uri="{FF2B5EF4-FFF2-40B4-BE49-F238E27FC236}">
                  <a16:creationId xmlns:a16="http://schemas.microsoft.com/office/drawing/2014/main" id="{DD8EDCF6-C077-4E32-9C63-5493796E0D8A}"/>
                </a:ext>
              </a:extLst>
            </p:cNvPr>
            <p:cNvSpPr/>
            <p:nvPr/>
          </p:nvSpPr>
          <p:spPr>
            <a:xfrm>
              <a:off x="884214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物料清单</a:t>
              </a:r>
            </a:p>
          </p:txBody>
        </p:sp>
        <p:sp>
          <p:nvSpPr>
            <p:cNvPr id="100" name="矩形 99">
              <a:extLst>
                <a:ext uri="{FF2B5EF4-FFF2-40B4-BE49-F238E27FC236}">
                  <a16:creationId xmlns:a16="http://schemas.microsoft.com/office/drawing/2014/main" id="{BF82E359-915D-45EB-AE4E-2B9C99BF5DA5}"/>
                </a:ext>
              </a:extLst>
            </p:cNvPr>
            <p:cNvSpPr/>
            <p:nvPr/>
          </p:nvSpPr>
          <p:spPr>
            <a:xfrm>
              <a:off x="771158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通知管理</a:t>
              </a:r>
            </a:p>
          </p:txBody>
        </p:sp>
        <p:sp>
          <p:nvSpPr>
            <p:cNvPr id="101" name="矩形 100">
              <a:extLst>
                <a:ext uri="{FF2B5EF4-FFF2-40B4-BE49-F238E27FC236}">
                  <a16:creationId xmlns:a16="http://schemas.microsoft.com/office/drawing/2014/main" id="{69C95346-67AD-4C95-8541-18CF1BBED2A4}"/>
                </a:ext>
              </a:extLst>
            </p:cNvPr>
            <p:cNvSpPr/>
            <p:nvPr/>
          </p:nvSpPr>
          <p:spPr>
            <a:xfrm>
              <a:off x="656470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审批配置</a:t>
              </a:r>
            </a:p>
          </p:txBody>
        </p:sp>
        <p:sp>
          <p:nvSpPr>
            <p:cNvPr id="102" name="矩形 101">
              <a:extLst>
                <a:ext uri="{FF2B5EF4-FFF2-40B4-BE49-F238E27FC236}">
                  <a16:creationId xmlns:a16="http://schemas.microsoft.com/office/drawing/2014/main" id="{E3C2D513-19BD-4EB3-A203-0A536920C21D}"/>
                </a:ext>
              </a:extLst>
            </p:cNvPr>
            <p:cNvSpPr/>
            <p:nvPr/>
          </p:nvSpPr>
          <p:spPr>
            <a:xfrm>
              <a:off x="538395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表单设计</a:t>
              </a:r>
            </a:p>
          </p:txBody>
        </p:sp>
        <p:sp>
          <p:nvSpPr>
            <p:cNvPr id="103" name="矩形 102">
              <a:extLst>
                <a:ext uri="{FF2B5EF4-FFF2-40B4-BE49-F238E27FC236}">
                  <a16:creationId xmlns:a16="http://schemas.microsoft.com/office/drawing/2014/main" id="{460B1011-4027-4087-B472-B3C64C09DF08}"/>
                </a:ext>
              </a:extLst>
            </p:cNvPr>
            <p:cNvSpPr/>
            <p:nvPr/>
          </p:nvSpPr>
          <p:spPr>
            <a:xfrm>
              <a:off x="1773844"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权限管理</a:t>
              </a:r>
            </a:p>
          </p:txBody>
        </p:sp>
        <p:pic>
          <p:nvPicPr>
            <p:cNvPr id="104" name="图片 103">
              <a:extLst>
                <a:ext uri="{FF2B5EF4-FFF2-40B4-BE49-F238E27FC236}">
                  <a16:creationId xmlns:a16="http://schemas.microsoft.com/office/drawing/2014/main" id="{CEC973E5-B360-4594-83CD-BE0674D3333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80710" y="5776709"/>
              <a:ext cx="266999" cy="266999"/>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5" name="图片 104">
              <a:extLst>
                <a:ext uri="{FF2B5EF4-FFF2-40B4-BE49-F238E27FC236}">
                  <a16:creationId xmlns:a16="http://schemas.microsoft.com/office/drawing/2014/main" id="{FD05CB74-95DE-4694-B6C0-53F28CE4B43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99599" y="5795960"/>
              <a:ext cx="347512" cy="228497"/>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6" name="图片 105">
              <a:extLst>
                <a:ext uri="{FF2B5EF4-FFF2-40B4-BE49-F238E27FC236}">
                  <a16:creationId xmlns:a16="http://schemas.microsoft.com/office/drawing/2014/main" id="{87BEC2A9-642D-4350-A200-44D14C2DC12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98998"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7" name="图片 106">
              <a:extLst>
                <a:ext uri="{FF2B5EF4-FFF2-40B4-BE49-F238E27FC236}">
                  <a16:creationId xmlns:a16="http://schemas.microsoft.com/office/drawing/2014/main" id="{F82FFDD0-8F6D-41F6-8C80-EB78A6E1BA5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918133" y="5794792"/>
              <a:ext cx="230832" cy="23083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8" name="图片 107">
              <a:extLst>
                <a:ext uri="{FF2B5EF4-FFF2-40B4-BE49-F238E27FC236}">
                  <a16:creationId xmlns:a16="http://schemas.microsoft.com/office/drawing/2014/main" id="{26765BD0-0F04-48C0-A7D1-EBEF43ED01A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150565"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9" name="图片 108">
              <a:extLst>
                <a:ext uri="{FF2B5EF4-FFF2-40B4-BE49-F238E27FC236}">
                  <a16:creationId xmlns:a16="http://schemas.microsoft.com/office/drawing/2014/main" id="{288C57AD-DC1A-4329-B7E2-2C40A63020B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341494" y="5788237"/>
              <a:ext cx="243943" cy="243943"/>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0" name="图片 109">
              <a:extLst>
                <a:ext uri="{FF2B5EF4-FFF2-40B4-BE49-F238E27FC236}">
                  <a16:creationId xmlns:a16="http://schemas.microsoft.com/office/drawing/2014/main" id="{8986CB0E-A9BA-47E9-AFFE-E9A57AA902C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03731"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1" name="图片 110">
              <a:extLst>
                <a:ext uri="{FF2B5EF4-FFF2-40B4-BE49-F238E27FC236}">
                  <a16:creationId xmlns:a16="http://schemas.microsoft.com/office/drawing/2014/main" id="{C0998004-F035-4D8B-81DF-0BEE0A1F685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47050"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2" name="图片 111">
              <a:extLst>
                <a:ext uri="{FF2B5EF4-FFF2-40B4-BE49-F238E27FC236}">
                  <a16:creationId xmlns:a16="http://schemas.microsoft.com/office/drawing/2014/main" id="{36A212A8-0ACE-4094-A51E-341FCF881984}"/>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804697" y="5789488"/>
              <a:ext cx="222312" cy="24144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3" name="矩形 112">
              <a:extLst>
                <a:ext uri="{FF2B5EF4-FFF2-40B4-BE49-F238E27FC236}">
                  <a16:creationId xmlns:a16="http://schemas.microsoft.com/office/drawing/2014/main" id="{D46AF035-9B92-4892-9CA0-3D5DC7DC2BD4}"/>
                </a:ext>
              </a:extLst>
            </p:cNvPr>
            <p:cNvSpPr/>
            <p:nvPr/>
          </p:nvSpPr>
          <p:spPr>
            <a:xfrm>
              <a:off x="1306129" y="502847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不合格品处理</a:t>
              </a:r>
            </a:p>
          </p:txBody>
        </p:sp>
        <p:pic>
          <p:nvPicPr>
            <p:cNvPr id="114" name="图片 113">
              <a:extLst>
                <a:ext uri="{FF2B5EF4-FFF2-40B4-BE49-F238E27FC236}">
                  <a16:creationId xmlns:a16="http://schemas.microsoft.com/office/drawing/2014/main" id="{B3794FA9-A66C-4322-917A-3B2EF89ABD2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9837"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5" name="矩形 114">
              <a:extLst>
                <a:ext uri="{FF2B5EF4-FFF2-40B4-BE49-F238E27FC236}">
                  <a16:creationId xmlns:a16="http://schemas.microsoft.com/office/drawing/2014/main" id="{C0600E35-E55A-4446-8417-819B057446B1}"/>
                </a:ext>
              </a:extLst>
            </p:cNvPr>
            <p:cNvSpPr/>
            <p:nvPr/>
          </p:nvSpPr>
          <p:spPr>
            <a:xfrm>
              <a:off x="4169057" y="5794792"/>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文档管理</a:t>
              </a:r>
            </a:p>
          </p:txBody>
        </p:sp>
        <p:pic>
          <p:nvPicPr>
            <p:cNvPr id="116" name="图片 115">
              <a:extLst>
                <a:ext uri="{FF2B5EF4-FFF2-40B4-BE49-F238E27FC236}">
                  <a16:creationId xmlns:a16="http://schemas.microsoft.com/office/drawing/2014/main" id="{CAE247B8-6FD5-47CE-878D-7FE88FFA1E03}"/>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975673" y="5748208"/>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7" name="矩形 116">
              <a:extLst>
                <a:ext uri="{FF2B5EF4-FFF2-40B4-BE49-F238E27FC236}">
                  <a16:creationId xmlns:a16="http://schemas.microsoft.com/office/drawing/2014/main" id="{9042DCE8-FA0A-461A-872F-682012F7244B}"/>
                </a:ext>
              </a:extLst>
            </p:cNvPr>
            <p:cNvSpPr/>
            <p:nvPr/>
          </p:nvSpPr>
          <p:spPr>
            <a:xfrm>
              <a:off x="5206532" y="5028476"/>
              <a:ext cx="1082338"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供应商变更管理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18" name="图片 117">
              <a:extLst>
                <a:ext uri="{FF2B5EF4-FFF2-40B4-BE49-F238E27FC236}">
                  <a16:creationId xmlns:a16="http://schemas.microsoft.com/office/drawing/2014/main" id="{BB736DD6-C518-49FA-948A-B3B97C743109}"/>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05632" y="4725011"/>
              <a:ext cx="293161" cy="29316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9" name="图片 118">
              <a:extLst>
                <a:ext uri="{FF2B5EF4-FFF2-40B4-BE49-F238E27FC236}">
                  <a16:creationId xmlns:a16="http://schemas.microsoft.com/office/drawing/2014/main" id="{8F707EB8-99CF-4F65-B508-4D6B6DE8171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480995" y="3324247"/>
              <a:ext cx="322485" cy="31764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0" name="矩形: 圆顶角 119">
              <a:extLst>
                <a:ext uri="{FF2B5EF4-FFF2-40B4-BE49-F238E27FC236}">
                  <a16:creationId xmlns:a16="http://schemas.microsoft.com/office/drawing/2014/main" id="{1B8151AE-6336-4A47-9DA6-B3CACDD6B2DF}"/>
                </a:ext>
              </a:extLst>
            </p:cNvPr>
            <p:cNvSpPr/>
            <p:nvPr/>
          </p:nvSpPr>
          <p:spPr>
            <a:xfrm>
              <a:off x="9728660" y="2444802"/>
              <a:ext cx="2340000" cy="2931883"/>
            </a:xfrm>
            <a:prstGeom prst="round2SameRect">
              <a:avLst>
                <a:gd name="adj1" fmla="val 6893"/>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计量管理</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量仪量具管理</a:t>
              </a:r>
            </a:p>
          </p:txBody>
        </p:sp>
        <p:sp>
          <p:nvSpPr>
            <p:cNvPr id="121" name="矩形: 圆顶角 120">
              <a:extLst>
                <a:ext uri="{FF2B5EF4-FFF2-40B4-BE49-F238E27FC236}">
                  <a16:creationId xmlns:a16="http://schemas.microsoft.com/office/drawing/2014/main" id="{6440238F-40F6-404E-AA2F-3D3C5F12B4AA}"/>
                </a:ext>
              </a:extLst>
            </p:cNvPr>
            <p:cNvSpPr/>
            <p:nvPr/>
          </p:nvSpPr>
          <p:spPr>
            <a:xfrm>
              <a:off x="7336328" y="2449722"/>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售后质量</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客户抱怨及售后维护</a:t>
              </a:r>
            </a:p>
          </p:txBody>
        </p:sp>
        <p:sp>
          <p:nvSpPr>
            <p:cNvPr id="122" name="矩形 121">
              <a:extLst>
                <a:ext uri="{FF2B5EF4-FFF2-40B4-BE49-F238E27FC236}">
                  <a16:creationId xmlns:a16="http://schemas.microsoft.com/office/drawing/2014/main" id="{E825D9B5-A4A8-4CC3-BF5B-B524A8E46EDC}"/>
                </a:ext>
              </a:extLst>
            </p:cNvPr>
            <p:cNvSpPr/>
            <p:nvPr/>
          </p:nvSpPr>
          <p:spPr>
            <a:xfrm>
              <a:off x="7768559"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客户抱怨</a:t>
              </a:r>
            </a:p>
          </p:txBody>
        </p:sp>
        <p:sp>
          <p:nvSpPr>
            <p:cNvPr id="123" name="矩形 122">
              <a:extLst>
                <a:ext uri="{FF2B5EF4-FFF2-40B4-BE49-F238E27FC236}">
                  <a16:creationId xmlns:a16="http://schemas.microsoft.com/office/drawing/2014/main" id="{F8086F44-CEEE-418F-8ED1-4684F38CE6DB}"/>
                </a:ext>
              </a:extLst>
            </p:cNvPr>
            <p:cNvSpPr/>
            <p:nvPr/>
          </p:nvSpPr>
          <p:spPr>
            <a:xfrm>
              <a:off x="10095517"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校准计划</a:t>
              </a:r>
            </a:p>
          </p:txBody>
        </p:sp>
        <p:sp>
          <p:nvSpPr>
            <p:cNvPr id="124" name="矩形 123">
              <a:extLst>
                <a:ext uri="{FF2B5EF4-FFF2-40B4-BE49-F238E27FC236}">
                  <a16:creationId xmlns:a16="http://schemas.microsoft.com/office/drawing/2014/main" id="{79F7D94A-AEC1-4AE7-992B-9617EA7DCD07}"/>
                </a:ext>
              </a:extLst>
            </p:cNvPr>
            <p:cNvSpPr/>
            <p:nvPr/>
          </p:nvSpPr>
          <p:spPr>
            <a:xfrm>
              <a:off x="9940262"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日常动态</a:t>
              </a:r>
            </a:p>
          </p:txBody>
        </p:sp>
        <p:pic>
          <p:nvPicPr>
            <p:cNvPr id="125" name="图片 124">
              <a:extLst>
                <a:ext uri="{FF2B5EF4-FFF2-40B4-BE49-F238E27FC236}">
                  <a16:creationId xmlns:a16="http://schemas.microsoft.com/office/drawing/2014/main" id="{A2283A20-497D-4DC2-AF27-CE80230DA2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5372"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26" name="图片 125">
              <a:extLst>
                <a:ext uri="{FF2B5EF4-FFF2-40B4-BE49-F238E27FC236}">
                  <a16:creationId xmlns:a16="http://schemas.microsoft.com/office/drawing/2014/main" id="{E5CCB7AE-1EDE-4A64-B9AF-63658C3C34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5596"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7" name="矩形 126">
              <a:extLst>
                <a:ext uri="{FF2B5EF4-FFF2-40B4-BE49-F238E27FC236}">
                  <a16:creationId xmlns:a16="http://schemas.microsoft.com/office/drawing/2014/main" id="{5085A684-9D67-4114-94D3-714F94396BFE}"/>
                </a:ext>
              </a:extLst>
            </p:cNvPr>
            <p:cNvSpPr/>
            <p:nvPr/>
          </p:nvSpPr>
          <p:spPr>
            <a:xfrm>
              <a:off x="8488078" y="3655880"/>
              <a:ext cx="953800"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不合格处置</a:t>
              </a:r>
            </a:p>
          </p:txBody>
        </p:sp>
        <p:pic>
          <p:nvPicPr>
            <p:cNvPr id="128" name="内容占位符 5">
              <a:extLst>
                <a:ext uri="{FF2B5EF4-FFF2-40B4-BE49-F238E27FC236}">
                  <a16:creationId xmlns:a16="http://schemas.microsoft.com/office/drawing/2014/main" id="{F294D918-32B7-4E61-98E6-9008A24D4DC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65241"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9" name="矩形 128">
              <a:extLst>
                <a:ext uri="{FF2B5EF4-FFF2-40B4-BE49-F238E27FC236}">
                  <a16:creationId xmlns:a16="http://schemas.microsoft.com/office/drawing/2014/main" id="{08E89F4F-1DA9-4CAD-9789-CB6F04B0BAF3}"/>
                </a:ext>
              </a:extLst>
            </p:cNvPr>
            <p:cNvSpPr/>
            <p:nvPr/>
          </p:nvSpPr>
          <p:spPr>
            <a:xfrm>
              <a:off x="10916887" y="3655880"/>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计量台账</a:t>
              </a:r>
            </a:p>
          </p:txBody>
        </p:sp>
        <p:sp>
          <p:nvSpPr>
            <p:cNvPr id="130" name="矩形 129">
              <a:extLst>
                <a:ext uri="{FF2B5EF4-FFF2-40B4-BE49-F238E27FC236}">
                  <a16:creationId xmlns:a16="http://schemas.microsoft.com/office/drawing/2014/main" id="{7D32AFDC-6121-4A43-B71F-9434E3C45486}"/>
                </a:ext>
              </a:extLst>
            </p:cNvPr>
            <p:cNvSpPr/>
            <p:nvPr/>
          </p:nvSpPr>
          <p:spPr>
            <a:xfrm>
              <a:off x="7704439" y="5013087"/>
              <a:ext cx="968509"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项目及任务</a:t>
              </a:r>
            </a:p>
          </p:txBody>
        </p:sp>
        <p:sp>
          <p:nvSpPr>
            <p:cNvPr id="131" name="矩形 130">
              <a:extLst>
                <a:ext uri="{FF2B5EF4-FFF2-40B4-BE49-F238E27FC236}">
                  <a16:creationId xmlns:a16="http://schemas.microsoft.com/office/drawing/2014/main" id="{9AA8FE92-873D-4B89-A30E-4EF684E49EA1}"/>
                </a:ext>
              </a:extLst>
            </p:cNvPr>
            <p:cNvSpPr/>
            <p:nvPr/>
          </p:nvSpPr>
          <p:spPr>
            <a:xfrm>
              <a:off x="10011311"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量具借还</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32" name="图片 131">
              <a:extLst>
                <a:ext uri="{FF2B5EF4-FFF2-40B4-BE49-F238E27FC236}">
                  <a16:creationId xmlns:a16="http://schemas.microsoft.com/office/drawing/2014/main" id="{A1B516B2-AFC0-42BC-B414-0596E6985897}"/>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972984" y="4695528"/>
              <a:ext cx="322644" cy="3226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3" name="矩形 132">
              <a:extLst>
                <a:ext uri="{FF2B5EF4-FFF2-40B4-BE49-F238E27FC236}">
                  <a16:creationId xmlns:a16="http://schemas.microsoft.com/office/drawing/2014/main" id="{90CE998B-98CC-4A63-87F0-9AE752BAC528}"/>
                </a:ext>
              </a:extLst>
            </p:cNvPr>
            <p:cNvSpPr/>
            <p:nvPr/>
          </p:nvSpPr>
          <p:spPr>
            <a:xfrm>
              <a:off x="7697684"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a:solidFill>
                    <a:schemeClr val="bg1"/>
                  </a:solidFill>
                  <a:latin typeface="微软雅黑" panose="020B0503020204020204" pitchFamily="34" charset="-122"/>
                  <a:ea typeface="微软雅黑" panose="020B0503020204020204" pitchFamily="34" charset="-122"/>
                </a:rPr>
                <a:t>客户清单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4" name="矩形 133">
              <a:extLst>
                <a:ext uri="{FF2B5EF4-FFF2-40B4-BE49-F238E27FC236}">
                  <a16:creationId xmlns:a16="http://schemas.microsoft.com/office/drawing/2014/main" id="{F70DFEB6-D992-43F0-B3CD-9A93F56AF720}"/>
                </a:ext>
              </a:extLst>
            </p:cNvPr>
            <p:cNvSpPr/>
            <p:nvPr/>
          </p:nvSpPr>
          <p:spPr>
            <a:xfrm>
              <a:off x="10848073"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计量看板</a:t>
              </a:r>
            </a:p>
          </p:txBody>
        </p:sp>
        <p:pic>
          <p:nvPicPr>
            <p:cNvPr id="135" name="图片 134">
              <a:extLst>
                <a:ext uri="{FF2B5EF4-FFF2-40B4-BE49-F238E27FC236}">
                  <a16:creationId xmlns:a16="http://schemas.microsoft.com/office/drawing/2014/main" id="{23BEA9BA-6A72-4E21-AE51-DF794BBFEBA5}"/>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1169098" y="4056687"/>
              <a:ext cx="316286" cy="31628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6" name="矩形 135">
              <a:extLst>
                <a:ext uri="{FF2B5EF4-FFF2-40B4-BE49-F238E27FC236}">
                  <a16:creationId xmlns:a16="http://schemas.microsoft.com/office/drawing/2014/main" id="{AB6D9C32-418B-4BE5-BD68-E259CEA0A733}"/>
                </a:ext>
              </a:extLst>
            </p:cNvPr>
            <p:cNvSpPr/>
            <p:nvPr/>
          </p:nvSpPr>
          <p:spPr>
            <a:xfrm>
              <a:off x="10904439"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量具转移</a:t>
              </a:r>
            </a:p>
          </p:txBody>
        </p:sp>
        <p:pic>
          <p:nvPicPr>
            <p:cNvPr id="137" name="图片 136">
              <a:extLst>
                <a:ext uri="{FF2B5EF4-FFF2-40B4-BE49-F238E27FC236}">
                  <a16:creationId xmlns:a16="http://schemas.microsoft.com/office/drawing/2014/main" id="{75620F1B-36EF-43D1-A1DE-CD584B7338DF}"/>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38513" y="3975911"/>
              <a:ext cx="397062" cy="39706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8" name="矩形 137">
              <a:extLst>
                <a:ext uri="{FF2B5EF4-FFF2-40B4-BE49-F238E27FC236}">
                  <a16:creationId xmlns:a16="http://schemas.microsoft.com/office/drawing/2014/main" id="{09287AE1-7884-4916-A58F-EFE0C77203F6}"/>
                </a:ext>
              </a:extLst>
            </p:cNvPr>
            <p:cNvSpPr/>
            <p:nvPr/>
          </p:nvSpPr>
          <p:spPr>
            <a:xfrm>
              <a:off x="8608782"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p>
          </p:txBody>
        </p:sp>
        <p:pic>
          <p:nvPicPr>
            <p:cNvPr id="139" name="图片 138">
              <a:extLst>
                <a:ext uri="{FF2B5EF4-FFF2-40B4-BE49-F238E27FC236}">
                  <a16:creationId xmlns:a16="http://schemas.microsoft.com/office/drawing/2014/main" id="{1522513C-D421-4143-9327-4872A7015D25}"/>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957980" y="4054188"/>
              <a:ext cx="318785" cy="31878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0" name="图片 139">
              <a:extLst>
                <a:ext uri="{FF2B5EF4-FFF2-40B4-BE49-F238E27FC236}">
                  <a16:creationId xmlns:a16="http://schemas.microsoft.com/office/drawing/2014/main" id="{53CE33E6-33C6-4810-91F3-5FFA2AFB144C}"/>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301500"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1" name="图片 140">
              <a:extLst>
                <a:ext uri="{FF2B5EF4-FFF2-40B4-BE49-F238E27FC236}">
                  <a16:creationId xmlns:a16="http://schemas.microsoft.com/office/drawing/2014/main" id="{044BAFBF-F807-4A76-A6F4-877A6F9740FD}"/>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b="16347"/>
            <a:stretch/>
          </p:blipFill>
          <p:spPr>
            <a:xfrm>
              <a:off x="8774902" y="3335776"/>
              <a:ext cx="365388" cy="305657"/>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2" name="图片 141">
              <a:extLst>
                <a:ext uri="{FF2B5EF4-FFF2-40B4-BE49-F238E27FC236}">
                  <a16:creationId xmlns:a16="http://schemas.microsoft.com/office/drawing/2014/main" id="{20695EBF-C18D-43D7-B40C-BBFB8AA1E081}"/>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312871" y="3339766"/>
              <a:ext cx="302129" cy="302129"/>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3" name="图片 142">
              <a:extLst>
                <a:ext uri="{FF2B5EF4-FFF2-40B4-BE49-F238E27FC236}">
                  <a16:creationId xmlns:a16="http://schemas.microsoft.com/office/drawing/2014/main" id="{0B23E0D3-EB79-4D0B-9C04-AD68467333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15198"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4" name="图片 143">
              <a:extLst>
                <a:ext uri="{FF2B5EF4-FFF2-40B4-BE49-F238E27FC236}">
                  <a16:creationId xmlns:a16="http://schemas.microsoft.com/office/drawing/2014/main" id="{5933877F-B829-4E55-A568-BB1E61641022}"/>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178365" y="3319251"/>
              <a:ext cx="322644" cy="3226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45" name="矩形 144">
              <a:extLst>
                <a:ext uri="{FF2B5EF4-FFF2-40B4-BE49-F238E27FC236}">
                  <a16:creationId xmlns:a16="http://schemas.microsoft.com/office/drawing/2014/main" id="{6CC73BF1-7544-4E59-8BD8-22CACDCF1E8F}"/>
                </a:ext>
              </a:extLst>
            </p:cNvPr>
            <p:cNvSpPr/>
            <p:nvPr/>
          </p:nvSpPr>
          <p:spPr>
            <a:xfrm>
              <a:off x="8561303" y="502847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产品管理</a:t>
              </a:r>
            </a:p>
          </p:txBody>
        </p:sp>
        <p:pic>
          <p:nvPicPr>
            <p:cNvPr id="146" name="图片 145">
              <a:extLst>
                <a:ext uri="{FF2B5EF4-FFF2-40B4-BE49-F238E27FC236}">
                  <a16:creationId xmlns:a16="http://schemas.microsoft.com/office/drawing/2014/main" id="{92E2EA4A-1FEC-4027-8A41-AC4984877294}"/>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778667" y="4621110"/>
              <a:ext cx="397062" cy="39706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7" name="图片 146">
              <a:extLst>
                <a:ext uri="{FF2B5EF4-FFF2-40B4-BE49-F238E27FC236}">
                  <a16:creationId xmlns:a16="http://schemas.microsoft.com/office/drawing/2014/main" id="{FAA40558-DE8B-47A1-B604-1C3059F3660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065076" y="4008052"/>
              <a:ext cx="418622" cy="4186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grpSp>
      <p:sp>
        <p:nvSpPr>
          <p:cNvPr id="148" name="内容占位符 2">
            <a:extLst>
              <a:ext uri="{FF2B5EF4-FFF2-40B4-BE49-F238E27FC236}">
                <a16:creationId xmlns:a16="http://schemas.microsoft.com/office/drawing/2014/main" id="{3B79E240-D6B9-49C0-9D7B-FB386FB82684}"/>
              </a:ext>
            </a:extLst>
          </p:cNvPr>
          <p:cNvSpPr txBox="1">
            <a:spLocks/>
          </p:cNvSpPr>
          <p:nvPr/>
        </p:nvSpPr>
        <p:spPr>
          <a:xfrm>
            <a:off x="137160" y="5713630"/>
            <a:ext cx="6263893" cy="2132462"/>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800" dirty="0">
                <a:solidFill>
                  <a:schemeClr val="tx1"/>
                </a:solidFill>
              </a:rPr>
              <a:t>确保量具的</a:t>
            </a:r>
            <a:r>
              <a:rPr lang="zh-CN" altLang="en-US" sz="900" dirty="0">
                <a:solidFill>
                  <a:schemeClr val="tx1"/>
                </a:solidFill>
              </a:rPr>
              <a:t>及时校验</a:t>
            </a:r>
            <a:r>
              <a:rPr lang="zh-CN" altLang="en-US" sz="800" dirty="0">
                <a:solidFill>
                  <a:schemeClr val="tx1"/>
                </a:solidFill>
              </a:rPr>
              <a:t>和</a:t>
            </a:r>
            <a:r>
              <a:rPr lang="zh-CN" altLang="en-US" sz="900" dirty="0">
                <a:solidFill>
                  <a:schemeClr val="tx1"/>
                </a:solidFill>
              </a:rPr>
              <a:t>合规使用</a:t>
            </a:r>
            <a:r>
              <a:rPr lang="zh-CN" altLang="en-US" sz="800" dirty="0">
                <a:solidFill>
                  <a:schemeClr val="tx1"/>
                </a:solidFill>
              </a:rPr>
              <a:t>，保障质量检测的有效性和准确，降低质量损失</a:t>
            </a:r>
            <a:endParaRPr lang="en-US" altLang="zh-CN" sz="800" dirty="0">
              <a:solidFill>
                <a:schemeClr val="tx1"/>
              </a:solidFill>
            </a:endParaRPr>
          </a:p>
          <a:p>
            <a:r>
              <a:rPr lang="zh-CN" altLang="en-US" sz="900" dirty="0">
                <a:solidFill>
                  <a:schemeClr val="tx1"/>
                </a:solidFill>
              </a:rPr>
              <a:t>实时跟踪</a:t>
            </a:r>
            <a:r>
              <a:rPr lang="zh-CN" altLang="en-US" sz="800" dirty="0">
                <a:solidFill>
                  <a:schemeClr val="tx1"/>
                </a:solidFill>
              </a:rPr>
              <a:t>量具的使用和流转，降低量具的意外</a:t>
            </a:r>
            <a:r>
              <a:rPr lang="zh-CN" altLang="en-US" sz="900" dirty="0">
                <a:solidFill>
                  <a:schemeClr val="tx1"/>
                </a:solidFill>
              </a:rPr>
              <a:t>遗失</a:t>
            </a:r>
            <a:r>
              <a:rPr lang="zh-CN" altLang="en-US" sz="800" dirty="0">
                <a:solidFill>
                  <a:schemeClr val="tx1"/>
                </a:solidFill>
              </a:rPr>
              <a:t>和不必要的</a:t>
            </a:r>
            <a:r>
              <a:rPr lang="zh-CN" altLang="en-US" sz="900" dirty="0">
                <a:solidFill>
                  <a:schemeClr val="tx1"/>
                </a:solidFill>
              </a:rPr>
              <a:t>损坏</a:t>
            </a:r>
            <a:endParaRPr lang="en-US" altLang="zh-CN" sz="900" dirty="0">
              <a:solidFill>
                <a:schemeClr val="tx1"/>
              </a:solidFill>
            </a:endParaRPr>
          </a:p>
          <a:p>
            <a:r>
              <a:rPr lang="zh-CN" altLang="en-US" sz="800" dirty="0">
                <a:solidFill>
                  <a:schemeClr val="tx1"/>
                </a:solidFill>
              </a:rPr>
              <a:t>微信小程序，全面支持量具的台账管理，借入借出等功能，方便、快捷；支持</a:t>
            </a:r>
            <a:r>
              <a:rPr lang="zh-CN" altLang="en-US" sz="900" dirty="0">
                <a:solidFill>
                  <a:schemeClr val="tx1"/>
                </a:solidFill>
              </a:rPr>
              <a:t>二维码</a:t>
            </a:r>
            <a:r>
              <a:rPr lang="zh-CN" altLang="en-US" sz="800" dirty="0">
                <a:solidFill>
                  <a:schemeClr val="tx1"/>
                </a:solidFill>
              </a:rPr>
              <a:t>，使用快捷简单</a:t>
            </a:r>
            <a:endParaRPr lang="en-US" altLang="zh-CN" sz="800" dirty="0">
              <a:solidFill>
                <a:schemeClr val="tx1"/>
              </a:solidFill>
            </a:endParaRPr>
          </a:p>
          <a:p>
            <a:r>
              <a:rPr lang="zh-CN" altLang="en-US" sz="800" dirty="0">
                <a:solidFill>
                  <a:schemeClr val="tx1"/>
                </a:solidFill>
              </a:rPr>
              <a:t>辅助合理安排量具的校准计划，提高量具的</a:t>
            </a:r>
            <a:r>
              <a:rPr lang="zh-CN" altLang="en-US" sz="900" dirty="0">
                <a:solidFill>
                  <a:schemeClr val="tx1"/>
                </a:solidFill>
              </a:rPr>
              <a:t>使用效率</a:t>
            </a:r>
            <a:r>
              <a:rPr lang="zh-CN" altLang="en-US" sz="800" dirty="0">
                <a:solidFill>
                  <a:schemeClr val="tx1"/>
                </a:solidFill>
              </a:rPr>
              <a:t>，减少不必要的重复购买；避免影响生产和工作需要</a:t>
            </a:r>
            <a:endParaRPr lang="en-US" altLang="zh-CN" sz="800" dirty="0">
              <a:solidFill>
                <a:schemeClr val="tx1"/>
              </a:solidFill>
            </a:endParaRPr>
          </a:p>
        </p:txBody>
      </p:sp>
      <p:grpSp>
        <p:nvGrpSpPr>
          <p:cNvPr id="149" name="组合 148">
            <a:extLst>
              <a:ext uri="{FF2B5EF4-FFF2-40B4-BE49-F238E27FC236}">
                <a16:creationId xmlns:a16="http://schemas.microsoft.com/office/drawing/2014/main" id="{0DA0B2DA-F48E-44DA-8C98-C797031D4FAE}"/>
              </a:ext>
            </a:extLst>
          </p:cNvPr>
          <p:cNvGrpSpPr/>
          <p:nvPr/>
        </p:nvGrpSpPr>
        <p:grpSpPr>
          <a:xfrm>
            <a:off x="8587252" y="6173303"/>
            <a:ext cx="1034173" cy="1522268"/>
            <a:chOff x="7031142" y="3464996"/>
            <a:chExt cx="1936167" cy="2885534"/>
          </a:xfrm>
        </p:grpSpPr>
        <p:pic>
          <p:nvPicPr>
            <p:cNvPr id="150" name="图片 149">
              <a:extLst>
                <a:ext uri="{FF2B5EF4-FFF2-40B4-BE49-F238E27FC236}">
                  <a16:creationId xmlns:a16="http://schemas.microsoft.com/office/drawing/2014/main" id="{132D3018-BE52-4162-98FF-345A07DFC966}"/>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4164" b="19895"/>
            <a:stretch/>
          </p:blipFill>
          <p:spPr>
            <a:xfrm>
              <a:off x="7184596" y="3571593"/>
              <a:ext cx="1629257" cy="2688517"/>
            </a:xfrm>
            <a:prstGeom prst="rect">
              <a:avLst/>
            </a:prstGeom>
          </p:spPr>
        </p:pic>
        <p:pic>
          <p:nvPicPr>
            <p:cNvPr id="151" name="图片 150">
              <a:extLst>
                <a:ext uri="{FF2B5EF4-FFF2-40B4-BE49-F238E27FC236}">
                  <a16:creationId xmlns:a16="http://schemas.microsoft.com/office/drawing/2014/main" id="{EFBBF426-4F6F-48F5-BAB1-13023C61ACDE}"/>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031142" y="3464996"/>
              <a:ext cx="1936167" cy="2885534"/>
            </a:xfrm>
            <a:prstGeom prst="rect">
              <a:avLst/>
            </a:prstGeom>
          </p:spPr>
        </p:pic>
      </p:grpSp>
      <p:grpSp>
        <p:nvGrpSpPr>
          <p:cNvPr id="152" name="组合 151">
            <a:extLst>
              <a:ext uri="{FF2B5EF4-FFF2-40B4-BE49-F238E27FC236}">
                <a16:creationId xmlns:a16="http://schemas.microsoft.com/office/drawing/2014/main" id="{E44CDEE0-449B-4686-B9BA-1845C7C068A5}"/>
              </a:ext>
            </a:extLst>
          </p:cNvPr>
          <p:cNvGrpSpPr/>
          <p:nvPr/>
        </p:nvGrpSpPr>
        <p:grpSpPr>
          <a:xfrm>
            <a:off x="10083085" y="5653340"/>
            <a:ext cx="2994708" cy="2667700"/>
            <a:chOff x="8993205" y="3839449"/>
            <a:chExt cx="2749746" cy="2133929"/>
          </a:xfrm>
        </p:grpSpPr>
        <p:pic>
          <p:nvPicPr>
            <p:cNvPr id="153" name="图片 152">
              <a:extLst>
                <a:ext uri="{FF2B5EF4-FFF2-40B4-BE49-F238E27FC236}">
                  <a16:creationId xmlns:a16="http://schemas.microsoft.com/office/drawing/2014/main" id="{6006DC3C-7932-471E-8063-5BD4E7F8290E}"/>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8993205" y="3839449"/>
              <a:ext cx="2749746" cy="2133929"/>
            </a:xfrm>
            <a:prstGeom prst="rect">
              <a:avLst/>
            </a:prstGeom>
          </p:spPr>
        </p:pic>
        <p:pic>
          <p:nvPicPr>
            <p:cNvPr id="154" name="图片 153">
              <a:extLst>
                <a:ext uri="{FF2B5EF4-FFF2-40B4-BE49-F238E27FC236}">
                  <a16:creationId xmlns:a16="http://schemas.microsoft.com/office/drawing/2014/main" id="{B7DF7617-2851-42DC-8DB9-04B9D35D7F69}"/>
                </a:ext>
              </a:extLst>
            </p:cNvPr>
            <p:cNvPicPr>
              <a:picLocks noChangeAspect="1"/>
            </p:cNvPicPr>
            <p:nvPr/>
          </p:nvPicPr>
          <p:blipFill>
            <a:blip r:embed="rId50"/>
            <a:stretch>
              <a:fillRect/>
            </a:stretch>
          </p:blipFill>
          <p:spPr>
            <a:xfrm>
              <a:off x="9026558" y="3918886"/>
              <a:ext cx="2610364" cy="1318939"/>
            </a:xfrm>
            <a:prstGeom prst="rect">
              <a:avLst/>
            </a:prstGeom>
          </p:spPr>
        </p:pic>
      </p:grpSp>
      <p:sp>
        <p:nvSpPr>
          <p:cNvPr id="155" name="文本框 154">
            <a:extLst>
              <a:ext uri="{FF2B5EF4-FFF2-40B4-BE49-F238E27FC236}">
                <a16:creationId xmlns:a16="http://schemas.microsoft.com/office/drawing/2014/main" id="{B6F8C3E5-0236-404D-8B46-F188B682A08A}"/>
              </a:ext>
            </a:extLst>
          </p:cNvPr>
          <p:cNvSpPr txBox="1"/>
          <p:nvPr/>
        </p:nvSpPr>
        <p:spPr>
          <a:xfrm>
            <a:off x="814629" y="13069310"/>
            <a:ext cx="3208754" cy="369332"/>
          </a:xfrm>
          <a:prstGeom prst="rect">
            <a:avLst/>
          </a:prstGeom>
          <a:noFill/>
        </p:spPr>
        <p:txBody>
          <a:bodyPr wrap="square" rtlCol="0">
            <a:spAutoFit/>
          </a:bodyPr>
          <a:lstStyle>
            <a:defPPr>
              <a:defRPr lang="en-US"/>
            </a:defPPr>
            <a:lvl1pPr>
              <a:defRPr b="1"/>
            </a:lvl1pPr>
          </a:lstStyle>
          <a:p>
            <a:r>
              <a:rPr lang="en-US" altLang="zh-CN" dirty="0"/>
              <a:t>LINX QMS– </a:t>
            </a:r>
            <a:r>
              <a:rPr lang="zh-CN" altLang="en-US" dirty="0"/>
              <a:t>质量数据分析</a:t>
            </a:r>
          </a:p>
        </p:txBody>
      </p:sp>
      <p:sp>
        <p:nvSpPr>
          <p:cNvPr id="156" name="内容占位符 2">
            <a:extLst>
              <a:ext uri="{FF2B5EF4-FFF2-40B4-BE49-F238E27FC236}">
                <a16:creationId xmlns:a16="http://schemas.microsoft.com/office/drawing/2014/main" id="{7BACCBA4-0101-45C4-8AA6-3E4D4E91F93F}"/>
              </a:ext>
            </a:extLst>
          </p:cNvPr>
          <p:cNvSpPr txBox="1">
            <a:spLocks/>
          </p:cNvSpPr>
          <p:nvPr/>
        </p:nvSpPr>
        <p:spPr>
          <a:xfrm>
            <a:off x="720000" y="14125814"/>
            <a:ext cx="6263892" cy="3763333"/>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200000"/>
              </a:lnSpc>
            </a:pPr>
            <a:r>
              <a:rPr lang="zh-CN" altLang="en-US" b="1" dirty="0">
                <a:solidFill>
                  <a:schemeClr val="tx1"/>
                </a:solidFill>
              </a:rPr>
              <a:t>全过程的质量数据追溯</a:t>
            </a:r>
            <a:r>
              <a:rPr lang="zh-CN" altLang="en-US" sz="1400" dirty="0">
                <a:solidFill>
                  <a:schemeClr val="tx1"/>
                </a:solidFill>
              </a:rPr>
              <a:t>，涵盖进料、制程、发货，客户等各个过程</a:t>
            </a:r>
            <a:endParaRPr lang="en-US" altLang="zh-CN" sz="1400" dirty="0">
              <a:solidFill>
                <a:schemeClr val="tx1"/>
              </a:solidFill>
            </a:endParaRPr>
          </a:p>
          <a:p>
            <a:pPr>
              <a:lnSpc>
                <a:spcPct val="200000"/>
              </a:lnSpc>
            </a:pPr>
            <a:r>
              <a:rPr lang="zh-CN" altLang="en-US" sz="1400" dirty="0">
                <a:solidFill>
                  <a:schemeClr val="tx1"/>
                </a:solidFill>
              </a:rPr>
              <a:t>实时、多维度的质量综合分析，帮助管理层快速了解企业的整体质量情况</a:t>
            </a:r>
            <a:endParaRPr lang="en-US" altLang="zh-CN" sz="1400" dirty="0">
              <a:solidFill>
                <a:schemeClr val="tx1"/>
              </a:solidFill>
            </a:endParaRPr>
          </a:p>
          <a:p>
            <a:pPr>
              <a:lnSpc>
                <a:spcPct val="200000"/>
              </a:lnSpc>
            </a:pPr>
            <a:r>
              <a:rPr lang="zh-CN" altLang="en-US" sz="1400" dirty="0">
                <a:solidFill>
                  <a:schemeClr val="tx1"/>
                </a:solidFill>
              </a:rPr>
              <a:t>一目了然的质量大数据分析图线，减低数据分析的门槛，帮助企业挖掘数据金矿</a:t>
            </a:r>
            <a:endParaRPr lang="en-US" altLang="zh-CN" sz="1400" dirty="0">
              <a:solidFill>
                <a:schemeClr val="tx1"/>
              </a:solidFill>
            </a:endParaRPr>
          </a:p>
          <a:p>
            <a:pPr>
              <a:lnSpc>
                <a:spcPct val="200000"/>
              </a:lnSpc>
            </a:pPr>
            <a:r>
              <a:rPr lang="zh-CN" altLang="en-US" sz="1400" dirty="0">
                <a:solidFill>
                  <a:schemeClr val="tx1"/>
                </a:solidFill>
              </a:rPr>
              <a:t>开放便捷的数据聚合和外部数据集成展示</a:t>
            </a:r>
            <a:endParaRPr lang="en-US" altLang="zh-CN" sz="1400" dirty="0">
              <a:solidFill>
                <a:schemeClr val="tx1"/>
              </a:solidFill>
            </a:endParaRPr>
          </a:p>
        </p:txBody>
      </p:sp>
      <p:grpSp>
        <p:nvGrpSpPr>
          <p:cNvPr id="157" name="组合 156">
            <a:extLst>
              <a:ext uri="{FF2B5EF4-FFF2-40B4-BE49-F238E27FC236}">
                <a16:creationId xmlns:a16="http://schemas.microsoft.com/office/drawing/2014/main" id="{D13A8F54-2080-4F20-8473-6BA90BC14A83}"/>
              </a:ext>
            </a:extLst>
          </p:cNvPr>
          <p:cNvGrpSpPr/>
          <p:nvPr/>
        </p:nvGrpSpPr>
        <p:grpSpPr>
          <a:xfrm>
            <a:off x="9958224" y="13855338"/>
            <a:ext cx="2994709" cy="2505888"/>
            <a:chOff x="6015203" y="1505357"/>
            <a:chExt cx="4015916" cy="3464368"/>
          </a:xfrm>
        </p:grpSpPr>
        <p:pic>
          <p:nvPicPr>
            <p:cNvPr id="158" name="图片 157">
              <a:extLst>
                <a:ext uri="{FF2B5EF4-FFF2-40B4-BE49-F238E27FC236}">
                  <a16:creationId xmlns:a16="http://schemas.microsoft.com/office/drawing/2014/main" id="{EB8CC4EC-8375-40D4-B9B1-F04A5AA77753}"/>
                </a:ext>
              </a:extLst>
            </p:cNvPr>
            <p:cNvPicPr/>
            <p:nvPr/>
          </p:nvPicPr>
          <p:blipFill>
            <a:blip r:embed="rId51"/>
            <a:stretch>
              <a:fillRect/>
            </a:stretch>
          </p:blipFill>
          <p:spPr>
            <a:xfrm>
              <a:off x="6052106" y="1584794"/>
              <a:ext cx="3861863" cy="2371570"/>
            </a:xfrm>
            <a:prstGeom prst="rect">
              <a:avLst/>
            </a:prstGeom>
            <a:ln>
              <a:noFill/>
            </a:ln>
            <a:effectLst>
              <a:outerShdw blurRad="292100" dist="139700" dir="2700000" algn="tl" rotWithShape="0">
                <a:srgbClr val="333333">
                  <a:alpha val="65000"/>
                </a:srgbClr>
              </a:outerShdw>
            </a:effectLst>
          </p:spPr>
        </p:pic>
        <p:pic>
          <p:nvPicPr>
            <p:cNvPr id="159" name="图片 158">
              <a:extLst>
                <a:ext uri="{FF2B5EF4-FFF2-40B4-BE49-F238E27FC236}">
                  <a16:creationId xmlns:a16="http://schemas.microsoft.com/office/drawing/2014/main" id="{E3D1A240-C724-4F65-B56E-1D8D8FBB76CF}"/>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6015203" y="1505357"/>
              <a:ext cx="4015916" cy="3464368"/>
            </a:xfrm>
            <a:prstGeom prst="rect">
              <a:avLst/>
            </a:prstGeom>
          </p:spPr>
        </p:pic>
      </p:grpSp>
      <p:grpSp>
        <p:nvGrpSpPr>
          <p:cNvPr id="160" name="组合 159">
            <a:extLst>
              <a:ext uri="{FF2B5EF4-FFF2-40B4-BE49-F238E27FC236}">
                <a16:creationId xmlns:a16="http://schemas.microsoft.com/office/drawing/2014/main" id="{4730087C-E563-4DD5-A6A8-B021AF4F08B8}"/>
              </a:ext>
            </a:extLst>
          </p:cNvPr>
          <p:cNvGrpSpPr/>
          <p:nvPr/>
        </p:nvGrpSpPr>
        <p:grpSpPr>
          <a:xfrm>
            <a:off x="8048123" y="15191834"/>
            <a:ext cx="811111" cy="938719"/>
            <a:chOff x="10174963" y="2034196"/>
            <a:chExt cx="1766791" cy="2765087"/>
          </a:xfrm>
        </p:grpSpPr>
        <p:pic>
          <p:nvPicPr>
            <p:cNvPr id="161" name="图片 160">
              <a:extLst>
                <a:ext uri="{FF2B5EF4-FFF2-40B4-BE49-F238E27FC236}">
                  <a16:creationId xmlns:a16="http://schemas.microsoft.com/office/drawing/2014/main" id="{D8B660E7-795F-4EF7-ADBF-C4AA9B613D01}"/>
                </a:ext>
              </a:extLst>
            </p:cNvPr>
            <p:cNvPicPr/>
            <p:nvPr/>
          </p:nvPicPr>
          <p:blipFill rotWithShape="1">
            <a:blip r:embed="rId53"/>
            <a:srcRect l="38675"/>
            <a:stretch/>
          </p:blipFill>
          <p:spPr>
            <a:xfrm>
              <a:off x="10306877" y="2064508"/>
              <a:ext cx="1524939" cy="2704465"/>
            </a:xfrm>
            <a:prstGeom prst="rect">
              <a:avLst/>
            </a:prstGeom>
            <a:ln>
              <a:noFill/>
            </a:ln>
            <a:effectLst>
              <a:outerShdw blurRad="292100" dist="139700" dir="2700000" algn="tl" rotWithShape="0">
                <a:srgbClr val="333333">
                  <a:alpha val="65000"/>
                </a:srgbClr>
              </a:outerShdw>
            </a:effectLst>
          </p:spPr>
        </p:pic>
        <p:pic>
          <p:nvPicPr>
            <p:cNvPr id="162" name="图片 161">
              <a:extLst>
                <a:ext uri="{FF2B5EF4-FFF2-40B4-BE49-F238E27FC236}">
                  <a16:creationId xmlns:a16="http://schemas.microsoft.com/office/drawing/2014/main" id="{64FDB3EE-83BB-4340-B1E8-A8FE3A2404FC}"/>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0174963" y="2034196"/>
              <a:ext cx="1766791" cy="2765087"/>
            </a:xfrm>
            <a:prstGeom prst="rect">
              <a:avLst/>
            </a:prstGeom>
          </p:spPr>
        </p:pic>
      </p:grpSp>
      <p:sp>
        <p:nvSpPr>
          <p:cNvPr id="163" name="文本框 162">
            <a:extLst>
              <a:ext uri="{FF2B5EF4-FFF2-40B4-BE49-F238E27FC236}">
                <a16:creationId xmlns:a16="http://schemas.microsoft.com/office/drawing/2014/main" id="{FA7D7B07-D56C-43BB-9D09-4342B3A9C254}"/>
              </a:ext>
            </a:extLst>
          </p:cNvPr>
          <p:cNvSpPr txBox="1"/>
          <p:nvPr/>
        </p:nvSpPr>
        <p:spPr>
          <a:xfrm>
            <a:off x="9179746" y="17611129"/>
            <a:ext cx="3208754" cy="369332"/>
          </a:xfrm>
          <a:prstGeom prst="rect">
            <a:avLst/>
          </a:prstGeom>
          <a:noFill/>
        </p:spPr>
        <p:txBody>
          <a:bodyPr wrap="square" rtlCol="0">
            <a:spAutoFit/>
          </a:bodyPr>
          <a:lstStyle/>
          <a:p>
            <a:r>
              <a:rPr lang="en-US" altLang="zh-CN" b="1" dirty="0"/>
              <a:t>LINX QMS– </a:t>
            </a:r>
            <a:r>
              <a:rPr lang="zh-CN" altLang="en-US" b="1" dirty="0"/>
              <a:t>质量数据统一平台</a:t>
            </a:r>
          </a:p>
        </p:txBody>
      </p:sp>
      <p:grpSp>
        <p:nvGrpSpPr>
          <p:cNvPr id="7" name="组合 6">
            <a:extLst>
              <a:ext uri="{FF2B5EF4-FFF2-40B4-BE49-F238E27FC236}">
                <a16:creationId xmlns:a16="http://schemas.microsoft.com/office/drawing/2014/main" id="{047B0C64-3107-43EB-BE26-E7B48C6A917C}"/>
              </a:ext>
            </a:extLst>
          </p:cNvPr>
          <p:cNvGrpSpPr/>
          <p:nvPr/>
        </p:nvGrpSpPr>
        <p:grpSpPr>
          <a:xfrm>
            <a:off x="1127675" y="18328968"/>
            <a:ext cx="5255782" cy="2125094"/>
            <a:chOff x="818487" y="6159598"/>
            <a:chExt cx="7240072" cy="4333910"/>
          </a:xfrm>
        </p:grpSpPr>
        <p:sp>
          <p:nvSpPr>
            <p:cNvPr id="164" name="内容占位符 2">
              <a:extLst>
                <a:ext uri="{FF2B5EF4-FFF2-40B4-BE49-F238E27FC236}">
                  <a16:creationId xmlns:a16="http://schemas.microsoft.com/office/drawing/2014/main" id="{26DDE0CF-BA07-44ED-91A4-0304DA634445}"/>
                </a:ext>
              </a:extLst>
            </p:cNvPr>
            <p:cNvSpPr txBox="1">
              <a:spLocks/>
            </p:cNvSpPr>
            <p:nvPr/>
          </p:nvSpPr>
          <p:spPr>
            <a:xfrm>
              <a:off x="3421123" y="6159598"/>
              <a:ext cx="1971961" cy="60361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nvGrpSpPr>
            <p:cNvPr id="165" name="组合 164">
              <a:extLst>
                <a:ext uri="{FF2B5EF4-FFF2-40B4-BE49-F238E27FC236}">
                  <a16:creationId xmlns:a16="http://schemas.microsoft.com/office/drawing/2014/main" id="{7B7E94D8-6990-42AC-93A1-B407C0927BF1}"/>
                </a:ext>
              </a:extLst>
            </p:cNvPr>
            <p:cNvGrpSpPr/>
            <p:nvPr/>
          </p:nvGrpSpPr>
          <p:grpSpPr>
            <a:xfrm>
              <a:off x="3460422" y="6722164"/>
              <a:ext cx="1995501" cy="2351135"/>
              <a:chOff x="4879432" y="3020258"/>
              <a:chExt cx="1995501" cy="2351135"/>
            </a:xfrm>
          </p:grpSpPr>
          <p:sp>
            <p:nvSpPr>
              <p:cNvPr id="166" name="圆柱体 165">
                <a:extLst>
                  <a:ext uri="{FF2B5EF4-FFF2-40B4-BE49-F238E27FC236}">
                    <a16:creationId xmlns:a16="http://schemas.microsoft.com/office/drawing/2014/main" id="{DD7E5F11-E1AE-4EB2-AC2B-DB0EC4F8ED12}"/>
                  </a:ext>
                </a:extLst>
              </p:cNvPr>
              <p:cNvSpPr/>
              <p:nvPr/>
            </p:nvSpPr>
            <p:spPr>
              <a:xfrm>
                <a:off x="4879432" y="3020258"/>
                <a:ext cx="1995501" cy="2351135"/>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7" name="矩形: 圆角 166">
                <a:extLst>
                  <a:ext uri="{FF2B5EF4-FFF2-40B4-BE49-F238E27FC236}">
                    <a16:creationId xmlns:a16="http://schemas.microsoft.com/office/drawing/2014/main" id="{BDA6C665-F8D6-45B6-842B-0E87EFEFD12C}"/>
                  </a:ext>
                </a:extLst>
              </p:cNvPr>
              <p:cNvSpPr/>
              <p:nvPr/>
            </p:nvSpPr>
            <p:spPr>
              <a:xfrm>
                <a:off x="5228706" y="3739672"/>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产品全生命周期质量数据</a:t>
                </a:r>
              </a:p>
            </p:txBody>
          </p:sp>
          <p:sp>
            <p:nvSpPr>
              <p:cNvPr id="168" name="矩形: 圆角 167">
                <a:extLst>
                  <a:ext uri="{FF2B5EF4-FFF2-40B4-BE49-F238E27FC236}">
                    <a16:creationId xmlns:a16="http://schemas.microsoft.com/office/drawing/2014/main" id="{B4817D21-74E0-4B21-8999-C03D0B51E5FD}"/>
                  </a:ext>
                </a:extLst>
              </p:cNvPr>
              <p:cNvSpPr/>
              <p:nvPr/>
            </p:nvSpPr>
            <p:spPr>
              <a:xfrm>
                <a:off x="5214755" y="429867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质量检测标准</a:t>
                </a:r>
              </a:p>
            </p:txBody>
          </p:sp>
          <p:sp>
            <p:nvSpPr>
              <p:cNvPr id="169" name="矩形: 圆角 168">
                <a:extLst>
                  <a:ext uri="{FF2B5EF4-FFF2-40B4-BE49-F238E27FC236}">
                    <a16:creationId xmlns:a16="http://schemas.microsoft.com/office/drawing/2014/main" id="{2ED46C11-219E-450C-8F27-BCA11C8587ED}"/>
                  </a:ext>
                </a:extLst>
              </p:cNvPr>
              <p:cNvSpPr/>
              <p:nvPr/>
            </p:nvSpPr>
            <p:spPr>
              <a:xfrm>
                <a:off x="5228706" y="485121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质量体系标准</a:t>
                </a:r>
              </a:p>
            </p:txBody>
          </p:sp>
        </p:grpSp>
        <p:sp>
          <p:nvSpPr>
            <p:cNvPr id="170" name="矩形: 圆角 169">
              <a:extLst>
                <a:ext uri="{FF2B5EF4-FFF2-40B4-BE49-F238E27FC236}">
                  <a16:creationId xmlns:a16="http://schemas.microsoft.com/office/drawing/2014/main" id="{D5904ADE-D086-430B-81CE-0B936F20A12B}"/>
                </a:ext>
              </a:extLst>
            </p:cNvPr>
            <p:cNvSpPr/>
            <p:nvPr/>
          </p:nvSpPr>
          <p:spPr>
            <a:xfrm>
              <a:off x="818487"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不合格品管理</a:t>
              </a:r>
            </a:p>
          </p:txBody>
        </p:sp>
        <p:sp>
          <p:nvSpPr>
            <p:cNvPr id="171" name="矩形: 圆角 170">
              <a:extLst>
                <a:ext uri="{FF2B5EF4-FFF2-40B4-BE49-F238E27FC236}">
                  <a16:creationId xmlns:a16="http://schemas.microsoft.com/office/drawing/2014/main" id="{E0304A86-E6E3-44C0-9C19-CC9D92897710}"/>
                </a:ext>
              </a:extLst>
            </p:cNvPr>
            <p:cNvSpPr/>
            <p:nvPr/>
          </p:nvSpPr>
          <p:spPr>
            <a:xfrm>
              <a:off x="818487"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实验室管理</a:t>
              </a:r>
            </a:p>
          </p:txBody>
        </p:sp>
        <p:sp>
          <p:nvSpPr>
            <p:cNvPr id="172" name="矩形: 圆角 171">
              <a:extLst>
                <a:ext uri="{FF2B5EF4-FFF2-40B4-BE49-F238E27FC236}">
                  <a16:creationId xmlns:a16="http://schemas.microsoft.com/office/drawing/2014/main" id="{2409FC7F-5B2B-4F23-81EE-235402E901E6}"/>
                </a:ext>
              </a:extLst>
            </p:cNvPr>
            <p:cNvSpPr/>
            <p:nvPr/>
          </p:nvSpPr>
          <p:spPr>
            <a:xfrm>
              <a:off x="818487"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生产过程质量数据</a:t>
              </a:r>
            </a:p>
          </p:txBody>
        </p:sp>
        <p:sp>
          <p:nvSpPr>
            <p:cNvPr id="173" name="矩形: 圆角 172">
              <a:extLst>
                <a:ext uri="{FF2B5EF4-FFF2-40B4-BE49-F238E27FC236}">
                  <a16:creationId xmlns:a16="http://schemas.microsoft.com/office/drawing/2014/main" id="{B7446367-A166-4DB4-8499-6A3188DA1BAA}"/>
                </a:ext>
              </a:extLst>
            </p:cNvPr>
            <p:cNvSpPr/>
            <p:nvPr/>
          </p:nvSpPr>
          <p:spPr>
            <a:xfrm>
              <a:off x="818487"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供应商质量管理</a:t>
              </a:r>
            </a:p>
          </p:txBody>
        </p:sp>
        <p:sp>
          <p:nvSpPr>
            <p:cNvPr id="174" name="矩形: 圆角 173">
              <a:extLst>
                <a:ext uri="{FF2B5EF4-FFF2-40B4-BE49-F238E27FC236}">
                  <a16:creationId xmlns:a16="http://schemas.microsoft.com/office/drawing/2014/main" id="{C9C43EB4-E317-4B31-B4A7-9E05DFC08F28}"/>
                </a:ext>
              </a:extLst>
            </p:cNvPr>
            <p:cNvSpPr/>
            <p:nvPr/>
          </p:nvSpPr>
          <p:spPr>
            <a:xfrm>
              <a:off x="6767393"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质量综合门户</a:t>
              </a:r>
            </a:p>
          </p:txBody>
        </p:sp>
        <p:sp>
          <p:nvSpPr>
            <p:cNvPr id="175" name="矩形: 圆角 174">
              <a:extLst>
                <a:ext uri="{FF2B5EF4-FFF2-40B4-BE49-F238E27FC236}">
                  <a16:creationId xmlns:a16="http://schemas.microsoft.com/office/drawing/2014/main" id="{BCBE8C9E-9E7C-4E18-9AEE-6D17F7F758CC}"/>
                </a:ext>
              </a:extLst>
            </p:cNvPr>
            <p:cNvSpPr/>
            <p:nvPr/>
          </p:nvSpPr>
          <p:spPr>
            <a:xfrm>
              <a:off x="6767393"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质量数据分析</a:t>
              </a:r>
            </a:p>
          </p:txBody>
        </p:sp>
        <p:sp>
          <p:nvSpPr>
            <p:cNvPr id="176" name="矩形: 圆角 175">
              <a:extLst>
                <a:ext uri="{FF2B5EF4-FFF2-40B4-BE49-F238E27FC236}">
                  <a16:creationId xmlns:a16="http://schemas.microsoft.com/office/drawing/2014/main" id="{31181A8B-3B59-41BF-B709-69CAA91939D6}"/>
                </a:ext>
              </a:extLst>
            </p:cNvPr>
            <p:cNvSpPr/>
            <p:nvPr/>
          </p:nvSpPr>
          <p:spPr>
            <a:xfrm>
              <a:off x="6767393"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统计分析报表</a:t>
              </a:r>
            </a:p>
          </p:txBody>
        </p:sp>
        <p:sp>
          <p:nvSpPr>
            <p:cNvPr id="177" name="矩形: 圆角 176">
              <a:extLst>
                <a:ext uri="{FF2B5EF4-FFF2-40B4-BE49-F238E27FC236}">
                  <a16:creationId xmlns:a16="http://schemas.microsoft.com/office/drawing/2014/main" id="{FCF388D9-7576-43C1-A93B-A6223ECA9518}"/>
                </a:ext>
              </a:extLst>
            </p:cNvPr>
            <p:cNvSpPr/>
            <p:nvPr/>
          </p:nvSpPr>
          <p:spPr>
            <a:xfrm>
              <a:off x="6767393"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质量追溯</a:t>
              </a:r>
            </a:p>
          </p:txBody>
        </p:sp>
        <p:sp>
          <p:nvSpPr>
            <p:cNvPr id="178" name="矩形: 圆角 177">
              <a:extLst>
                <a:ext uri="{FF2B5EF4-FFF2-40B4-BE49-F238E27FC236}">
                  <a16:creationId xmlns:a16="http://schemas.microsoft.com/office/drawing/2014/main" id="{EE09E629-DEA5-4501-9DA2-02199BC9AC24}"/>
                </a:ext>
              </a:extLst>
            </p:cNvPr>
            <p:cNvSpPr/>
            <p:nvPr/>
          </p:nvSpPr>
          <p:spPr>
            <a:xfrm>
              <a:off x="3460421" y="9970268"/>
              <a:ext cx="1995501" cy="5232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问题管理与质量改进</a:t>
              </a:r>
            </a:p>
          </p:txBody>
        </p:sp>
        <p:sp>
          <p:nvSpPr>
            <p:cNvPr id="179" name="箭头: 右 178">
              <a:extLst>
                <a:ext uri="{FF2B5EF4-FFF2-40B4-BE49-F238E27FC236}">
                  <a16:creationId xmlns:a16="http://schemas.microsoft.com/office/drawing/2014/main" id="{5B4485E9-00BD-4E6E-8665-DE2E4B58AEC3}"/>
                </a:ext>
              </a:extLst>
            </p:cNvPr>
            <p:cNvSpPr/>
            <p:nvPr/>
          </p:nvSpPr>
          <p:spPr>
            <a:xfrm>
              <a:off x="245005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0" name="箭头: 右 179">
              <a:extLst>
                <a:ext uri="{FF2B5EF4-FFF2-40B4-BE49-F238E27FC236}">
                  <a16:creationId xmlns:a16="http://schemas.microsoft.com/office/drawing/2014/main" id="{DDD3E900-8885-4992-AF6E-0CC2D2BB62D2}"/>
                </a:ext>
              </a:extLst>
            </p:cNvPr>
            <p:cNvSpPr/>
            <p:nvPr/>
          </p:nvSpPr>
          <p:spPr>
            <a:xfrm>
              <a:off x="579632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1" name="箭头: 上下 180">
              <a:extLst>
                <a:ext uri="{FF2B5EF4-FFF2-40B4-BE49-F238E27FC236}">
                  <a16:creationId xmlns:a16="http://schemas.microsoft.com/office/drawing/2014/main" id="{39D0DF79-9ED0-451B-B5E5-82BC4FB801CE}"/>
                </a:ext>
              </a:extLst>
            </p:cNvPr>
            <p:cNvSpPr/>
            <p:nvPr/>
          </p:nvSpPr>
          <p:spPr>
            <a:xfrm>
              <a:off x="4208496" y="9181347"/>
              <a:ext cx="465666" cy="726112"/>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182" name="文本框 181">
            <a:extLst>
              <a:ext uri="{FF2B5EF4-FFF2-40B4-BE49-F238E27FC236}">
                <a16:creationId xmlns:a16="http://schemas.microsoft.com/office/drawing/2014/main" id="{F8C169E5-1535-4DDB-9627-0615ADC8E659}"/>
              </a:ext>
            </a:extLst>
          </p:cNvPr>
          <p:cNvSpPr txBox="1"/>
          <p:nvPr/>
        </p:nvSpPr>
        <p:spPr>
          <a:xfrm>
            <a:off x="7185767" y="18656132"/>
            <a:ext cx="6333300" cy="1319977"/>
          </a:xfrm>
          <a:prstGeom prst="rect">
            <a:avLst/>
          </a:prstGeom>
          <a:noFill/>
        </p:spPr>
        <p:txBody>
          <a:bodyPr wrap="square">
            <a:spAutoFit/>
          </a:bodyPr>
          <a:lstStyle/>
          <a:p>
            <a:pPr>
              <a:lnSpc>
                <a:spcPct val="200000"/>
              </a:lnSpc>
            </a:pPr>
            <a:r>
              <a:rPr lang="zh-CN" altLang="en-US" sz="1400" dirty="0">
                <a:latin typeface="微软雅黑" panose="020B0503020204020204" pitchFamily="34" charset="-122"/>
                <a:ea typeface="微软雅黑" panose="020B0503020204020204" pitchFamily="34" charset="-122"/>
              </a:rPr>
              <a:t>质量相关数据统一管理平台建设，包括质量标准、质量体系、质量规范和质量基础数据管理，以及从相关系统对接获取的质量相关所有数据集中统一管理，支持质量数据分析、问题预测、质量成本管理目标。</a:t>
            </a:r>
          </a:p>
        </p:txBody>
      </p:sp>
      <p:grpSp>
        <p:nvGrpSpPr>
          <p:cNvPr id="192" name="组合 191">
            <a:extLst>
              <a:ext uri="{FF2B5EF4-FFF2-40B4-BE49-F238E27FC236}">
                <a16:creationId xmlns:a16="http://schemas.microsoft.com/office/drawing/2014/main" id="{38A8BDB2-EC40-4DAE-86E4-AC2167B8441A}"/>
              </a:ext>
            </a:extLst>
          </p:cNvPr>
          <p:cNvGrpSpPr/>
          <p:nvPr/>
        </p:nvGrpSpPr>
        <p:grpSpPr>
          <a:xfrm>
            <a:off x="3796297" y="7539195"/>
            <a:ext cx="4744448" cy="4501439"/>
            <a:chOff x="2333967" y="1721963"/>
            <a:chExt cx="4744448" cy="4501439"/>
          </a:xfrm>
        </p:grpSpPr>
        <p:grpSp>
          <p:nvGrpSpPr>
            <p:cNvPr id="193" name="组合 192">
              <a:extLst>
                <a:ext uri="{FF2B5EF4-FFF2-40B4-BE49-F238E27FC236}">
                  <a16:creationId xmlns:a16="http://schemas.microsoft.com/office/drawing/2014/main" id="{05879EE7-95EF-4926-9B30-FE0F2ADD0BAB}"/>
                </a:ext>
              </a:extLst>
            </p:cNvPr>
            <p:cNvGrpSpPr>
              <a:grpSpLocks/>
            </p:cNvGrpSpPr>
            <p:nvPr/>
          </p:nvGrpSpPr>
          <p:grpSpPr bwMode="auto">
            <a:xfrm>
              <a:off x="2333967" y="1721963"/>
              <a:ext cx="4744448" cy="4501439"/>
              <a:chOff x="1008063" y="1557338"/>
              <a:chExt cx="4367991" cy="4184650"/>
            </a:xfrm>
          </p:grpSpPr>
          <p:sp>
            <p:nvSpPr>
              <p:cNvPr id="200" name="空心弧 199">
                <a:extLst>
                  <a:ext uri="{FF2B5EF4-FFF2-40B4-BE49-F238E27FC236}">
                    <a16:creationId xmlns:a16="http://schemas.microsoft.com/office/drawing/2014/main" id="{761AB968-CAFD-4D70-802B-9AB7D49115BB}"/>
                  </a:ext>
                </a:extLst>
              </p:cNvPr>
              <p:cNvSpPr/>
              <p:nvPr/>
            </p:nvSpPr>
            <p:spPr bwMode="auto">
              <a:xfrm>
                <a:off x="1443038" y="2076450"/>
                <a:ext cx="3473450" cy="3470275"/>
              </a:xfrm>
              <a:prstGeom prst="blockArc">
                <a:avLst>
                  <a:gd name="adj1" fmla="val 11880000"/>
                  <a:gd name="adj2" fmla="val 1620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1" name="空心弧 200">
                <a:extLst>
                  <a:ext uri="{FF2B5EF4-FFF2-40B4-BE49-F238E27FC236}">
                    <a16:creationId xmlns:a16="http://schemas.microsoft.com/office/drawing/2014/main" id="{BF4D61A6-258C-4B80-8641-4AB79D255327}"/>
                  </a:ext>
                </a:extLst>
              </p:cNvPr>
              <p:cNvSpPr/>
              <p:nvPr/>
            </p:nvSpPr>
            <p:spPr bwMode="auto">
              <a:xfrm>
                <a:off x="1443038" y="2076450"/>
                <a:ext cx="3473450" cy="3470275"/>
              </a:xfrm>
              <a:prstGeom prst="blockArc">
                <a:avLst>
                  <a:gd name="adj1" fmla="val 7560000"/>
                  <a:gd name="adj2" fmla="val 1188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2" name="空心弧 201">
                <a:extLst>
                  <a:ext uri="{FF2B5EF4-FFF2-40B4-BE49-F238E27FC236}">
                    <a16:creationId xmlns:a16="http://schemas.microsoft.com/office/drawing/2014/main" id="{6528C5C7-E84E-4AF1-B0EB-BC6C4D88E85D}"/>
                  </a:ext>
                </a:extLst>
              </p:cNvPr>
              <p:cNvSpPr/>
              <p:nvPr/>
            </p:nvSpPr>
            <p:spPr bwMode="auto">
              <a:xfrm>
                <a:off x="1443038" y="2076450"/>
                <a:ext cx="3473450" cy="3470275"/>
              </a:xfrm>
              <a:prstGeom prst="blockArc">
                <a:avLst>
                  <a:gd name="adj1" fmla="val 3240000"/>
                  <a:gd name="adj2" fmla="val 756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3" name="空心弧 202">
                <a:extLst>
                  <a:ext uri="{FF2B5EF4-FFF2-40B4-BE49-F238E27FC236}">
                    <a16:creationId xmlns:a16="http://schemas.microsoft.com/office/drawing/2014/main" id="{06F4338E-FDCC-43DC-8BBA-98B7FD3404CE}"/>
                  </a:ext>
                </a:extLst>
              </p:cNvPr>
              <p:cNvSpPr/>
              <p:nvPr/>
            </p:nvSpPr>
            <p:spPr bwMode="auto">
              <a:xfrm>
                <a:off x="1443038" y="2076450"/>
                <a:ext cx="3473450" cy="3470275"/>
              </a:xfrm>
              <a:prstGeom prst="blockArc">
                <a:avLst>
                  <a:gd name="adj1" fmla="val 20520000"/>
                  <a:gd name="adj2" fmla="val 324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4" name="空心弧 203">
                <a:extLst>
                  <a:ext uri="{FF2B5EF4-FFF2-40B4-BE49-F238E27FC236}">
                    <a16:creationId xmlns:a16="http://schemas.microsoft.com/office/drawing/2014/main" id="{E634AB8F-A887-4DBC-BE2D-CDC87DF75419}"/>
                  </a:ext>
                </a:extLst>
              </p:cNvPr>
              <p:cNvSpPr/>
              <p:nvPr/>
            </p:nvSpPr>
            <p:spPr bwMode="auto">
              <a:xfrm>
                <a:off x="1443038" y="2076450"/>
                <a:ext cx="3473450" cy="3470275"/>
              </a:xfrm>
              <a:prstGeom prst="blockArc">
                <a:avLst>
                  <a:gd name="adj1" fmla="val 16200000"/>
                  <a:gd name="adj2" fmla="val 2052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5" name="任意多边形 9">
                <a:extLst>
                  <a:ext uri="{FF2B5EF4-FFF2-40B4-BE49-F238E27FC236}">
                    <a16:creationId xmlns:a16="http://schemas.microsoft.com/office/drawing/2014/main" id="{A303D3DE-2EDD-4FB7-A443-33E2F9D66D7E}"/>
                  </a:ext>
                </a:extLst>
              </p:cNvPr>
              <p:cNvSpPr/>
              <p:nvPr/>
            </p:nvSpPr>
            <p:spPr bwMode="auto">
              <a:xfrm>
                <a:off x="2312286" y="2889474"/>
                <a:ext cx="1820301" cy="1775969"/>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solidFill>
                <a:srgbClr val="009989"/>
              </a:solidFill>
              <a:ln>
                <a:noFill/>
              </a:ln>
              <a:effectLst>
                <a:outerShdw blurRad="63500" sx="106000" sy="106000" algn="c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7635" tIns="357635" rIns="357635" bIns="357635"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000250" eaLnBrk="1" fontAlgn="auto" hangingPunct="1">
                  <a:lnSpc>
                    <a:spcPct val="90000"/>
                  </a:lnSpc>
                  <a:spcAft>
                    <a:spcPct val="35000"/>
                  </a:spcAft>
                  <a:defRPr/>
                </a:pPr>
                <a:endParaRPr lang="zh-CN" altLang="en-US" sz="3200" spc="300" dirty="0">
                  <a:solidFill>
                    <a:schemeClr val="tx1"/>
                  </a:solidFill>
                  <a:latin typeface="微软雅黑" panose="020B0503020204020204" pitchFamily="34" charset="-122"/>
                  <a:ea typeface="微软雅黑" panose="020B0503020204020204" pitchFamily="34" charset="-122"/>
                </a:endParaRPr>
              </a:p>
            </p:txBody>
          </p:sp>
          <p:sp>
            <p:nvSpPr>
              <p:cNvPr id="206" name="任意多边形 10">
                <a:extLst>
                  <a:ext uri="{FF2B5EF4-FFF2-40B4-BE49-F238E27FC236}">
                    <a16:creationId xmlns:a16="http://schemas.microsoft.com/office/drawing/2014/main" id="{BD8AB839-4A68-47D6-9904-24655734DC4C}"/>
                  </a:ext>
                </a:extLst>
              </p:cNvPr>
              <p:cNvSpPr/>
              <p:nvPr/>
            </p:nvSpPr>
            <p:spPr bwMode="auto">
              <a:xfrm>
                <a:off x="2620963" y="155733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F803D"/>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spc="300" dirty="0">
                  <a:solidFill>
                    <a:schemeClr val="tx1"/>
                  </a:solidFill>
                  <a:latin typeface="微软雅黑" panose="020B0503020204020204" pitchFamily="34" charset="-122"/>
                  <a:ea typeface="微软雅黑" panose="020B0503020204020204" pitchFamily="34" charset="-122"/>
                </a:endParaRPr>
              </a:p>
            </p:txBody>
          </p:sp>
          <p:sp>
            <p:nvSpPr>
              <p:cNvPr id="207" name="任意多边形 11">
                <a:extLst>
                  <a:ext uri="{FF2B5EF4-FFF2-40B4-BE49-F238E27FC236}">
                    <a16:creationId xmlns:a16="http://schemas.microsoft.com/office/drawing/2014/main" id="{CE960385-D14A-4FD6-803C-3D993ED5AA01}"/>
                  </a:ext>
                </a:extLst>
              </p:cNvPr>
              <p:cNvSpPr/>
              <p:nvPr/>
            </p:nvSpPr>
            <p:spPr bwMode="auto">
              <a:xfrm>
                <a:off x="4258454" y="2785701"/>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7B55E"/>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8" name="任意多边形 12">
                <a:extLst>
                  <a:ext uri="{FF2B5EF4-FFF2-40B4-BE49-F238E27FC236}">
                    <a16:creationId xmlns:a16="http://schemas.microsoft.com/office/drawing/2014/main" id="{2B83C2BE-7E4D-4E1C-8C48-6915248E9E4F}"/>
                  </a:ext>
                </a:extLst>
              </p:cNvPr>
              <p:cNvSpPr/>
              <p:nvPr/>
            </p:nvSpPr>
            <p:spPr bwMode="auto">
              <a:xfrm>
                <a:off x="3617913" y="462438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29BD8B"/>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9" name="任意多边形 13">
                <a:extLst>
                  <a:ext uri="{FF2B5EF4-FFF2-40B4-BE49-F238E27FC236}">
                    <a16:creationId xmlns:a16="http://schemas.microsoft.com/office/drawing/2014/main" id="{40E7D1D0-F459-42F7-B36E-F5C7C70268CB}"/>
                  </a:ext>
                </a:extLst>
              </p:cNvPr>
              <p:cNvSpPr/>
              <p:nvPr/>
            </p:nvSpPr>
            <p:spPr bwMode="auto">
              <a:xfrm>
                <a:off x="1624012" y="4579320"/>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25946"/>
              </a:solidFill>
              <a:ln>
                <a:noFill/>
              </a:ln>
              <a:effectLst>
                <a:outerShdw blurRad="381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0" name="任意多边形 14">
                <a:extLst>
                  <a:ext uri="{FF2B5EF4-FFF2-40B4-BE49-F238E27FC236}">
                    <a16:creationId xmlns:a16="http://schemas.microsoft.com/office/drawing/2014/main" id="{1433AFFA-5971-40D8-89C1-F7E3E210D1F4}"/>
                  </a:ext>
                </a:extLst>
              </p:cNvPr>
              <p:cNvSpPr/>
              <p:nvPr/>
            </p:nvSpPr>
            <p:spPr bwMode="auto">
              <a:xfrm>
                <a:off x="1008063" y="2728913"/>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3B9BFA"/>
              </a:solidFill>
              <a:ln>
                <a:noFill/>
              </a:ln>
              <a:effectLst>
                <a:outerShdw blurRad="508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5110" tIns="275110" rIns="275110" bIns="2751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266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1" name="矩形 210">
                <a:extLst>
                  <a:ext uri="{FF2B5EF4-FFF2-40B4-BE49-F238E27FC236}">
                    <a16:creationId xmlns:a16="http://schemas.microsoft.com/office/drawing/2014/main" id="{2DFA57F1-A5B5-452C-A011-D237801EA932}"/>
                  </a:ext>
                </a:extLst>
              </p:cNvPr>
              <p:cNvSpPr/>
              <p:nvPr/>
            </p:nvSpPr>
            <p:spPr bwMode="auto">
              <a:xfrm>
                <a:off x="2603285" y="3794631"/>
                <a:ext cx="1256209" cy="343340"/>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2000250" eaLnBrk="1" fontAlgn="auto" hangingPunct="1">
                  <a:lnSpc>
                    <a:spcPct val="90000"/>
                  </a:lnSpc>
                  <a:spcAft>
                    <a:spcPct val="35000"/>
                  </a:spcAft>
                  <a:defRPr/>
                </a:pPr>
                <a:r>
                  <a:rPr lang="zh-CN" altLang="en-US" sz="2000" spc="300" dirty="0">
                    <a:latin typeface="微软雅黑" panose="020B0503020204020204" pitchFamily="34" charset="-122"/>
                    <a:ea typeface="微软雅黑" panose="020B0503020204020204" pitchFamily="34" charset="-122"/>
                  </a:rPr>
                  <a:t>计量看板</a:t>
                </a:r>
              </a:p>
            </p:txBody>
          </p:sp>
          <p:sp>
            <p:nvSpPr>
              <p:cNvPr id="212" name="矩形 211">
                <a:extLst>
                  <a:ext uri="{FF2B5EF4-FFF2-40B4-BE49-F238E27FC236}">
                    <a16:creationId xmlns:a16="http://schemas.microsoft.com/office/drawing/2014/main" id="{414F1D6E-FEB3-4302-89A4-6A9DEE99E026}"/>
                  </a:ext>
                </a:extLst>
              </p:cNvPr>
              <p:cNvSpPr/>
              <p:nvPr/>
            </p:nvSpPr>
            <p:spPr bwMode="auto">
              <a:xfrm>
                <a:off x="2896486" y="204690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量具</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台账</a:t>
                </a:r>
                <a:endParaRPr lang="en-US" altLang="zh-CN" sz="1400" spc="300" dirty="0">
                  <a:latin typeface="微软雅黑" panose="020B0503020204020204" pitchFamily="34" charset="-122"/>
                  <a:ea typeface="微软雅黑" panose="020B0503020204020204" pitchFamily="34" charset="-122"/>
                </a:endParaRPr>
              </a:p>
            </p:txBody>
          </p:sp>
          <p:sp>
            <p:nvSpPr>
              <p:cNvPr id="213" name="矩形 212">
                <a:extLst>
                  <a:ext uri="{FF2B5EF4-FFF2-40B4-BE49-F238E27FC236}">
                    <a16:creationId xmlns:a16="http://schemas.microsoft.com/office/drawing/2014/main" id="{EE05BD23-BFDE-4813-B57C-1CC527A17938}"/>
                  </a:ext>
                </a:extLst>
              </p:cNvPr>
              <p:cNvSpPr/>
              <p:nvPr/>
            </p:nvSpPr>
            <p:spPr bwMode="auto">
              <a:xfrm>
                <a:off x="4547803" y="3310983"/>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校准</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p>
            </p:txBody>
          </p:sp>
          <p:sp>
            <p:nvSpPr>
              <p:cNvPr id="214" name="矩形 213">
                <a:extLst>
                  <a:ext uri="{FF2B5EF4-FFF2-40B4-BE49-F238E27FC236}">
                    <a16:creationId xmlns:a16="http://schemas.microsoft.com/office/drawing/2014/main" id="{2EC6135B-1260-41E7-A078-8302DF70943C}"/>
                  </a:ext>
                </a:extLst>
              </p:cNvPr>
              <p:cNvSpPr/>
              <p:nvPr/>
            </p:nvSpPr>
            <p:spPr bwMode="auto">
              <a:xfrm>
                <a:off x="3912135" y="512424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事件</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执行</a:t>
                </a:r>
              </a:p>
            </p:txBody>
          </p:sp>
          <p:sp>
            <p:nvSpPr>
              <p:cNvPr id="215" name="矩形 214">
                <a:extLst>
                  <a:ext uri="{FF2B5EF4-FFF2-40B4-BE49-F238E27FC236}">
                    <a16:creationId xmlns:a16="http://schemas.microsoft.com/office/drawing/2014/main" id="{33128B59-375A-48A9-ADF7-2F1D768907CA}"/>
                  </a:ext>
                </a:extLst>
              </p:cNvPr>
              <p:cNvSpPr>
                <a:spLocks noChangeArrowheads="1"/>
              </p:cNvSpPr>
              <p:nvPr/>
            </p:nvSpPr>
            <p:spPr bwMode="auto">
              <a:xfrm>
                <a:off x="1896251" y="5064729"/>
                <a:ext cx="592501"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借还</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endParaRPr lang="en-US" altLang="zh-CN" sz="1400" spc="300" dirty="0">
                  <a:latin typeface="微软雅黑" panose="020B0503020204020204" pitchFamily="34" charset="-122"/>
                  <a:ea typeface="微软雅黑" panose="020B0503020204020204" pitchFamily="34" charset="-122"/>
                </a:endParaRPr>
              </a:p>
            </p:txBody>
          </p:sp>
          <p:sp>
            <p:nvSpPr>
              <p:cNvPr id="216" name="矩形 215">
                <a:extLst>
                  <a:ext uri="{FF2B5EF4-FFF2-40B4-BE49-F238E27FC236}">
                    <a16:creationId xmlns:a16="http://schemas.microsoft.com/office/drawing/2014/main" id="{67FDF60D-60B7-45C5-8BE9-571B310C1BB3}"/>
                  </a:ext>
                </a:extLst>
              </p:cNvPr>
              <p:cNvSpPr>
                <a:spLocks noChangeArrowheads="1"/>
              </p:cNvSpPr>
              <p:nvPr/>
            </p:nvSpPr>
            <p:spPr bwMode="auto">
              <a:xfrm>
                <a:off x="1264137" y="3251765"/>
                <a:ext cx="571434"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通知</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预警</a:t>
                </a:r>
                <a:endParaRPr lang="en-US" altLang="zh-CN" sz="1400" spc="300" dirty="0">
                  <a:latin typeface="微软雅黑" panose="020B0503020204020204" pitchFamily="34" charset="-122"/>
                  <a:ea typeface="微软雅黑" panose="020B0503020204020204" pitchFamily="34" charset="-122"/>
                </a:endParaRPr>
              </a:p>
            </p:txBody>
          </p:sp>
        </p:grpSp>
        <p:pic>
          <p:nvPicPr>
            <p:cNvPr id="194" name="图片 193">
              <a:extLst>
                <a:ext uri="{FF2B5EF4-FFF2-40B4-BE49-F238E27FC236}">
                  <a16:creationId xmlns:a16="http://schemas.microsoft.com/office/drawing/2014/main" id="{B465939B-F337-4D67-ABE1-2DA6D4A30BF9}"/>
                </a:ext>
              </a:extLst>
            </p:cNvPr>
            <p:cNvPicPr>
              <a:picLocks noChangeAspect="1"/>
            </p:cNvPicPr>
            <p:nvPr/>
          </p:nvPicPr>
          <p:blipFill>
            <a:blip r:embed="rId55">
              <a:biLevel thresh="25000"/>
              <a:extLst>
                <a:ext uri="{28A0092B-C50C-407E-A947-70E740481C1C}">
                  <a14:useLocalDpi xmlns:a14="http://schemas.microsoft.com/office/drawing/2010/main" val="0"/>
                </a:ext>
              </a:extLst>
            </a:blip>
            <a:stretch>
              <a:fillRect/>
            </a:stretch>
          </p:blipFill>
          <p:spPr>
            <a:xfrm>
              <a:off x="3440487" y="5130662"/>
              <a:ext cx="360000" cy="360000"/>
            </a:xfrm>
            <a:prstGeom prst="rect">
              <a:avLst/>
            </a:prstGeom>
          </p:spPr>
        </p:pic>
        <p:pic>
          <p:nvPicPr>
            <p:cNvPr id="195" name="图片 194">
              <a:extLst>
                <a:ext uri="{FF2B5EF4-FFF2-40B4-BE49-F238E27FC236}">
                  <a16:creationId xmlns:a16="http://schemas.microsoft.com/office/drawing/2014/main" id="{55142565-0B7E-4AC8-AE7D-82F869D10743}"/>
                </a:ext>
              </a:extLst>
            </p:cNvPr>
            <p:cNvPicPr>
              <a:picLocks noChangeAspect="1"/>
            </p:cNvPicPr>
            <p:nvPr/>
          </p:nvPicPr>
          <p:blipFill>
            <a:blip r:embed="rId36">
              <a:biLevel thresh="25000"/>
              <a:extLst>
                <a:ext uri="{28A0092B-C50C-407E-A947-70E740481C1C}">
                  <a14:useLocalDpi xmlns:a14="http://schemas.microsoft.com/office/drawing/2010/main" val="0"/>
                </a:ext>
              </a:extLst>
            </a:blip>
            <a:stretch>
              <a:fillRect/>
            </a:stretch>
          </p:blipFill>
          <p:spPr>
            <a:xfrm>
              <a:off x="2760237" y="3151353"/>
              <a:ext cx="324430" cy="360000"/>
            </a:xfrm>
            <a:prstGeom prst="rect">
              <a:avLst/>
            </a:prstGeom>
          </p:spPr>
        </p:pic>
        <p:pic>
          <p:nvPicPr>
            <p:cNvPr id="196" name="图片 195">
              <a:extLst>
                <a:ext uri="{FF2B5EF4-FFF2-40B4-BE49-F238E27FC236}">
                  <a16:creationId xmlns:a16="http://schemas.microsoft.com/office/drawing/2014/main" id="{7BF7D844-A415-47EC-B4C2-05E8504C65A5}"/>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515485" y="1888938"/>
              <a:ext cx="360000" cy="360000"/>
            </a:xfrm>
            <a:prstGeom prst="rect">
              <a:avLst/>
            </a:prstGeom>
          </p:spPr>
        </p:pic>
        <p:pic>
          <p:nvPicPr>
            <p:cNvPr id="197" name="图片 196">
              <a:extLst>
                <a:ext uri="{FF2B5EF4-FFF2-40B4-BE49-F238E27FC236}">
                  <a16:creationId xmlns:a16="http://schemas.microsoft.com/office/drawing/2014/main" id="{34B0204B-037E-48FC-81F5-4FF2A4AE7A21}"/>
                </a:ext>
              </a:extLst>
            </p:cNvPr>
            <p:cNvPicPr>
              <a:picLocks noChangeAspect="1"/>
            </p:cNvPicPr>
            <p:nvPr/>
          </p:nvPicPr>
          <p:blipFill>
            <a:blip r:embed="rId56">
              <a:biLevel thresh="25000"/>
              <a:extLst>
                <a:ext uri="{28A0092B-C50C-407E-A947-70E740481C1C}">
                  <a14:useLocalDpi xmlns:a14="http://schemas.microsoft.com/office/drawing/2010/main" val="0"/>
                </a:ext>
              </a:extLst>
            </a:blip>
            <a:stretch>
              <a:fillRect/>
            </a:stretch>
          </p:blipFill>
          <p:spPr>
            <a:xfrm>
              <a:off x="6309121" y="3243527"/>
              <a:ext cx="360000" cy="360000"/>
            </a:xfrm>
            <a:prstGeom prst="rect">
              <a:avLst/>
            </a:prstGeom>
          </p:spPr>
        </p:pic>
        <p:pic>
          <p:nvPicPr>
            <p:cNvPr id="198" name="图片 197">
              <a:extLst>
                <a:ext uri="{FF2B5EF4-FFF2-40B4-BE49-F238E27FC236}">
                  <a16:creationId xmlns:a16="http://schemas.microsoft.com/office/drawing/2014/main" id="{A422C1F0-4476-4560-A57B-27203FAB5E61}"/>
                </a:ext>
              </a:extLst>
            </p:cNvPr>
            <p:cNvPicPr>
              <a:picLocks noChangeAspect="1"/>
            </p:cNvPicPr>
            <p:nvPr/>
          </p:nvPicPr>
          <p:blipFill>
            <a:blip r:embed="rId57">
              <a:biLevel thresh="25000"/>
              <a:extLst>
                <a:ext uri="{28A0092B-C50C-407E-A947-70E740481C1C}">
                  <a14:useLocalDpi xmlns:a14="http://schemas.microsoft.com/office/drawing/2010/main" val="0"/>
                </a:ext>
              </a:extLst>
            </a:blip>
            <a:stretch>
              <a:fillRect/>
            </a:stretch>
          </p:blipFill>
          <p:spPr>
            <a:xfrm>
              <a:off x="5618669" y="5216789"/>
              <a:ext cx="360000" cy="360000"/>
            </a:xfrm>
            <a:prstGeom prst="rect">
              <a:avLst/>
            </a:prstGeom>
          </p:spPr>
        </p:pic>
        <p:pic>
          <p:nvPicPr>
            <p:cNvPr id="199" name="图片 198">
              <a:extLst>
                <a:ext uri="{FF2B5EF4-FFF2-40B4-BE49-F238E27FC236}">
                  <a16:creationId xmlns:a16="http://schemas.microsoft.com/office/drawing/2014/main" id="{AFB833F0-BDC3-4E44-BC11-23BAB8380EA4}"/>
                </a:ext>
              </a:extLst>
            </p:cNvPr>
            <p:cNvPicPr>
              <a:picLocks noChangeAspect="1"/>
            </p:cNvPicPr>
            <p:nvPr/>
          </p:nvPicPr>
          <p:blipFill>
            <a:blip r:embed="rId58">
              <a:biLevel thresh="25000"/>
              <a:extLst>
                <a:ext uri="{28A0092B-C50C-407E-A947-70E740481C1C}">
                  <a14:useLocalDpi xmlns:a14="http://schemas.microsoft.com/office/drawing/2010/main" val="0"/>
                </a:ext>
              </a:extLst>
            </a:blip>
            <a:stretch>
              <a:fillRect/>
            </a:stretch>
          </p:blipFill>
          <p:spPr>
            <a:xfrm>
              <a:off x="4463927" y="3693019"/>
              <a:ext cx="545620" cy="360000"/>
            </a:xfrm>
            <a:prstGeom prst="rect">
              <a:avLst/>
            </a:prstGeom>
          </p:spPr>
        </p:pic>
      </p:grpSp>
      <p:pic>
        <p:nvPicPr>
          <p:cNvPr id="220" name="图片 219">
            <a:extLst>
              <a:ext uri="{FF2B5EF4-FFF2-40B4-BE49-F238E27FC236}">
                <a16:creationId xmlns:a16="http://schemas.microsoft.com/office/drawing/2014/main" id="{7CBC6B1E-850A-40DF-BCEC-5132979B3BC2}"/>
              </a:ext>
            </a:extLst>
          </p:cNvPr>
          <p:cNvPicPr>
            <a:picLocks noChangeAspect="1"/>
          </p:cNvPicPr>
          <p:nvPr/>
        </p:nvPicPr>
        <p:blipFill rotWithShape="1">
          <a:blip r:embed="rId59"/>
          <a:srcRect l="13399"/>
          <a:stretch>
            <a:fillRect/>
          </a:stretch>
        </p:blipFill>
        <p:spPr>
          <a:xfrm>
            <a:off x="721328" y="21134560"/>
            <a:ext cx="5356620" cy="2905639"/>
          </a:xfrm>
          <a:prstGeom prst="rect">
            <a:avLst/>
          </a:prstGeom>
          <a:ln>
            <a:noFill/>
          </a:ln>
          <a:effectLst>
            <a:outerShdw blurRad="292100" dist="139700" dir="2700000" algn="tl" rotWithShape="0">
              <a:srgbClr val="333333">
                <a:alpha val="65000"/>
              </a:srgbClr>
            </a:outerShdw>
          </a:effectLst>
        </p:spPr>
      </p:pic>
      <p:pic>
        <p:nvPicPr>
          <p:cNvPr id="221" name="图片 220">
            <a:extLst>
              <a:ext uri="{FF2B5EF4-FFF2-40B4-BE49-F238E27FC236}">
                <a16:creationId xmlns:a16="http://schemas.microsoft.com/office/drawing/2014/main" id="{2C6B439E-CAAC-499D-ABF5-1A1020D91E74}"/>
              </a:ext>
            </a:extLst>
          </p:cNvPr>
          <p:cNvPicPr>
            <a:picLocks noChangeAspect="1"/>
          </p:cNvPicPr>
          <p:nvPr/>
        </p:nvPicPr>
        <p:blipFill rotWithShape="1">
          <a:blip r:embed="rId60"/>
          <a:srcRect l="12830"/>
          <a:stretch>
            <a:fillRect/>
          </a:stretch>
        </p:blipFill>
        <p:spPr>
          <a:xfrm>
            <a:off x="7266265" y="21057260"/>
            <a:ext cx="5391296" cy="2915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7037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3C5D0640-A07C-2635-3ED9-5C9B6258A0C7}"/>
              </a:ext>
            </a:extLst>
          </p:cNvPr>
          <p:cNvPicPr>
            <a:picLocks noChangeAspect="1"/>
          </p:cNvPicPr>
          <p:nvPr/>
        </p:nvPicPr>
        <p:blipFill>
          <a:blip r:embed="rId2"/>
          <a:stretch>
            <a:fillRect/>
          </a:stretch>
        </p:blipFill>
        <p:spPr>
          <a:xfrm>
            <a:off x="435295" y="10260140"/>
            <a:ext cx="4609734" cy="1941449"/>
          </a:xfrm>
          <a:prstGeom prst="rect">
            <a:avLst/>
          </a:prstGeom>
        </p:spPr>
      </p:pic>
      <p:sp>
        <p:nvSpPr>
          <p:cNvPr id="41" name="文本框 40">
            <a:extLst>
              <a:ext uri="{FF2B5EF4-FFF2-40B4-BE49-F238E27FC236}">
                <a16:creationId xmlns:a16="http://schemas.microsoft.com/office/drawing/2014/main" id="{CD763B4D-2730-4C7E-98CE-2BF6A89185FC}"/>
              </a:ext>
            </a:extLst>
          </p:cNvPr>
          <p:cNvSpPr txBox="1"/>
          <p:nvPr/>
        </p:nvSpPr>
        <p:spPr>
          <a:xfrm>
            <a:off x="4591064" y="128684"/>
            <a:ext cx="7349815" cy="584775"/>
          </a:xfrm>
          <a:prstGeom prst="rect">
            <a:avLst/>
          </a:prstGeom>
          <a:noFill/>
        </p:spPr>
        <p:txBody>
          <a:bodyPr wrap="square" rtlCol="0">
            <a:spAutoFit/>
          </a:bodyPr>
          <a:lstStyle/>
          <a:p>
            <a:r>
              <a:rPr lang="zh-CN" altLang="en-US" sz="3200" b="1" dirty="0"/>
              <a:t>制造精益现场管理工具 </a:t>
            </a:r>
            <a:r>
              <a:rPr lang="en-US" altLang="zh-CN" sz="3200" b="1" dirty="0"/>
              <a:t>LINXLEAN</a:t>
            </a:r>
            <a:endParaRPr lang="zh-CN" altLang="en-US" sz="3200" b="1" dirty="0"/>
          </a:p>
        </p:txBody>
      </p:sp>
      <p:sp>
        <p:nvSpPr>
          <p:cNvPr id="44" name="文本框 43">
            <a:extLst>
              <a:ext uri="{FF2B5EF4-FFF2-40B4-BE49-F238E27FC236}">
                <a16:creationId xmlns:a16="http://schemas.microsoft.com/office/drawing/2014/main" id="{D437A70A-AC27-4493-A3D1-7FC220D2D801}"/>
              </a:ext>
            </a:extLst>
          </p:cNvPr>
          <p:cNvSpPr txBox="1"/>
          <p:nvPr/>
        </p:nvSpPr>
        <p:spPr>
          <a:xfrm>
            <a:off x="3270209" y="888418"/>
            <a:ext cx="1267234" cy="200055"/>
          </a:xfrm>
          <a:prstGeom prst="rect">
            <a:avLst/>
          </a:prstGeom>
          <a:solidFill>
            <a:schemeClr val="bg1">
              <a:lumMod val="85000"/>
            </a:schemeClr>
          </a:solidFill>
        </p:spPr>
        <p:txBody>
          <a:bodyPr wrap="square" rtlCol="0">
            <a:spAutoFit/>
          </a:bodyPr>
          <a:lstStyle/>
          <a:p>
            <a:r>
              <a:rPr lang="en-US" altLang="zh-CN" sz="700" dirty="0"/>
              <a:t>ANDON </a:t>
            </a:r>
            <a:r>
              <a:rPr lang="zh-CN" altLang="en-US" sz="700" dirty="0"/>
              <a:t>暗灯 现场快反系统</a:t>
            </a:r>
            <a:endParaRPr lang="en-US" altLang="zh-CN" sz="700" dirty="0"/>
          </a:p>
        </p:txBody>
      </p:sp>
      <p:sp>
        <p:nvSpPr>
          <p:cNvPr id="46" name="文本框 45">
            <a:extLst>
              <a:ext uri="{FF2B5EF4-FFF2-40B4-BE49-F238E27FC236}">
                <a16:creationId xmlns:a16="http://schemas.microsoft.com/office/drawing/2014/main" id="{71F4B639-38A7-4653-87EB-8EDB3D2C62CC}"/>
              </a:ext>
            </a:extLst>
          </p:cNvPr>
          <p:cNvSpPr txBox="1"/>
          <p:nvPr/>
        </p:nvSpPr>
        <p:spPr>
          <a:xfrm>
            <a:off x="4685765" y="888418"/>
            <a:ext cx="1401129" cy="215444"/>
          </a:xfrm>
          <a:prstGeom prst="rect">
            <a:avLst/>
          </a:prstGeom>
          <a:solidFill>
            <a:schemeClr val="bg1">
              <a:lumMod val="85000"/>
            </a:schemeClr>
          </a:solidFill>
        </p:spPr>
        <p:txBody>
          <a:bodyPr wrap="square" rtlCol="0">
            <a:spAutoFit/>
          </a:bodyPr>
          <a:lstStyle/>
          <a:p>
            <a:r>
              <a:rPr lang="en-US" altLang="zh-CN" sz="700" dirty="0"/>
              <a:t>LLS</a:t>
            </a:r>
            <a:r>
              <a:rPr lang="zh-CN" altLang="en-US" sz="800" dirty="0">
                <a:solidFill>
                  <a:prstClr val="black"/>
                </a:solidFill>
                <a:latin typeface="Calibri" panose="020F0502020204030204"/>
                <a:ea typeface="等线" panose="02010600030101010101" pitchFamily="2" charset="-122"/>
              </a:rPr>
              <a:t>车间现场运营管理系统</a:t>
            </a:r>
            <a:endParaRPr lang="zh-CN" altLang="en-US" sz="700" dirty="0"/>
          </a:p>
        </p:txBody>
      </p:sp>
      <p:sp>
        <p:nvSpPr>
          <p:cNvPr id="47" name="文本框 46">
            <a:extLst>
              <a:ext uri="{FF2B5EF4-FFF2-40B4-BE49-F238E27FC236}">
                <a16:creationId xmlns:a16="http://schemas.microsoft.com/office/drawing/2014/main" id="{AE652D06-55F7-4439-9EE8-7145D478A268}"/>
              </a:ext>
            </a:extLst>
          </p:cNvPr>
          <p:cNvSpPr txBox="1"/>
          <p:nvPr/>
        </p:nvSpPr>
        <p:spPr>
          <a:xfrm>
            <a:off x="7582645" y="882885"/>
            <a:ext cx="1190785" cy="200055"/>
          </a:xfrm>
          <a:prstGeom prst="rect">
            <a:avLst/>
          </a:prstGeom>
          <a:solidFill>
            <a:schemeClr val="bg1">
              <a:lumMod val="85000"/>
            </a:schemeClr>
          </a:solidFill>
        </p:spPr>
        <p:txBody>
          <a:bodyPr wrap="square" rtlCol="0">
            <a:spAutoFit/>
          </a:bodyPr>
          <a:lstStyle/>
          <a:p>
            <a:pPr algn="ctr"/>
            <a:r>
              <a:rPr lang="en-US" altLang="zh-CN" sz="700" dirty="0"/>
              <a:t>E-Call </a:t>
            </a:r>
            <a:r>
              <a:rPr lang="zh-CN" altLang="en-US" sz="700" dirty="0"/>
              <a:t>拉动式供料系统</a:t>
            </a:r>
            <a:endParaRPr lang="en-US" altLang="zh-CN" sz="700" dirty="0"/>
          </a:p>
        </p:txBody>
      </p:sp>
      <p:grpSp>
        <p:nvGrpSpPr>
          <p:cNvPr id="3" name="组合 2">
            <a:extLst>
              <a:ext uri="{FF2B5EF4-FFF2-40B4-BE49-F238E27FC236}">
                <a16:creationId xmlns:a16="http://schemas.microsoft.com/office/drawing/2014/main" id="{F1BEFC8A-833E-463A-99A5-9CBC1B8F6D36}"/>
              </a:ext>
            </a:extLst>
          </p:cNvPr>
          <p:cNvGrpSpPr/>
          <p:nvPr/>
        </p:nvGrpSpPr>
        <p:grpSpPr>
          <a:xfrm>
            <a:off x="-1" y="1672157"/>
            <a:ext cx="16695449" cy="24812537"/>
            <a:chOff x="3375925" y="1672157"/>
            <a:chExt cx="9990062" cy="24812537"/>
          </a:xfrm>
        </p:grpSpPr>
        <p:sp>
          <p:nvSpPr>
            <p:cNvPr id="34" name="矩形 33">
              <a:extLst>
                <a:ext uri="{FF2B5EF4-FFF2-40B4-BE49-F238E27FC236}">
                  <a16:creationId xmlns:a16="http://schemas.microsoft.com/office/drawing/2014/main" id="{D197841C-3757-460F-1E01-1C8F327FC2E1}"/>
                </a:ext>
              </a:extLst>
            </p:cNvPr>
            <p:cNvSpPr/>
            <p:nvPr/>
          </p:nvSpPr>
          <p:spPr>
            <a:xfrm>
              <a:off x="3393334" y="1672157"/>
              <a:ext cx="8150582"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5">
              <a:extLst>
                <a:ext uri="{FF2B5EF4-FFF2-40B4-BE49-F238E27FC236}">
                  <a16:creationId xmlns:a16="http://schemas.microsoft.com/office/drawing/2014/main" id="{A7473C3E-FCA4-4BC9-8616-036D5F9703CD}"/>
                </a:ext>
              </a:extLst>
            </p:cNvPr>
            <p:cNvSpPr txBox="1"/>
            <p:nvPr/>
          </p:nvSpPr>
          <p:spPr>
            <a:xfrm>
              <a:off x="6501882" y="2087935"/>
              <a:ext cx="4244229"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E-Suggestion </a:t>
              </a:r>
              <a:r>
                <a:rPr lang="zh-CN" altLang="en-US" b="1" dirty="0">
                  <a:solidFill>
                    <a:prstClr val="black"/>
                  </a:solidFill>
                  <a:latin typeface="等线" panose="02010600030101010101" pitchFamily="2" charset="-122"/>
                  <a:ea typeface="等线" panose="02010600030101010101" pitchFamily="2" charset="-122"/>
                </a:rPr>
                <a:t>合理化建议工具</a:t>
              </a:r>
              <a:endParaRPr lang="zh-CN" altLang="en-US" b="1" dirty="0">
                <a:solidFill>
                  <a:prstClr val="black"/>
                </a:solidFill>
                <a:latin typeface="Calibri" panose="020F0502020204030204"/>
                <a:ea typeface="等线" panose="02010600030101010101" pitchFamily="2" charset="-122"/>
              </a:endParaRPr>
            </a:p>
          </p:txBody>
        </p:sp>
        <p:sp>
          <p:nvSpPr>
            <p:cNvPr id="92" name="文本框 91">
              <a:extLst>
                <a:ext uri="{FF2B5EF4-FFF2-40B4-BE49-F238E27FC236}">
                  <a16:creationId xmlns:a16="http://schemas.microsoft.com/office/drawing/2014/main" id="{1656E894-1FFE-49D4-89AE-D3B8236BF6C2}"/>
                </a:ext>
              </a:extLst>
            </p:cNvPr>
            <p:cNvSpPr txBox="1"/>
            <p:nvPr/>
          </p:nvSpPr>
          <p:spPr>
            <a:xfrm>
              <a:off x="6387435" y="2588413"/>
              <a:ext cx="4004796" cy="1060931"/>
            </a:xfrm>
            <a:prstGeom prst="rect">
              <a:avLst/>
            </a:prstGeom>
            <a:noFill/>
          </p:spPr>
          <p:txBody>
            <a:bodyPr wrap="square">
              <a:spAutoFit/>
            </a:bodyPr>
            <a:lstStyle/>
            <a:p>
              <a:pPr>
                <a:lnSpc>
                  <a:spcPct val="200000"/>
                </a:lnSpc>
                <a:defRPr/>
              </a:pPr>
              <a:r>
                <a:rPr lang="zh-CN" altLang="en-US" sz="1100" dirty="0">
                  <a:solidFill>
                    <a:prstClr val="black"/>
                  </a:solidFill>
                  <a:latin typeface="Calibri" panose="020F0502020204030204"/>
                  <a:ea typeface="等线" panose="02010600030101010101" pitchFamily="2" charset="-122"/>
                </a:rPr>
                <a:t>合理化建议</a:t>
              </a:r>
              <a:r>
                <a:rPr lang="zh-CN" altLang="en-US" sz="1100" dirty="0">
                  <a:solidFill>
                    <a:prstClr val="black"/>
                  </a:solidFill>
                </a:rPr>
                <a:t>是制造自下而上现场</a:t>
              </a:r>
              <a:r>
                <a:rPr lang="zh-CN" altLang="en-US" sz="1100" dirty="0">
                  <a:solidFill>
                    <a:prstClr val="black"/>
                  </a:solidFill>
                  <a:latin typeface="Calibri" panose="020F0502020204030204"/>
                  <a:ea typeface="等线" panose="02010600030101010101" pitchFamily="2" charset="-122"/>
                </a:rPr>
                <a:t>持续改善工作的重要通道，灵娃</a:t>
              </a:r>
              <a:r>
                <a:rPr lang="en-US" altLang="zh-CN" sz="1100" dirty="0">
                  <a:solidFill>
                    <a:prstClr val="black"/>
                  </a:solidFill>
                  <a:latin typeface="Calibri" panose="020F0502020204030204"/>
                  <a:ea typeface="等线" panose="02010600030101010101" pitchFamily="2" charset="-122"/>
                </a:rPr>
                <a:t>E-Suggestion</a:t>
              </a:r>
              <a:r>
                <a:rPr lang="zh-CN" altLang="en-US" sz="1100" dirty="0">
                  <a:solidFill>
                    <a:prstClr val="black"/>
                  </a:solidFill>
                  <a:latin typeface="Calibri" panose="020F0502020204030204"/>
                  <a:ea typeface="等线" panose="02010600030101010101" pitchFamily="2" charset="-122"/>
                </a:rPr>
                <a:t>工具帮助制造现场实现合理化建议的收集、跟踪、汇总，并实现合理化建议对于提出建议人员你的反馈，并可以根据位置、设备、问题的历史查询，有效助力企业持续推进持续改善的环境氛围。</a:t>
              </a:r>
            </a:p>
          </p:txBody>
        </p:sp>
        <p:sp>
          <p:nvSpPr>
            <p:cNvPr id="95" name="矩形 94">
              <a:extLst>
                <a:ext uri="{FF2B5EF4-FFF2-40B4-BE49-F238E27FC236}">
                  <a16:creationId xmlns:a16="http://schemas.microsoft.com/office/drawing/2014/main" id="{6011BB0B-048E-4990-8C3A-09C1DD39E318}"/>
                </a:ext>
              </a:extLst>
            </p:cNvPr>
            <p:cNvSpPr/>
            <p:nvPr/>
          </p:nvSpPr>
          <p:spPr>
            <a:xfrm>
              <a:off x="3410744" y="7206927"/>
              <a:ext cx="8150582"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5">
              <a:extLst>
                <a:ext uri="{FF2B5EF4-FFF2-40B4-BE49-F238E27FC236}">
                  <a16:creationId xmlns:a16="http://schemas.microsoft.com/office/drawing/2014/main" id="{3E35590C-8A1B-4431-92B9-D4BA5C414549}"/>
                </a:ext>
              </a:extLst>
            </p:cNvPr>
            <p:cNvSpPr txBox="1"/>
            <p:nvPr/>
          </p:nvSpPr>
          <p:spPr>
            <a:xfrm>
              <a:off x="3732668" y="4295332"/>
              <a:ext cx="4123797" cy="369332"/>
            </a:xfrm>
            <a:prstGeom prst="rect">
              <a:avLst/>
            </a:prstGeom>
            <a:noFill/>
          </p:spPr>
          <p:txBody>
            <a:bodyPr wrap="square" rtlCol="0">
              <a:spAutoFit/>
            </a:bodyPr>
            <a:lstStyle/>
            <a:p>
              <a:r>
                <a:rPr lang="en-US" altLang="zh-CN" b="1" dirty="0">
                  <a:latin typeface="+mn-ea"/>
                </a:rPr>
                <a:t>E-SOP</a:t>
              </a:r>
              <a:r>
                <a:rPr lang="zh-CN" altLang="en-US" b="1" dirty="0">
                  <a:latin typeface="+mn-ea"/>
                </a:rPr>
                <a:t>电子操作指导书工具</a:t>
              </a:r>
              <a:endParaRPr lang="zh-CN" altLang="en-US" b="1" dirty="0"/>
            </a:p>
          </p:txBody>
        </p:sp>
        <p:sp>
          <p:nvSpPr>
            <p:cNvPr id="101" name="TextBox 6">
              <a:extLst>
                <a:ext uri="{FF2B5EF4-FFF2-40B4-BE49-F238E27FC236}">
                  <a16:creationId xmlns:a16="http://schemas.microsoft.com/office/drawing/2014/main" id="{9326A95F-3174-4C55-80E6-9F20F43CE06D}"/>
                </a:ext>
              </a:extLst>
            </p:cNvPr>
            <p:cNvSpPr txBox="1"/>
            <p:nvPr/>
          </p:nvSpPr>
          <p:spPr>
            <a:xfrm>
              <a:off x="3474700" y="5168627"/>
              <a:ext cx="3432563" cy="1446550"/>
            </a:xfrm>
            <a:prstGeom prst="rect">
              <a:avLst/>
            </a:prstGeom>
            <a:noFill/>
          </p:spPr>
          <p:txBody>
            <a:bodyPr wrap="square" rtlCol="0">
              <a:spAutoFit/>
            </a:bodyPr>
            <a:lstStyle/>
            <a:p>
              <a:r>
                <a:rPr lang="en-US" altLang="zh-CN" sz="1100" dirty="0"/>
                <a:t>ESOP</a:t>
              </a:r>
              <a:r>
                <a:rPr lang="zh-CN" altLang="en-US" sz="1100" dirty="0"/>
                <a:t>电子操作指导工具，用于现场各类生产、质量、设备等文档电子化，实现生产现场电子文档的实时化展示，</a:t>
              </a:r>
              <a:endParaRPr lang="en-US" altLang="zh-CN" sz="1100" dirty="0"/>
            </a:p>
            <a:p>
              <a:endParaRPr lang="en-US" altLang="zh-CN" sz="1100" dirty="0"/>
            </a:p>
            <a:p>
              <a:r>
                <a:rPr lang="zh-CN" altLang="en-US" sz="1100" dirty="0"/>
                <a:t>系统包括了文档审批流程，以便于现场文档的有效性控制。</a:t>
              </a:r>
            </a:p>
            <a:p>
              <a:r>
                <a:rPr lang="en-US" altLang="zh-CN" sz="1100" dirty="0"/>
                <a:t> </a:t>
              </a:r>
            </a:p>
            <a:p>
              <a:r>
                <a:rPr lang="zh-CN" altLang="en-US" sz="1100" dirty="0"/>
                <a:t>与灵娃</a:t>
              </a:r>
              <a:r>
                <a:rPr lang="en-US" altLang="zh-CN" sz="1100" dirty="0"/>
                <a:t>MOM</a:t>
              </a:r>
              <a:r>
                <a:rPr lang="zh-CN" altLang="en-US" sz="1100" dirty="0"/>
                <a:t>平台</a:t>
              </a:r>
              <a:r>
                <a:rPr lang="en-US" altLang="zh-CN" sz="1100" dirty="0"/>
                <a:t>MES</a:t>
              </a:r>
              <a:r>
                <a:rPr lang="zh-CN" altLang="en-US" sz="1100" dirty="0"/>
                <a:t>系统集成，可以实现根据工单实时调取对应的文档进行展示，避免频繁的手工切换。 </a:t>
              </a:r>
              <a:endParaRPr lang="en-US" altLang="zh-CN" sz="1100" dirty="0"/>
            </a:p>
            <a:p>
              <a:endParaRPr lang="en-US" altLang="zh-CN" sz="1100" dirty="0"/>
            </a:p>
          </p:txBody>
        </p:sp>
        <p:sp>
          <p:nvSpPr>
            <p:cNvPr id="104" name="TextBox 5">
              <a:extLst>
                <a:ext uri="{FF2B5EF4-FFF2-40B4-BE49-F238E27FC236}">
                  <a16:creationId xmlns:a16="http://schemas.microsoft.com/office/drawing/2014/main" id="{37FB4919-C856-4B08-A1B3-59E47023EA9D}"/>
                </a:ext>
              </a:extLst>
            </p:cNvPr>
            <p:cNvSpPr txBox="1"/>
            <p:nvPr/>
          </p:nvSpPr>
          <p:spPr>
            <a:xfrm>
              <a:off x="3862290" y="7328119"/>
              <a:ext cx="4123797" cy="369332"/>
            </a:xfrm>
            <a:prstGeom prst="rect">
              <a:avLst/>
            </a:prstGeom>
            <a:noFill/>
          </p:spPr>
          <p:txBody>
            <a:bodyPr wrap="square" rtlCol="0">
              <a:spAutoFit/>
            </a:bodyPr>
            <a:lstStyle/>
            <a:p>
              <a:r>
                <a:rPr lang="en-US" altLang="zh-CN" b="1" dirty="0">
                  <a:latin typeface="+mn-ea"/>
                </a:rPr>
                <a:t>Training</a:t>
              </a:r>
              <a:r>
                <a:rPr lang="zh-CN" altLang="en-US" b="1" dirty="0">
                  <a:latin typeface="+mn-ea"/>
                </a:rPr>
                <a:t>培训系统</a:t>
              </a:r>
            </a:p>
          </p:txBody>
        </p:sp>
        <p:sp>
          <p:nvSpPr>
            <p:cNvPr id="105" name="TextBox 6">
              <a:extLst>
                <a:ext uri="{FF2B5EF4-FFF2-40B4-BE49-F238E27FC236}">
                  <a16:creationId xmlns:a16="http://schemas.microsoft.com/office/drawing/2014/main" id="{B3A9364B-76D4-4BE5-ADEC-0F0F68B19F5F}"/>
                </a:ext>
              </a:extLst>
            </p:cNvPr>
            <p:cNvSpPr txBox="1"/>
            <p:nvPr/>
          </p:nvSpPr>
          <p:spPr>
            <a:xfrm>
              <a:off x="3410745" y="7829033"/>
              <a:ext cx="3783817" cy="2076594"/>
            </a:xfrm>
            <a:prstGeom prst="rect">
              <a:avLst/>
            </a:prstGeom>
            <a:noFill/>
          </p:spPr>
          <p:txBody>
            <a:bodyPr wrap="square" rtlCol="0">
              <a:spAutoFit/>
            </a:bodyPr>
            <a:lstStyle/>
            <a:p>
              <a:pPr>
                <a:lnSpc>
                  <a:spcPct val="200000"/>
                </a:lnSpc>
              </a:pPr>
              <a:r>
                <a:rPr lang="en-US" altLang="zh-CN" sz="1100" dirty="0"/>
                <a:t>Training</a:t>
              </a:r>
              <a:r>
                <a:rPr lang="zh-CN" altLang="en-US" sz="1100" dirty="0"/>
                <a:t>培训系统，用于企业员工培训的系统，包括培训资源、培训申请、培训计划、培训实施、培训报表，对员工培训要求、培训内容定义明确，并严格监督，有效管理上岗员工具备合格的资格，从现场人员角度达到生产、质量稳定，降低不良率与异常，提高企业效率。</a:t>
              </a:r>
            </a:p>
            <a:p>
              <a:pPr>
                <a:lnSpc>
                  <a:spcPct val="200000"/>
                </a:lnSpc>
              </a:pPr>
              <a:r>
                <a:rPr lang="zh-CN" altLang="en-US" sz="1100" dirty="0"/>
                <a:t>培训系统通过流程化管理，了解员工真正实用、见效的培训，并通过这些培训让员工能及时获取有用的技能知识。</a:t>
              </a:r>
            </a:p>
            <a:p>
              <a:pPr>
                <a:lnSpc>
                  <a:spcPct val="200000"/>
                </a:lnSpc>
              </a:pPr>
              <a:r>
                <a:rPr lang="zh-CN" altLang="en-US" sz="1100" dirty="0"/>
                <a:t>通过与</a:t>
              </a:r>
              <a:r>
                <a:rPr lang="en-US" altLang="zh-CN" sz="1100" dirty="0"/>
                <a:t>MES</a:t>
              </a:r>
              <a:r>
                <a:rPr lang="zh-CN" altLang="en-US" sz="1100" dirty="0"/>
                <a:t>系统的集成，实现员工持证上岗的实现，有利于提升现场管理水平、质量提升。</a:t>
              </a:r>
            </a:p>
          </p:txBody>
        </p:sp>
        <p:sp>
          <p:nvSpPr>
            <p:cNvPr id="111" name="矩形 110">
              <a:extLst>
                <a:ext uri="{FF2B5EF4-FFF2-40B4-BE49-F238E27FC236}">
                  <a16:creationId xmlns:a16="http://schemas.microsoft.com/office/drawing/2014/main" id="{22D9999B-8DDE-4FA5-9E81-5536FE79EC9C}"/>
                </a:ext>
              </a:extLst>
            </p:cNvPr>
            <p:cNvSpPr/>
            <p:nvPr/>
          </p:nvSpPr>
          <p:spPr>
            <a:xfrm>
              <a:off x="3375925" y="12692171"/>
              <a:ext cx="8185401"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TextBox 5">
              <a:extLst>
                <a:ext uri="{FF2B5EF4-FFF2-40B4-BE49-F238E27FC236}">
                  <a16:creationId xmlns:a16="http://schemas.microsoft.com/office/drawing/2014/main" id="{9BC0B684-24CD-4ED7-8E75-D0ED0A1861C5}"/>
                </a:ext>
              </a:extLst>
            </p:cNvPr>
            <p:cNvSpPr txBox="1"/>
            <p:nvPr/>
          </p:nvSpPr>
          <p:spPr>
            <a:xfrm>
              <a:off x="9258538" y="10127581"/>
              <a:ext cx="4107449" cy="369332"/>
            </a:xfrm>
            <a:prstGeom prst="rect">
              <a:avLst/>
            </a:prstGeom>
            <a:noFill/>
          </p:spPr>
          <p:txBody>
            <a:bodyPr wrap="square" rtlCol="0">
              <a:spAutoFit/>
            </a:bodyPr>
            <a:lstStyle/>
            <a:p>
              <a:r>
                <a:rPr lang="en-US" altLang="zh-CN" b="1" dirty="0">
                  <a:latin typeface="+mn-ea"/>
                </a:rPr>
                <a:t>ANDON</a:t>
              </a:r>
              <a:r>
                <a:rPr lang="zh-CN" altLang="en-US" b="1" dirty="0">
                  <a:latin typeface="+mn-ea"/>
                </a:rPr>
                <a:t>暗灯</a:t>
              </a:r>
              <a:r>
                <a:rPr lang="en-US" altLang="zh-CN" b="1" dirty="0">
                  <a:latin typeface="+mn-ea"/>
                </a:rPr>
                <a:t>-</a:t>
              </a:r>
              <a:r>
                <a:rPr lang="zh-CN" altLang="en-US" b="1" dirty="0">
                  <a:latin typeface="+mn-ea"/>
                </a:rPr>
                <a:t>现场快反系统</a:t>
              </a:r>
              <a:endParaRPr lang="zh-CN" altLang="en-US" b="1" dirty="0"/>
            </a:p>
          </p:txBody>
        </p:sp>
        <p:sp>
          <p:nvSpPr>
            <p:cNvPr id="113" name="TextBox 6">
              <a:extLst>
                <a:ext uri="{FF2B5EF4-FFF2-40B4-BE49-F238E27FC236}">
                  <a16:creationId xmlns:a16="http://schemas.microsoft.com/office/drawing/2014/main" id="{079E1E39-AA92-4CE8-9714-058DDCC48CF6}"/>
                </a:ext>
              </a:extLst>
            </p:cNvPr>
            <p:cNvSpPr txBox="1"/>
            <p:nvPr/>
          </p:nvSpPr>
          <p:spPr>
            <a:xfrm>
              <a:off x="6594988" y="10612509"/>
              <a:ext cx="4868511" cy="1738040"/>
            </a:xfrm>
            <a:prstGeom prst="rect">
              <a:avLst/>
            </a:prstGeom>
            <a:noFill/>
          </p:spPr>
          <p:txBody>
            <a:bodyPr wrap="square" rtlCol="0">
              <a:spAutoFit/>
            </a:bodyPr>
            <a:lstStyle/>
            <a:p>
              <a:pPr>
                <a:lnSpc>
                  <a:spcPct val="200000"/>
                </a:lnSpc>
              </a:pPr>
              <a:r>
                <a:rPr lang="en-US" altLang="zh-CN" sz="1100" dirty="0"/>
                <a:t>Andon</a:t>
              </a:r>
              <a:r>
                <a:rPr lang="zh-CN" altLang="en-US" sz="1100" dirty="0"/>
                <a:t>系统，作为自主研发的现场快反系统模块，是精益生产制造管理的一个核心工具。在制造过程中能够发现各种生产、质量、物料、人员等异常，及时报送反馈，并流程监控，确保能够在最短的时间里解决问题，使生产能够平稳进行，提高效率。同时，可以产生专家资料库，有助于现场管理的改善与提升。</a:t>
              </a:r>
            </a:p>
            <a:p>
              <a:pPr>
                <a:lnSpc>
                  <a:spcPct val="200000"/>
                </a:lnSpc>
              </a:pPr>
              <a:r>
                <a:rPr lang="zh-CN" altLang="en-US" sz="1100" dirty="0"/>
                <a:t>通过设备联网等方式，实现设备状态的实时集中监控、实时报警、及时处理，提升正确性及及时性。</a:t>
              </a:r>
            </a:p>
            <a:p>
              <a:pPr>
                <a:lnSpc>
                  <a:spcPct val="200000"/>
                </a:lnSpc>
              </a:pPr>
              <a:r>
                <a:rPr lang="zh-CN" altLang="en-US" sz="1100" dirty="0"/>
                <a:t>通过与灵娃</a:t>
              </a:r>
              <a:r>
                <a:rPr lang="en-US" altLang="zh-CN" sz="1100" dirty="0"/>
                <a:t>MOM</a:t>
              </a:r>
              <a:r>
                <a:rPr lang="zh-CN" altLang="en-US" sz="1100" dirty="0"/>
                <a:t>平台的</a:t>
              </a:r>
              <a:r>
                <a:rPr lang="en-US" altLang="zh-CN" sz="1100" dirty="0"/>
                <a:t>EAM</a:t>
              </a:r>
              <a:r>
                <a:rPr lang="zh-CN" altLang="en-US" sz="1100" dirty="0"/>
                <a:t>系统的集成，实现现场生产、设备状态的全可视化，提供实时数据信息，有助于提升现场管理水平。</a:t>
              </a:r>
            </a:p>
          </p:txBody>
        </p:sp>
        <p:sp>
          <p:nvSpPr>
            <p:cNvPr id="116" name="TextBox 5">
              <a:extLst>
                <a:ext uri="{FF2B5EF4-FFF2-40B4-BE49-F238E27FC236}">
                  <a16:creationId xmlns:a16="http://schemas.microsoft.com/office/drawing/2014/main" id="{9527F07F-ACEF-4399-B7AD-A357EA2B718D}"/>
                </a:ext>
              </a:extLst>
            </p:cNvPr>
            <p:cNvSpPr txBox="1"/>
            <p:nvPr/>
          </p:nvSpPr>
          <p:spPr>
            <a:xfrm>
              <a:off x="7437529" y="12801111"/>
              <a:ext cx="4123797" cy="369332"/>
            </a:xfrm>
            <a:prstGeom prst="rect">
              <a:avLst/>
            </a:prstGeom>
            <a:noFill/>
          </p:spPr>
          <p:txBody>
            <a:bodyPr wrap="square" rtlCol="0">
              <a:spAutoFit/>
            </a:bodyPr>
            <a:lstStyle/>
            <a:p>
              <a:r>
                <a:rPr lang="en-US" altLang="zh-CN" b="1" dirty="0">
                  <a:latin typeface="+mn-ea"/>
                </a:rPr>
                <a:t>E-CALL</a:t>
              </a:r>
              <a:r>
                <a:rPr lang="zh-CN" altLang="en-US" b="1" dirty="0">
                  <a:latin typeface="+mn-ea"/>
                </a:rPr>
                <a:t>拉动式供料系统</a:t>
              </a:r>
            </a:p>
          </p:txBody>
        </p:sp>
        <p:sp>
          <p:nvSpPr>
            <p:cNvPr id="117" name="TextBox 6">
              <a:extLst>
                <a:ext uri="{FF2B5EF4-FFF2-40B4-BE49-F238E27FC236}">
                  <a16:creationId xmlns:a16="http://schemas.microsoft.com/office/drawing/2014/main" id="{A8AC7847-CF8B-4146-B399-13987D83517D}"/>
                </a:ext>
              </a:extLst>
            </p:cNvPr>
            <p:cNvSpPr txBox="1"/>
            <p:nvPr/>
          </p:nvSpPr>
          <p:spPr>
            <a:xfrm>
              <a:off x="3474700" y="13015981"/>
              <a:ext cx="5853159" cy="2462213"/>
            </a:xfrm>
            <a:prstGeom prst="rect">
              <a:avLst/>
            </a:prstGeom>
            <a:noFill/>
          </p:spPr>
          <p:txBody>
            <a:bodyPr wrap="square" rtlCol="0">
              <a:spAutoFit/>
            </a:bodyPr>
            <a:lstStyle/>
            <a:p>
              <a:pPr>
                <a:lnSpc>
                  <a:spcPct val="200000"/>
                </a:lnSpc>
              </a:pPr>
              <a:r>
                <a:rPr lang="en-US" altLang="zh-CN" sz="1100" dirty="0"/>
                <a:t>E-CALL</a:t>
              </a:r>
              <a:r>
                <a:rPr lang="zh-CN" altLang="en-US" sz="1100" dirty="0"/>
                <a:t>拉动式供料系统，是企业实施精益生产的物料配送方式，实现在需要时，按需要量，配送物料至相应产线站位的控制系统，能使物流和信息流有机的结合，避免人力、物料、空间的浪费。</a:t>
              </a:r>
            </a:p>
            <a:p>
              <a:pPr>
                <a:lnSpc>
                  <a:spcPct val="200000"/>
                </a:lnSpc>
              </a:pPr>
              <a:r>
                <a:rPr lang="zh-CN" altLang="en-US" sz="1100" dirty="0"/>
                <a:t>系统通过采用工单齐套性备料、现场物料消耗性备料相结合的方式，通过仓库向产线按时、按需配送物料，既保证产线不会因为缺料断线，也不会因为物料配送过多，现场溢料。</a:t>
              </a:r>
            </a:p>
            <a:p>
              <a:pPr>
                <a:lnSpc>
                  <a:spcPct val="200000"/>
                </a:lnSpc>
              </a:pPr>
              <a:r>
                <a:rPr lang="zh-CN" altLang="en-US" sz="1100" dirty="0"/>
                <a:t>系统通过看板也可以实时显示物料需求情况，以及物料紧急程度。</a:t>
              </a:r>
            </a:p>
            <a:p>
              <a:pPr>
                <a:lnSpc>
                  <a:spcPct val="200000"/>
                </a:lnSpc>
              </a:pPr>
              <a:r>
                <a:rPr lang="zh-CN" altLang="en-US" sz="1100" dirty="0"/>
                <a:t>通过与</a:t>
              </a:r>
              <a:r>
                <a:rPr lang="en-US" altLang="zh-CN" sz="1100" dirty="0"/>
                <a:t>DISP AGV</a:t>
              </a:r>
              <a:r>
                <a:rPr lang="zh-CN" altLang="en-US" sz="1100" dirty="0"/>
                <a:t>调度系统的集成，还可以实现物料配送的及时化、无人化。</a:t>
              </a:r>
              <a:endParaRPr lang="en-US" altLang="zh-CN" sz="1100" dirty="0"/>
            </a:p>
            <a:p>
              <a:endParaRPr lang="en-US" altLang="zh-CN" sz="1100" dirty="0"/>
            </a:p>
            <a:p>
              <a:endParaRPr lang="zh-CN" altLang="en-US" sz="1100" dirty="0"/>
            </a:p>
          </p:txBody>
        </p:sp>
        <p:sp>
          <p:nvSpPr>
            <p:cNvPr id="35" name="TextBox 5">
              <a:extLst>
                <a:ext uri="{FF2B5EF4-FFF2-40B4-BE49-F238E27FC236}">
                  <a16:creationId xmlns:a16="http://schemas.microsoft.com/office/drawing/2014/main" id="{75F9DFCA-B27B-3AA0-8B74-FE745F70A83D}"/>
                </a:ext>
              </a:extLst>
            </p:cNvPr>
            <p:cNvSpPr txBox="1"/>
            <p:nvPr/>
          </p:nvSpPr>
          <p:spPr>
            <a:xfrm>
              <a:off x="7634436" y="15482258"/>
              <a:ext cx="1773198" cy="369332"/>
            </a:xfrm>
            <a:prstGeom prst="rect">
              <a:avLst/>
            </a:prstGeom>
            <a:noFill/>
          </p:spPr>
          <p:txBody>
            <a:bodyPr wrap="square" rtlCol="0">
              <a:spAutoFit/>
            </a:bodyPr>
            <a:lstStyle/>
            <a:p>
              <a:r>
                <a:rPr lang="en-US" altLang="zh-CN" b="1" dirty="0">
                  <a:latin typeface="+mn-ea"/>
                </a:rPr>
                <a:t>Layer Audit– </a:t>
              </a:r>
              <a:r>
                <a:rPr lang="zh-CN" altLang="en-US" b="1" dirty="0">
                  <a:latin typeface="+mn-ea"/>
                </a:rPr>
                <a:t>分层审核工具</a:t>
              </a:r>
              <a:endParaRPr lang="zh-CN" altLang="en-US" b="1" dirty="0"/>
            </a:p>
          </p:txBody>
        </p:sp>
        <p:sp>
          <p:nvSpPr>
            <p:cNvPr id="36" name="TextBox 6">
              <a:extLst>
                <a:ext uri="{FF2B5EF4-FFF2-40B4-BE49-F238E27FC236}">
                  <a16:creationId xmlns:a16="http://schemas.microsoft.com/office/drawing/2014/main" id="{255EA41D-F12D-7E42-63F1-20A775844F13}"/>
                </a:ext>
              </a:extLst>
            </p:cNvPr>
            <p:cNvSpPr txBox="1"/>
            <p:nvPr/>
          </p:nvSpPr>
          <p:spPr>
            <a:xfrm>
              <a:off x="6501882" y="16314238"/>
              <a:ext cx="3718569" cy="1615827"/>
            </a:xfrm>
            <a:prstGeom prst="rect">
              <a:avLst/>
            </a:prstGeom>
            <a:noFill/>
          </p:spPr>
          <p:txBody>
            <a:bodyPr wrap="square" rtlCol="0">
              <a:spAutoFit/>
            </a:bodyPr>
            <a:lstStyle/>
            <a:p>
              <a:pPr>
                <a:lnSpc>
                  <a:spcPct val="200000"/>
                </a:lnSpc>
              </a:pPr>
              <a:r>
                <a:rPr lang="zh-CN" altLang="en-US" sz="1100" b="1" dirty="0"/>
                <a:t>分层审核是肢体组织自上而下进行管理的利器，发现的问题是未来改进的源泉，</a:t>
              </a:r>
              <a:endParaRPr lang="en-US" altLang="zh-CN" sz="1100" b="1" dirty="0"/>
            </a:p>
            <a:p>
              <a:pPr>
                <a:lnSpc>
                  <a:spcPct val="200000"/>
                </a:lnSpc>
              </a:pPr>
              <a:endParaRPr lang="en-US" altLang="zh-CN" sz="1100" b="1" dirty="0"/>
            </a:p>
            <a:p>
              <a:pPr>
                <a:lnSpc>
                  <a:spcPct val="200000"/>
                </a:lnSpc>
              </a:pPr>
              <a:r>
                <a:rPr lang="zh-CN" altLang="en-US" sz="1100" b="1" dirty="0"/>
                <a:t>灵娃分层审核工具支持多层级现场审核计划管理，支持手机端，针对个人的审核计划提醒， 有效跟踪审核发现问题的整改计划进度。让审核不再流于形式、</a:t>
              </a:r>
              <a:endParaRPr lang="en-US" altLang="zh-CN" sz="1100" b="1" dirty="0"/>
            </a:p>
            <a:p>
              <a:endParaRPr lang="zh-CN" altLang="en-US" sz="1100" dirty="0"/>
            </a:p>
          </p:txBody>
        </p:sp>
        <p:sp>
          <p:nvSpPr>
            <p:cNvPr id="39" name="TextBox 5">
              <a:extLst>
                <a:ext uri="{FF2B5EF4-FFF2-40B4-BE49-F238E27FC236}">
                  <a16:creationId xmlns:a16="http://schemas.microsoft.com/office/drawing/2014/main" id="{E3779681-603B-A8F9-F73B-B0785CA4E880}"/>
                </a:ext>
              </a:extLst>
            </p:cNvPr>
            <p:cNvSpPr txBox="1"/>
            <p:nvPr/>
          </p:nvSpPr>
          <p:spPr>
            <a:xfrm>
              <a:off x="8971845" y="18956345"/>
              <a:ext cx="4107449" cy="369332"/>
            </a:xfrm>
            <a:prstGeom prst="rect">
              <a:avLst/>
            </a:prstGeom>
            <a:noFill/>
          </p:spPr>
          <p:txBody>
            <a:bodyPr wrap="square" rtlCol="0">
              <a:spAutoFit/>
            </a:bodyPr>
            <a:lstStyle/>
            <a:p>
              <a:r>
                <a:rPr lang="en-US" altLang="zh-CN" b="1" dirty="0">
                  <a:latin typeface="+mn-ea"/>
                </a:rPr>
                <a:t>SPC </a:t>
              </a:r>
              <a:r>
                <a:rPr lang="zh-CN" altLang="en-US" b="1" dirty="0">
                  <a:latin typeface="+mn-ea"/>
                </a:rPr>
                <a:t>统计过程管理工具</a:t>
              </a:r>
              <a:endParaRPr lang="zh-CN" altLang="en-US" b="1" dirty="0"/>
            </a:p>
          </p:txBody>
        </p:sp>
        <p:sp>
          <p:nvSpPr>
            <p:cNvPr id="40" name="TextBox 6">
              <a:extLst>
                <a:ext uri="{FF2B5EF4-FFF2-40B4-BE49-F238E27FC236}">
                  <a16:creationId xmlns:a16="http://schemas.microsoft.com/office/drawing/2014/main" id="{A0C3F5DD-23D5-A594-1524-12F6D2DBDAA2}"/>
                </a:ext>
              </a:extLst>
            </p:cNvPr>
            <p:cNvSpPr txBox="1"/>
            <p:nvPr/>
          </p:nvSpPr>
          <p:spPr>
            <a:xfrm>
              <a:off x="8064043" y="19489047"/>
              <a:ext cx="2577962" cy="1615827"/>
            </a:xfrm>
            <a:prstGeom prst="rect">
              <a:avLst/>
            </a:prstGeom>
            <a:noFill/>
          </p:spPr>
          <p:txBody>
            <a:bodyPr wrap="square" rtlCol="0">
              <a:spAutoFit/>
            </a:bodyPr>
            <a:lstStyle/>
            <a:p>
              <a:pPr indent="266700"/>
              <a:r>
                <a:rPr lang="zh-CN" altLang="en-US" sz="1100" b="1" dirty="0"/>
                <a:t>灵娃</a:t>
              </a:r>
              <a:r>
                <a:rPr lang="en-US" altLang="zh-CN" sz="1100" b="1" dirty="0"/>
                <a:t>SPC</a:t>
              </a:r>
              <a:r>
                <a:rPr lang="zh-CN" altLang="en-US" sz="1100" b="1" dirty="0"/>
                <a:t>工具全面融合</a:t>
              </a:r>
              <a:r>
                <a:rPr lang="zh-CN" altLang="zh-CN" sz="1100" dirty="0"/>
                <a:t>统计过程管理。融合</a:t>
              </a:r>
              <a:r>
                <a:rPr lang="en-US" altLang="zh-CN" sz="1100" dirty="0"/>
                <a:t>7</a:t>
              </a:r>
              <a:r>
                <a:rPr lang="zh-CN" altLang="zh-CN" sz="1100" dirty="0"/>
                <a:t>大判据，对于关键工艺参数、产品质量进行日常质量趋势监控。消灭风险于早期萌芽状态。</a:t>
              </a:r>
              <a:endParaRPr lang="en-US" altLang="zh-CN" sz="1100" dirty="0"/>
            </a:p>
            <a:p>
              <a:pPr indent="266700"/>
              <a:r>
                <a:rPr lang="zh-CN" altLang="en-US" sz="1100" dirty="0"/>
                <a:t>支持手机端查看。异常报警，异常信息实施推送到指定负责人等功能。</a:t>
              </a:r>
              <a:endParaRPr lang="en-US" altLang="zh-CN" sz="1100" dirty="0"/>
            </a:p>
            <a:p>
              <a:pPr indent="266700"/>
              <a:r>
                <a:rPr lang="zh-CN" altLang="en-US" sz="1100" dirty="0"/>
                <a:t>通过与灵娃</a:t>
              </a:r>
              <a:r>
                <a:rPr lang="en-US" altLang="zh-CN" sz="1100" dirty="0"/>
                <a:t>MOM</a:t>
              </a:r>
              <a:r>
                <a:rPr lang="zh-CN" altLang="en-US" sz="1100" dirty="0"/>
                <a:t>平台的数采集成，可以实现主流设备的测量数据自动采集。</a:t>
              </a:r>
              <a:endParaRPr lang="en-US" altLang="zh-CN" sz="1100" dirty="0"/>
            </a:p>
            <a:p>
              <a:pPr indent="266700"/>
              <a:endParaRPr lang="en-US" altLang="zh-CN" sz="1100" dirty="0"/>
            </a:p>
            <a:p>
              <a:pPr indent="266700"/>
              <a:endParaRPr lang="zh-CN" altLang="zh-CN" sz="1100" dirty="0"/>
            </a:p>
          </p:txBody>
        </p:sp>
        <p:sp>
          <p:nvSpPr>
            <p:cNvPr id="45" name="TextBox 5">
              <a:extLst>
                <a:ext uri="{FF2B5EF4-FFF2-40B4-BE49-F238E27FC236}">
                  <a16:creationId xmlns:a16="http://schemas.microsoft.com/office/drawing/2014/main" id="{8EE6316A-1E20-0B3D-8DE9-0733D6FA670A}"/>
                </a:ext>
              </a:extLst>
            </p:cNvPr>
            <p:cNvSpPr txBox="1"/>
            <p:nvPr/>
          </p:nvSpPr>
          <p:spPr>
            <a:xfrm>
              <a:off x="8935625" y="21673841"/>
              <a:ext cx="1489845" cy="369332"/>
            </a:xfrm>
            <a:prstGeom prst="rect">
              <a:avLst/>
            </a:prstGeom>
            <a:noFill/>
          </p:spPr>
          <p:txBody>
            <a:bodyPr wrap="square" rtlCol="0">
              <a:spAutoFit/>
            </a:bodyPr>
            <a:lstStyle/>
            <a:p>
              <a:r>
                <a:rPr lang="zh-CN" altLang="en-US" b="1" dirty="0">
                  <a:latin typeface="+mn-ea"/>
                </a:rPr>
                <a:t>变更点管理 </a:t>
              </a:r>
              <a:r>
                <a:rPr lang="en-US" altLang="zh-CN" b="1" dirty="0">
                  <a:latin typeface="+mn-ea"/>
                </a:rPr>
                <a:t>CPC</a:t>
              </a:r>
              <a:r>
                <a:rPr lang="zh-CN" altLang="en-US" b="1" dirty="0">
                  <a:latin typeface="+mn-ea"/>
                </a:rPr>
                <a:t>工具</a:t>
              </a:r>
              <a:endParaRPr lang="zh-CN" altLang="en-US" b="1" dirty="0"/>
            </a:p>
          </p:txBody>
        </p:sp>
        <p:sp>
          <p:nvSpPr>
            <p:cNvPr id="48" name="TextBox 6">
              <a:extLst>
                <a:ext uri="{FF2B5EF4-FFF2-40B4-BE49-F238E27FC236}">
                  <a16:creationId xmlns:a16="http://schemas.microsoft.com/office/drawing/2014/main" id="{D5090ABA-C259-8A6D-DFF4-5B3C53444F02}"/>
                </a:ext>
              </a:extLst>
            </p:cNvPr>
            <p:cNvSpPr txBox="1"/>
            <p:nvPr/>
          </p:nvSpPr>
          <p:spPr>
            <a:xfrm>
              <a:off x="3537779" y="21926389"/>
              <a:ext cx="5434066" cy="2462213"/>
            </a:xfrm>
            <a:prstGeom prst="rect">
              <a:avLst/>
            </a:prstGeom>
            <a:noFill/>
          </p:spPr>
          <p:txBody>
            <a:bodyPr wrap="square" rtlCol="0">
              <a:spAutoFit/>
            </a:bodyPr>
            <a:lstStyle/>
            <a:p>
              <a:r>
                <a:rPr lang="zh-CN" altLang="en-US" sz="1100" dirty="0"/>
                <a:t>生产制造需要的是稳定不便，但实际变化和变更不可以避免，如何管控变更，成为有效稳定生产的重要工具。</a:t>
              </a:r>
              <a:endParaRPr lang="en-US" altLang="zh-CN" sz="1100" dirty="0"/>
            </a:p>
            <a:p>
              <a:r>
                <a:rPr lang="zh-CN" altLang="en-US" sz="1100" dirty="0"/>
                <a:t>变更不可怕， 可怕的是无计划的变更，无协同的变更</a:t>
              </a:r>
              <a:endParaRPr lang="en-US" altLang="zh-CN" sz="1100" dirty="0"/>
            </a:p>
            <a:p>
              <a:pPr marL="742950" lvl="1" indent="-285750">
                <a:lnSpc>
                  <a:spcPct val="200000"/>
                </a:lnSpc>
                <a:buFont typeface="Arial" panose="020B0604020202020204" pitchFamily="34" charset="0"/>
                <a:buChar char="•"/>
              </a:pPr>
              <a:r>
                <a:rPr lang="zh-CN" altLang="en-US" sz="1100" dirty="0"/>
                <a:t>产品变更（ 设计、规范、产品参数</a:t>
              </a:r>
              <a:r>
                <a:rPr lang="en-US" altLang="zh-CN" sz="1100" dirty="0"/>
                <a:t>….</a:t>
              </a:r>
              <a:r>
                <a:rPr lang="zh-CN" altLang="en-US" sz="1100" dirty="0"/>
                <a:t>）</a:t>
              </a:r>
              <a:endParaRPr lang="en-US" altLang="zh-CN" sz="1100" dirty="0"/>
            </a:p>
            <a:p>
              <a:pPr marL="742950" lvl="1" indent="-285750">
                <a:lnSpc>
                  <a:spcPct val="200000"/>
                </a:lnSpc>
                <a:buFont typeface="Arial" panose="020B0604020202020204" pitchFamily="34" charset="0"/>
                <a:buChar char="•"/>
              </a:pPr>
              <a:r>
                <a:rPr lang="zh-CN" altLang="en-US" sz="1100" dirty="0"/>
                <a:t>物料变化 （ 供应商，规格、规范</a:t>
              </a:r>
              <a:r>
                <a:rPr lang="en-US" altLang="zh-CN" sz="1100" dirty="0"/>
                <a:t>…)</a:t>
              </a:r>
            </a:p>
            <a:p>
              <a:pPr marL="742950" lvl="1" indent="-285750">
                <a:lnSpc>
                  <a:spcPct val="200000"/>
                </a:lnSpc>
                <a:buFont typeface="Arial" panose="020B0604020202020204" pitchFamily="34" charset="0"/>
                <a:buChar char="•"/>
              </a:pPr>
              <a:r>
                <a:rPr lang="zh-CN" altLang="en-US" sz="1100" dirty="0"/>
                <a:t>设备变化  （ 工装、夹具、设备调整、程序变化、）</a:t>
              </a:r>
              <a:endParaRPr lang="en-US" altLang="zh-CN" sz="1100" dirty="0"/>
            </a:p>
            <a:p>
              <a:pPr marL="742950" lvl="1" indent="-285750">
                <a:lnSpc>
                  <a:spcPct val="200000"/>
                </a:lnSpc>
                <a:buFont typeface="Arial" panose="020B0604020202020204" pitchFamily="34" charset="0"/>
                <a:buChar char="•"/>
              </a:pPr>
              <a:r>
                <a:rPr lang="zh-CN" altLang="en-US" sz="1100" dirty="0"/>
                <a:t>人员变动（ 新员工、新上岗、</a:t>
              </a:r>
              <a:r>
                <a:rPr lang="en-US" altLang="zh-CN" sz="1100" dirty="0"/>
                <a:t>…)</a:t>
              </a:r>
            </a:p>
            <a:p>
              <a:pPr marL="742950" lvl="1" indent="-285750">
                <a:lnSpc>
                  <a:spcPct val="200000"/>
                </a:lnSpc>
                <a:buFont typeface="Arial" panose="020B0604020202020204" pitchFamily="34" charset="0"/>
                <a:buChar char="•"/>
              </a:pPr>
              <a:r>
                <a:rPr lang="zh-CN" altLang="en-US" sz="1100" dirty="0"/>
                <a:t>工艺变化 （ 工艺流程、工艺参数</a:t>
              </a:r>
              <a:r>
                <a:rPr lang="en-US" altLang="zh-CN" sz="1100" dirty="0"/>
                <a:t>……</a:t>
              </a:r>
            </a:p>
            <a:p>
              <a:endParaRPr lang="zh-CN" altLang="en-US" sz="1100" dirty="0"/>
            </a:p>
            <a:p>
              <a:r>
                <a:rPr lang="zh-CN" altLang="en-US" sz="1100" b="1" dirty="0"/>
                <a:t>灵娃</a:t>
              </a:r>
              <a:r>
                <a:rPr lang="en-US" altLang="zh-CN" sz="1100" b="1" dirty="0"/>
                <a:t>CPC</a:t>
              </a:r>
              <a:r>
                <a:rPr lang="zh-CN" altLang="en-US" sz="1100" b="1" dirty="0"/>
                <a:t>工具，全面管理现场变更，支持手机端，变更计划，提前通知变更消息，让变更变得简单可控。</a:t>
              </a:r>
              <a:endParaRPr lang="zh-CN" altLang="en-US" sz="1100" dirty="0"/>
            </a:p>
          </p:txBody>
        </p:sp>
        <p:sp>
          <p:nvSpPr>
            <p:cNvPr id="51" name="TextBox 5">
              <a:extLst>
                <a:ext uri="{FF2B5EF4-FFF2-40B4-BE49-F238E27FC236}">
                  <a16:creationId xmlns:a16="http://schemas.microsoft.com/office/drawing/2014/main" id="{1B1792F1-904D-33A0-B190-D8A936E342F6}"/>
                </a:ext>
              </a:extLst>
            </p:cNvPr>
            <p:cNvSpPr txBox="1"/>
            <p:nvPr/>
          </p:nvSpPr>
          <p:spPr>
            <a:xfrm>
              <a:off x="8537922" y="25223649"/>
              <a:ext cx="4107449" cy="369332"/>
            </a:xfrm>
            <a:prstGeom prst="rect">
              <a:avLst/>
            </a:prstGeom>
            <a:noFill/>
          </p:spPr>
          <p:txBody>
            <a:bodyPr wrap="square" rtlCol="0">
              <a:spAutoFit/>
            </a:bodyPr>
            <a:lstStyle/>
            <a:p>
              <a:r>
                <a:rPr lang="zh-CN" altLang="en-US" b="1" dirty="0">
                  <a:latin typeface="+mn-ea"/>
                </a:rPr>
                <a:t>现场目视化工具</a:t>
              </a:r>
              <a:endParaRPr lang="zh-CN" altLang="en-US" b="1" dirty="0"/>
            </a:p>
          </p:txBody>
        </p:sp>
        <p:sp>
          <p:nvSpPr>
            <p:cNvPr id="52" name="TextBox 6">
              <a:extLst>
                <a:ext uri="{FF2B5EF4-FFF2-40B4-BE49-F238E27FC236}">
                  <a16:creationId xmlns:a16="http://schemas.microsoft.com/office/drawing/2014/main" id="{F5F51D57-0334-14E3-219A-EB70CC28F186}"/>
                </a:ext>
              </a:extLst>
            </p:cNvPr>
            <p:cNvSpPr txBox="1"/>
            <p:nvPr/>
          </p:nvSpPr>
          <p:spPr>
            <a:xfrm>
              <a:off x="5347010" y="25762317"/>
              <a:ext cx="5434066" cy="722377"/>
            </a:xfrm>
            <a:prstGeom prst="rect">
              <a:avLst/>
            </a:prstGeom>
            <a:noFill/>
          </p:spPr>
          <p:txBody>
            <a:bodyPr wrap="square" rtlCol="0">
              <a:spAutoFit/>
            </a:bodyPr>
            <a:lstStyle/>
            <a:p>
              <a:pPr>
                <a:lnSpc>
                  <a:spcPct val="200000"/>
                </a:lnSpc>
              </a:pPr>
              <a:r>
                <a:rPr lang="zh-CN" altLang="en-US" sz="1100" dirty="0"/>
                <a:t>制造现场需要很多标准化的管理目视化看板，灵娃现场目视化工具集合了安全绿十字、</a:t>
              </a:r>
              <a:r>
                <a:rPr lang="en-US" altLang="zh-CN" sz="1100" dirty="0"/>
                <a:t>5S</a:t>
              </a:r>
              <a:r>
                <a:rPr lang="zh-CN" altLang="en-US" sz="1100" dirty="0"/>
                <a:t>、合理化建议、渐渐目视表、员工技能矩阵等多种表单，实现现场电子化集合管理，无需人工花费大量时间制作。并统一化现场展示。</a:t>
              </a:r>
            </a:p>
          </p:txBody>
        </p:sp>
      </p:grpSp>
      <p:sp>
        <p:nvSpPr>
          <p:cNvPr id="148" name="文本框 147">
            <a:extLst>
              <a:ext uri="{FF2B5EF4-FFF2-40B4-BE49-F238E27FC236}">
                <a16:creationId xmlns:a16="http://schemas.microsoft.com/office/drawing/2014/main" id="{D8C37FE6-57B2-4E9A-B9C3-6F6C298C5D7C}"/>
              </a:ext>
            </a:extLst>
          </p:cNvPr>
          <p:cNvSpPr txBox="1"/>
          <p:nvPr/>
        </p:nvSpPr>
        <p:spPr>
          <a:xfrm>
            <a:off x="9993404" y="903807"/>
            <a:ext cx="1165156" cy="200055"/>
          </a:xfrm>
          <a:prstGeom prst="rect">
            <a:avLst/>
          </a:prstGeom>
          <a:solidFill>
            <a:schemeClr val="bg1">
              <a:lumMod val="85000"/>
            </a:schemeClr>
          </a:solidFill>
        </p:spPr>
        <p:txBody>
          <a:bodyPr wrap="square" rtlCol="0">
            <a:spAutoFit/>
          </a:bodyPr>
          <a:lstStyle/>
          <a:p>
            <a:r>
              <a:rPr lang="en-US" altLang="zh-CN" sz="700" dirty="0"/>
              <a:t>E-Suggestion</a:t>
            </a:r>
            <a:r>
              <a:rPr lang="zh-CN" altLang="en-US" sz="700" dirty="0"/>
              <a:t>合理化建议</a:t>
            </a:r>
            <a:endParaRPr lang="en-US" altLang="zh-CN" sz="700" dirty="0"/>
          </a:p>
        </p:txBody>
      </p:sp>
      <p:sp>
        <p:nvSpPr>
          <p:cNvPr id="150" name="文本框 149">
            <a:extLst>
              <a:ext uri="{FF2B5EF4-FFF2-40B4-BE49-F238E27FC236}">
                <a16:creationId xmlns:a16="http://schemas.microsoft.com/office/drawing/2014/main" id="{F2A91D67-0F21-414F-9099-6928E85D7761}"/>
              </a:ext>
            </a:extLst>
          </p:cNvPr>
          <p:cNvSpPr txBox="1"/>
          <p:nvPr/>
        </p:nvSpPr>
        <p:spPr>
          <a:xfrm>
            <a:off x="6235216" y="888417"/>
            <a:ext cx="1184079" cy="200055"/>
          </a:xfrm>
          <a:prstGeom prst="rect">
            <a:avLst/>
          </a:prstGeom>
          <a:solidFill>
            <a:schemeClr val="bg1">
              <a:lumMod val="85000"/>
            </a:schemeClr>
          </a:solidFill>
        </p:spPr>
        <p:txBody>
          <a:bodyPr wrap="square" rtlCol="0">
            <a:spAutoFit/>
          </a:bodyPr>
          <a:lstStyle/>
          <a:p>
            <a:r>
              <a:rPr lang="en-US" altLang="zh-CN" sz="700" dirty="0"/>
              <a:t>ESOP </a:t>
            </a:r>
            <a:r>
              <a:rPr lang="zh-CN" altLang="en-US" sz="700" dirty="0"/>
              <a:t>电子化操作指导书</a:t>
            </a:r>
          </a:p>
        </p:txBody>
      </p:sp>
      <p:sp>
        <p:nvSpPr>
          <p:cNvPr id="152" name="文本框 151">
            <a:extLst>
              <a:ext uri="{FF2B5EF4-FFF2-40B4-BE49-F238E27FC236}">
                <a16:creationId xmlns:a16="http://schemas.microsoft.com/office/drawing/2014/main" id="{0484C71A-80CF-4590-98A7-891F8E537A5E}"/>
              </a:ext>
            </a:extLst>
          </p:cNvPr>
          <p:cNvSpPr txBox="1"/>
          <p:nvPr/>
        </p:nvSpPr>
        <p:spPr>
          <a:xfrm>
            <a:off x="8829906" y="891468"/>
            <a:ext cx="1005699" cy="200055"/>
          </a:xfrm>
          <a:prstGeom prst="rect">
            <a:avLst/>
          </a:prstGeom>
          <a:solidFill>
            <a:schemeClr val="bg1">
              <a:lumMod val="85000"/>
            </a:schemeClr>
          </a:solidFill>
        </p:spPr>
        <p:txBody>
          <a:bodyPr wrap="square" rtlCol="0">
            <a:spAutoFit/>
          </a:bodyPr>
          <a:lstStyle/>
          <a:p>
            <a:pPr algn="ctr"/>
            <a:r>
              <a:rPr lang="en-US" altLang="zh-CN" sz="700" dirty="0"/>
              <a:t>Training </a:t>
            </a:r>
            <a:r>
              <a:rPr lang="zh-CN" altLang="en-US" sz="700" dirty="0"/>
              <a:t>培训系统</a:t>
            </a:r>
          </a:p>
        </p:txBody>
      </p:sp>
      <p:pic>
        <p:nvPicPr>
          <p:cNvPr id="54" name="图片 53">
            <a:extLst>
              <a:ext uri="{FF2B5EF4-FFF2-40B4-BE49-F238E27FC236}">
                <a16:creationId xmlns:a16="http://schemas.microsoft.com/office/drawing/2014/main" id="{250F50C0-F08F-35A6-79F8-70FA69B80142}"/>
              </a:ext>
            </a:extLst>
          </p:cNvPr>
          <p:cNvPicPr>
            <a:picLocks noChangeAspect="1"/>
          </p:cNvPicPr>
          <p:nvPr/>
        </p:nvPicPr>
        <p:blipFill>
          <a:blip r:embed="rId3"/>
          <a:stretch>
            <a:fillRect/>
          </a:stretch>
        </p:blipFill>
        <p:spPr>
          <a:xfrm>
            <a:off x="314425" y="19103340"/>
            <a:ext cx="4168441" cy="21878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3" name="图片 52">
            <a:extLst>
              <a:ext uri="{FF2B5EF4-FFF2-40B4-BE49-F238E27FC236}">
                <a16:creationId xmlns:a16="http://schemas.microsoft.com/office/drawing/2014/main" id="{8BEC4AA5-8D1A-4C01-3DFB-4B663974FBB9}"/>
              </a:ext>
            </a:extLst>
          </p:cNvPr>
          <p:cNvPicPr>
            <a:picLocks noChangeAspect="1"/>
          </p:cNvPicPr>
          <p:nvPr/>
        </p:nvPicPr>
        <p:blipFill>
          <a:blip r:embed="rId4"/>
          <a:stretch>
            <a:fillRect/>
          </a:stretch>
        </p:blipFill>
        <p:spPr>
          <a:xfrm>
            <a:off x="3087724" y="18372554"/>
            <a:ext cx="3781114" cy="183595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56" name="组合 55">
            <a:extLst>
              <a:ext uri="{FF2B5EF4-FFF2-40B4-BE49-F238E27FC236}">
                <a16:creationId xmlns:a16="http://schemas.microsoft.com/office/drawing/2014/main" id="{6CC042DF-FFFD-D7A1-1B36-74A11D80B458}"/>
              </a:ext>
            </a:extLst>
          </p:cNvPr>
          <p:cNvGrpSpPr/>
          <p:nvPr/>
        </p:nvGrpSpPr>
        <p:grpSpPr>
          <a:xfrm>
            <a:off x="8860323" y="7282716"/>
            <a:ext cx="3198631" cy="2569409"/>
            <a:chOff x="272054" y="641478"/>
            <a:chExt cx="7987994" cy="5505649"/>
          </a:xfrm>
        </p:grpSpPr>
        <p:sp>
          <p:nvSpPr>
            <p:cNvPr id="57" name="等腰三角形 2">
              <a:extLst>
                <a:ext uri="{FF2B5EF4-FFF2-40B4-BE49-F238E27FC236}">
                  <a16:creationId xmlns:a16="http://schemas.microsoft.com/office/drawing/2014/main" id="{ED42ADC8-1B8D-29EE-C3B9-429B65F1708C}"/>
                </a:ext>
              </a:extLst>
            </p:cNvPr>
            <p:cNvSpPr/>
            <p:nvPr/>
          </p:nvSpPr>
          <p:spPr>
            <a:xfrm flipV="1">
              <a:off x="3389127" y="1394198"/>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等腰三角形 2">
              <a:extLst>
                <a:ext uri="{FF2B5EF4-FFF2-40B4-BE49-F238E27FC236}">
                  <a16:creationId xmlns:a16="http://schemas.microsoft.com/office/drawing/2014/main" id="{F95324F4-168A-71B1-B55E-8D24F0F5092E}"/>
                </a:ext>
              </a:extLst>
            </p:cNvPr>
            <p:cNvSpPr/>
            <p:nvPr/>
          </p:nvSpPr>
          <p:spPr>
            <a:xfrm rot="2700000" flipV="1">
              <a:off x="4183882" y="1723396"/>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等腰三角形 2">
              <a:extLst>
                <a:ext uri="{FF2B5EF4-FFF2-40B4-BE49-F238E27FC236}">
                  <a16:creationId xmlns:a16="http://schemas.microsoft.com/office/drawing/2014/main" id="{D44ED4B9-E323-41E1-8E50-08984BB15BFC}"/>
                </a:ext>
              </a:extLst>
            </p:cNvPr>
            <p:cNvSpPr/>
            <p:nvPr/>
          </p:nvSpPr>
          <p:spPr>
            <a:xfrm rot="5400000" flipV="1">
              <a:off x="4513080" y="2518150"/>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w="25400"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等腰三角形 2">
              <a:extLst>
                <a:ext uri="{FF2B5EF4-FFF2-40B4-BE49-F238E27FC236}">
                  <a16:creationId xmlns:a16="http://schemas.microsoft.com/office/drawing/2014/main" id="{7405CF46-8F5A-163C-FB0A-7A1CF216143F}"/>
                </a:ext>
              </a:extLst>
            </p:cNvPr>
            <p:cNvSpPr/>
            <p:nvPr/>
          </p:nvSpPr>
          <p:spPr>
            <a:xfrm rot="8100000" flipV="1">
              <a:off x="4183882" y="3312905"/>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25400" cap="flat" cmpd="sng" algn="ctr">
              <a:solidFill>
                <a:srgbClr val="7030A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等腰三角形 2">
              <a:extLst>
                <a:ext uri="{FF2B5EF4-FFF2-40B4-BE49-F238E27FC236}">
                  <a16:creationId xmlns:a16="http://schemas.microsoft.com/office/drawing/2014/main" id="{DF56B274-DF95-F3C0-8010-913E6E3C345C}"/>
                </a:ext>
              </a:extLst>
            </p:cNvPr>
            <p:cNvSpPr/>
            <p:nvPr/>
          </p:nvSpPr>
          <p:spPr>
            <a:xfrm rot="10800000" flipV="1">
              <a:off x="3389127" y="3642103"/>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solidFill>
                <a:srgbClr val="C0504D">
                  <a:lumMod val="75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等腰三角形 2">
              <a:extLst>
                <a:ext uri="{FF2B5EF4-FFF2-40B4-BE49-F238E27FC236}">
                  <a16:creationId xmlns:a16="http://schemas.microsoft.com/office/drawing/2014/main" id="{5F568269-0CFE-81A7-E734-9CA66CD923BF}"/>
                </a:ext>
              </a:extLst>
            </p:cNvPr>
            <p:cNvSpPr/>
            <p:nvPr/>
          </p:nvSpPr>
          <p:spPr>
            <a:xfrm rot="13500000" flipV="1">
              <a:off x="2594373" y="3312905"/>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5400000" scaled="1"/>
              <a:tileRect/>
            </a:gradFill>
            <a:ln w="25400" cap="flat" cmpd="sng" algn="ctr">
              <a:solidFill>
                <a:srgbClr val="F79646">
                  <a:lumMod val="50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等腰三角形 2">
              <a:extLst>
                <a:ext uri="{FF2B5EF4-FFF2-40B4-BE49-F238E27FC236}">
                  <a16:creationId xmlns:a16="http://schemas.microsoft.com/office/drawing/2014/main" id="{B6F6AC50-A6EF-14DE-F7B2-1C6A80EE3FBA}"/>
                </a:ext>
              </a:extLst>
            </p:cNvPr>
            <p:cNvSpPr/>
            <p:nvPr/>
          </p:nvSpPr>
          <p:spPr>
            <a:xfrm rot="16200000" flipV="1">
              <a:off x="2265175" y="2518150"/>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solidFill>
                <a:srgbClr val="FFC0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等腰三角形 2">
              <a:extLst>
                <a:ext uri="{FF2B5EF4-FFF2-40B4-BE49-F238E27FC236}">
                  <a16:creationId xmlns:a16="http://schemas.microsoft.com/office/drawing/2014/main" id="{BEB4F510-5F1B-614D-2D0F-DEB081D0249C}"/>
                </a:ext>
              </a:extLst>
            </p:cNvPr>
            <p:cNvSpPr/>
            <p:nvPr/>
          </p:nvSpPr>
          <p:spPr>
            <a:xfrm rot="18900000" flipV="1">
              <a:off x="2594373" y="1723396"/>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5400000" scaled="1"/>
              <a:tileRect/>
            </a:gradFill>
            <a:ln w="25400" cap="flat" cmpd="sng" algn="ctr">
              <a:solidFill>
                <a:srgbClr val="9BBB59"/>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文本框 64">
              <a:extLst>
                <a:ext uri="{FF2B5EF4-FFF2-40B4-BE49-F238E27FC236}">
                  <a16:creationId xmlns:a16="http://schemas.microsoft.com/office/drawing/2014/main" id="{18E65E59-646B-B0CE-296E-AA1410DD00CA}"/>
                </a:ext>
              </a:extLst>
            </p:cNvPr>
            <p:cNvSpPr txBox="1"/>
            <p:nvPr/>
          </p:nvSpPr>
          <p:spPr>
            <a:xfrm>
              <a:off x="1170623" y="1436233"/>
              <a:ext cx="2051733" cy="765701"/>
            </a:xfrm>
            <a:prstGeom prst="rect">
              <a:avLst/>
            </a:prstGeom>
            <a:noFill/>
          </p:spPr>
          <p:txBody>
            <a:bodyPr wrap="square" rtlCol="0">
              <a:spAutoFit/>
            </a:bodyPr>
            <a:lstStyle/>
            <a:p>
              <a:pPr>
                <a:lnSpc>
                  <a:spcPct val="200000"/>
                </a:lnSpc>
              </a:pPr>
              <a:r>
                <a:rPr lang="zh-CN" altLang="en-US" sz="1000" b="1" dirty="0"/>
                <a:t>新员工培训</a:t>
              </a:r>
            </a:p>
          </p:txBody>
        </p:sp>
        <p:sp>
          <p:nvSpPr>
            <p:cNvPr id="66" name="文本框 65">
              <a:extLst>
                <a:ext uri="{FF2B5EF4-FFF2-40B4-BE49-F238E27FC236}">
                  <a16:creationId xmlns:a16="http://schemas.microsoft.com/office/drawing/2014/main" id="{DFF454D9-C6D3-5E61-ECB5-CE96D9A3D1A0}"/>
                </a:ext>
              </a:extLst>
            </p:cNvPr>
            <p:cNvSpPr txBox="1"/>
            <p:nvPr/>
          </p:nvSpPr>
          <p:spPr>
            <a:xfrm>
              <a:off x="5514773" y="1404953"/>
              <a:ext cx="2051733" cy="765701"/>
            </a:xfrm>
            <a:prstGeom prst="rect">
              <a:avLst/>
            </a:prstGeom>
            <a:noFill/>
          </p:spPr>
          <p:txBody>
            <a:bodyPr wrap="square" rtlCol="0">
              <a:spAutoFit/>
            </a:bodyPr>
            <a:lstStyle/>
            <a:p>
              <a:pPr>
                <a:lnSpc>
                  <a:spcPct val="200000"/>
                </a:lnSpc>
              </a:pPr>
              <a:r>
                <a:rPr lang="zh-CN" altLang="en-US" sz="1000" b="1" dirty="0"/>
                <a:t>转岗培训</a:t>
              </a:r>
            </a:p>
          </p:txBody>
        </p:sp>
        <p:sp>
          <p:nvSpPr>
            <p:cNvPr id="67" name="文本框 66">
              <a:extLst>
                <a:ext uri="{FF2B5EF4-FFF2-40B4-BE49-F238E27FC236}">
                  <a16:creationId xmlns:a16="http://schemas.microsoft.com/office/drawing/2014/main" id="{11EC8C1B-9FFF-4177-43E3-8B42327ECD40}"/>
                </a:ext>
              </a:extLst>
            </p:cNvPr>
            <p:cNvSpPr txBox="1"/>
            <p:nvPr/>
          </p:nvSpPr>
          <p:spPr>
            <a:xfrm>
              <a:off x="6208315" y="3055056"/>
              <a:ext cx="2051733" cy="765701"/>
            </a:xfrm>
            <a:prstGeom prst="rect">
              <a:avLst/>
            </a:prstGeom>
            <a:noFill/>
          </p:spPr>
          <p:txBody>
            <a:bodyPr wrap="square" rtlCol="0">
              <a:spAutoFit/>
            </a:bodyPr>
            <a:lstStyle/>
            <a:p>
              <a:pPr>
                <a:lnSpc>
                  <a:spcPct val="200000"/>
                </a:lnSpc>
              </a:pPr>
              <a:r>
                <a:rPr lang="zh-CN" altLang="en-US" sz="1000" b="1" dirty="0"/>
                <a:t>在职培训</a:t>
              </a:r>
            </a:p>
          </p:txBody>
        </p:sp>
        <p:sp>
          <p:nvSpPr>
            <p:cNvPr id="68" name="文本框 67">
              <a:extLst>
                <a:ext uri="{FF2B5EF4-FFF2-40B4-BE49-F238E27FC236}">
                  <a16:creationId xmlns:a16="http://schemas.microsoft.com/office/drawing/2014/main" id="{1B633D24-7B1E-875A-F848-A5282557D904}"/>
                </a:ext>
              </a:extLst>
            </p:cNvPr>
            <p:cNvSpPr txBox="1"/>
            <p:nvPr/>
          </p:nvSpPr>
          <p:spPr>
            <a:xfrm>
              <a:off x="5265286" y="4595295"/>
              <a:ext cx="2861293" cy="765701"/>
            </a:xfrm>
            <a:prstGeom prst="rect">
              <a:avLst/>
            </a:prstGeom>
            <a:noFill/>
          </p:spPr>
          <p:txBody>
            <a:bodyPr wrap="square" rtlCol="0">
              <a:spAutoFit/>
            </a:bodyPr>
            <a:lstStyle/>
            <a:p>
              <a:pPr>
                <a:lnSpc>
                  <a:spcPct val="200000"/>
                </a:lnSpc>
              </a:pPr>
              <a:r>
                <a:rPr lang="zh-CN" altLang="en-US" sz="1000" b="1" dirty="0"/>
                <a:t>能力提升培训</a:t>
              </a:r>
            </a:p>
          </p:txBody>
        </p:sp>
        <p:sp>
          <p:nvSpPr>
            <p:cNvPr id="69" name="文本框 68">
              <a:extLst>
                <a:ext uri="{FF2B5EF4-FFF2-40B4-BE49-F238E27FC236}">
                  <a16:creationId xmlns:a16="http://schemas.microsoft.com/office/drawing/2014/main" id="{BC32DAF7-0A19-5680-51D5-BD322819B494}"/>
                </a:ext>
              </a:extLst>
            </p:cNvPr>
            <p:cNvSpPr txBox="1"/>
            <p:nvPr/>
          </p:nvSpPr>
          <p:spPr>
            <a:xfrm>
              <a:off x="2289943" y="5619532"/>
              <a:ext cx="3224830" cy="527595"/>
            </a:xfrm>
            <a:prstGeom prst="rect">
              <a:avLst/>
            </a:prstGeom>
            <a:noFill/>
          </p:spPr>
          <p:txBody>
            <a:bodyPr wrap="square" rtlCol="0">
              <a:spAutoFit/>
            </a:bodyPr>
            <a:lstStyle/>
            <a:p>
              <a:pPr algn="ctr"/>
              <a:r>
                <a:rPr lang="zh-CN" altLang="en-US" sz="1000" b="1" dirty="0"/>
                <a:t>专项培训 </a:t>
              </a:r>
              <a:r>
                <a:rPr lang="en-US" altLang="zh-CN" sz="1000" b="1" dirty="0"/>
                <a:t> </a:t>
              </a:r>
            </a:p>
          </p:txBody>
        </p:sp>
        <p:sp>
          <p:nvSpPr>
            <p:cNvPr id="70" name="文本框 69">
              <a:extLst>
                <a:ext uri="{FF2B5EF4-FFF2-40B4-BE49-F238E27FC236}">
                  <a16:creationId xmlns:a16="http://schemas.microsoft.com/office/drawing/2014/main" id="{4AFBD6AB-0D15-3481-8CC0-9A37A30D8A65}"/>
                </a:ext>
              </a:extLst>
            </p:cNvPr>
            <p:cNvSpPr txBox="1"/>
            <p:nvPr/>
          </p:nvSpPr>
          <p:spPr>
            <a:xfrm>
              <a:off x="524101" y="3078852"/>
              <a:ext cx="2861293" cy="765701"/>
            </a:xfrm>
            <a:prstGeom prst="rect">
              <a:avLst/>
            </a:prstGeom>
            <a:noFill/>
          </p:spPr>
          <p:txBody>
            <a:bodyPr wrap="square" rtlCol="0">
              <a:spAutoFit/>
            </a:bodyPr>
            <a:lstStyle/>
            <a:p>
              <a:pPr>
                <a:lnSpc>
                  <a:spcPct val="200000"/>
                </a:lnSpc>
              </a:pPr>
              <a:r>
                <a:rPr lang="zh-CN" altLang="en-US" sz="1000" b="1" dirty="0"/>
                <a:t>考核认证</a:t>
              </a:r>
            </a:p>
          </p:txBody>
        </p:sp>
        <p:sp>
          <p:nvSpPr>
            <p:cNvPr id="71" name="文本框 70">
              <a:extLst>
                <a:ext uri="{FF2B5EF4-FFF2-40B4-BE49-F238E27FC236}">
                  <a16:creationId xmlns:a16="http://schemas.microsoft.com/office/drawing/2014/main" id="{5ACD7020-FD8A-FE3F-A78E-FB934A64D8B9}"/>
                </a:ext>
              </a:extLst>
            </p:cNvPr>
            <p:cNvSpPr txBox="1"/>
            <p:nvPr/>
          </p:nvSpPr>
          <p:spPr>
            <a:xfrm>
              <a:off x="3199723" y="641478"/>
              <a:ext cx="2651111" cy="765701"/>
            </a:xfrm>
            <a:prstGeom prst="rect">
              <a:avLst/>
            </a:prstGeom>
            <a:noFill/>
          </p:spPr>
          <p:txBody>
            <a:bodyPr wrap="square" rtlCol="0">
              <a:spAutoFit/>
            </a:bodyPr>
            <a:lstStyle/>
            <a:p>
              <a:pPr>
                <a:lnSpc>
                  <a:spcPct val="200000"/>
                </a:lnSpc>
              </a:pPr>
              <a:r>
                <a:rPr lang="zh-CN" altLang="en-US" sz="1000" b="1" dirty="0"/>
                <a:t>多技能岗培训</a:t>
              </a:r>
            </a:p>
          </p:txBody>
        </p:sp>
        <p:sp>
          <p:nvSpPr>
            <p:cNvPr id="72" name="文本框 71">
              <a:extLst>
                <a:ext uri="{FF2B5EF4-FFF2-40B4-BE49-F238E27FC236}">
                  <a16:creationId xmlns:a16="http://schemas.microsoft.com/office/drawing/2014/main" id="{86495C87-8E44-2CE1-2E07-908B0049140B}"/>
                </a:ext>
              </a:extLst>
            </p:cNvPr>
            <p:cNvSpPr txBox="1"/>
            <p:nvPr/>
          </p:nvSpPr>
          <p:spPr>
            <a:xfrm>
              <a:off x="272054" y="5007011"/>
              <a:ext cx="3224830" cy="527595"/>
            </a:xfrm>
            <a:prstGeom prst="rect">
              <a:avLst/>
            </a:prstGeom>
            <a:noFill/>
          </p:spPr>
          <p:txBody>
            <a:bodyPr wrap="square" rtlCol="0">
              <a:spAutoFit/>
            </a:bodyPr>
            <a:lstStyle/>
            <a:p>
              <a:pPr algn="ctr"/>
              <a:r>
                <a:rPr lang="zh-CN" altLang="en-US" sz="1000" b="1" dirty="0"/>
                <a:t>返岗培训 </a:t>
              </a:r>
              <a:r>
                <a:rPr lang="en-US" altLang="zh-CN" sz="1000" b="1" dirty="0"/>
                <a:t> </a:t>
              </a:r>
            </a:p>
          </p:txBody>
        </p:sp>
      </p:grpSp>
      <p:pic>
        <p:nvPicPr>
          <p:cNvPr id="73" name="图片 72">
            <a:extLst>
              <a:ext uri="{FF2B5EF4-FFF2-40B4-BE49-F238E27FC236}">
                <a16:creationId xmlns:a16="http://schemas.microsoft.com/office/drawing/2014/main" id="{67428FAB-3094-1091-62AF-792774435B38}"/>
              </a:ext>
            </a:extLst>
          </p:cNvPr>
          <p:cNvPicPr>
            <a:picLocks noChangeAspect="1"/>
          </p:cNvPicPr>
          <p:nvPr/>
        </p:nvPicPr>
        <p:blipFill>
          <a:blip r:embed="rId5"/>
          <a:stretch>
            <a:fillRect/>
          </a:stretch>
        </p:blipFill>
        <p:spPr>
          <a:xfrm>
            <a:off x="205204" y="1776275"/>
            <a:ext cx="2923862" cy="1695539"/>
          </a:xfrm>
          <a:prstGeom prst="rect">
            <a:avLst/>
          </a:prstGeom>
        </p:spPr>
      </p:pic>
      <p:pic>
        <p:nvPicPr>
          <p:cNvPr id="4" name="图片 3">
            <a:extLst>
              <a:ext uri="{FF2B5EF4-FFF2-40B4-BE49-F238E27FC236}">
                <a16:creationId xmlns:a16="http://schemas.microsoft.com/office/drawing/2014/main" id="{22C1102C-0640-CA9B-52E2-C19EE08C67E4}"/>
              </a:ext>
            </a:extLst>
          </p:cNvPr>
          <p:cNvPicPr>
            <a:picLocks noChangeAspect="1"/>
          </p:cNvPicPr>
          <p:nvPr/>
        </p:nvPicPr>
        <p:blipFill>
          <a:blip r:embed="rId6"/>
          <a:stretch>
            <a:fillRect/>
          </a:stretch>
        </p:blipFill>
        <p:spPr>
          <a:xfrm>
            <a:off x="520969" y="15980218"/>
            <a:ext cx="2628900" cy="1733550"/>
          </a:xfrm>
          <a:prstGeom prst="rect">
            <a:avLst/>
          </a:prstGeom>
        </p:spPr>
      </p:pic>
      <p:pic>
        <p:nvPicPr>
          <p:cNvPr id="5" name="图片 4">
            <a:extLst>
              <a:ext uri="{FF2B5EF4-FFF2-40B4-BE49-F238E27FC236}">
                <a16:creationId xmlns:a16="http://schemas.microsoft.com/office/drawing/2014/main" id="{9B445A0C-C63C-479E-5CE8-4CA9BDCC56E4}"/>
              </a:ext>
            </a:extLst>
          </p:cNvPr>
          <p:cNvPicPr>
            <a:picLocks noChangeAspect="1"/>
          </p:cNvPicPr>
          <p:nvPr/>
        </p:nvPicPr>
        <p:blipFill>
          <a:blip r:embed="rId7"/>
          <a:stretch>
            <a:fillRect/>
          </a:stretch>
        </p:blipFill>
        <p:spPr>
          <a:xfrm>
            <a:off x="10080226" y="13247623"/>
            <a:ext cx="2762250" cy="1657350"/>
          </a:xfrm>
          <a:prstGeom prst="rect">
            <a:avLst/>
          </a:prstGeom>
        </p:spPr>
      </p:pic>
      <p:pic>
        <p:nvPicPr>
          <p:cNvPr id="6" name="图片 5">
            <a:extLst>
              <a:ext uri="{FF2B5EF4-FFF2-40B4-BE49-F238E27FC236}">
                <a16:creationId xmlns:a16="http://schemas.microsoft.com/office/drawing/2014/main" id="{03C0EB43-9B25-85D4-26ED-70676A8E3646}"/>
              </a:ext>
            </a:extLst>
          </p:cNvPr>
          <p:cNvPicPr>
            <a:picLocks noChangeAspect="1"/>
          </p:cNvPicPr>
          <p:nvPr/>
        </p:nvPicPr>
        <p:blipFill>
          <a:blip r:embed="rId8"/>
          <a:stretch>
            <a:fillRect/>
          </a:stretch>
        </p:blipFill>
        <p:spPr>
          <a:xfrm>
            <a:off x="7974872" y="4657456"/>
            <a:ext cx="4418312" cy="2209156"/>
          </a:xfrm>
          <a:prstGeom prst="rect">
            <a:avLst/>
          </a:prstGeom>
        </p:spPr>
      </p:pic>
      <p:pic>
        <p:nvPicPr>
          <p:cNvPr id="7" name="图片 6">
            <a:extLst>
              <a:ext uri="{FF2B5EF4-FFF2-40B4-BE49-F238E27FC236}">
                <a16:creationId xmlns:a16="http://schemas.microsoft.com/office/drawing/2014/main" id="{448BABDD-FDA0-DAE4-AD19-0057DE08F0DB}"/>
              </a:ext>
            </a:extLst>
          </p:cNvPr>
          <p:cNvPicPr>
            <a:picLocks noChangeAspect="1"/>
          </p:cNvPicPr>
          <p:nvPr/>
        </p:nvPicPr>
        <p:blipFill>
          <a:blip r:embed="rId9"/>
          <a:stretch>
            <a:fillRect/>
          </a:stretch>
        </p:blipFill>
        <p:spPr>
          <a:xfrm>
            <a:off x="8575135" y="22315851"/>
            <a:ext cx="2857500" cy="1600200"/>
          </a:xfrm>
          <a:prstGeom prst="rect">
            <a:avLst/>
          </a:prstGeom>
        </p:spPr>
      </p:pic>
      <p:pic>
        <p:nvPicPr>
          <p:cNvPr id="8" name="图片 7">
            <a:extLst>
              <a:ext uri="{FF2B5EF4-FFF2-40B4-BE49-F238E27FC236}">
                <a16:creationId xmlns:a16="http://schemas.microsoft.com/office/drawing/2014/main" id="{7F1D695E-86AC-7031-394A-98D6BBD5FE5E}"/>
              </a:ext>
            </a:extLst>
          </p:cNvPr>
          <p:cNvPicPr>
            <a:picLocks noChangeAspect="1"/>
          </p:cNvPicPr>
          <p:nvPr/>
        </p:nvPicPr>
        <p:blipFill>
          <a:blip r:embed="rId10"/>
          <a:stretch>
            <a:fillRect/>
          </a:stretch>
        </p:blipFill>
        <p:spPr>
          <a:xfrm>
            <a:off x="314425" y="25210117"/>
            <a:ext cx="2133600" cy="2143125"/>
          </a:xfrm>
          <a:prstGeom prst="rect">
            <a:avLst/>
          </a:prstGeom>
        </p:spPr>
      </p:pic>
    </p:spTree>
    <p:extLst>
      <p:ext uri="{BB962C8B-B14F-4D97-AF65-F5344CB8AC3E}">
        <p14:creationId xmlns:p14="http://schemas.microsoft.com/office/powerpoint/2010/main" val="13765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B69549A-6D7A-46AB-9E35-A15D1A9FFBFE}"/>
              </a:ext>
            </a:extLst>
          </p:cNvPr>
          <p:cNvSpPr txBox="1"/>
          <p:nvPr/>
        </p:nvSpPr>
        <p:spPr>
          <a:xfrm>
            <a:off x="0" y="537238"/>
            <a:ext cx="13679488" cy="46166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defPPr>
              <a:defRPr lang="en-US"/>
            </a:defPPr>
            <a:lvl1pPr algn="ctr" defTabSz="914400" eaLnBrk="0" fontAlgn="base" hangingPunct="0">
              <a:spcBef>
                <a:spcPct val="0"/>
              </a:spcBef>
              <a:spcAft>
                <a:spcPct val="0"/>
              </a:spcAft>
              <a:defRPr sz="2400" b="1">
                <a:solidFill>
                  <a:schemeClr val="bg1"/>
                </a:solidFill>
                <a:cs typeface="+mn-ea"/>
              </a:defRPr>
            </a:lvl1pPr>
          </a:lstStyle>
          <a:p>
            <a:r>
              <a:rPr lang="zh-CN" altLang="en-US" dirty="0"/>
              <a:t>工业电气行业</a:t>
            </a:r>
            <a:r>
              <a:rPr lang="en-US" altLang="zh-CN" dirty="0"/>
              <a:t>MOM</a:t>
            </a:r>
            <a:r>
              <a:rPr lang="zh-CN" altLang="en-US" dirty="0"/>
              <a:t>解决方案</a:t>
            </a:r>
          </a:p>
        </p:txBody>
      </p:sp>
      <p:grpSp>
        <p:nvGrpSpPr>
          <p:cNvPr id="102" name="组合 101">
            <a:extLst>
              <a:ext uri="{FF2B5EF4-FFF2-40B4-BE49-F238E27FC236}">
                <a16:creationId xmlns:a16="http://schemas.microsoft.com/office/drawing/2014/main" id="{A51732CD-81E1-437C-9C47-5B8B3E7791EE}"/>
              </a:ext>
            </a:extLst>
          </p:cNvPr>
          <p:cNvGrpSpPr/>
          <p:nvPr/>
        </p:nvGrpSpPr>
        <p:grpSpPr>
          <a:xfrm>
            <a:off x="1035922" y="11425208"/>
            <a:ext cx="11955424" cy="1338640"/>
            <a:chOff x="903104" y="13213822"/>
            <a:chExt cx="11955424" cy="1338640"/>
          </a:xfrm>
        </p:grpSpPr>
        <p:pic>
          <p:nvPicPr>
            <p:cNvPr id="98" name="图片 97">
              <a:extLst>
                <a:ext uri="{FF2B5EF4-FFF2-40B4-BE49-F238E27FC236}">
                  <a16:creationId xmlns:a16="http://schemas.microsoft.com/office/drawing/2014/main" id="{DC294F9C-192F-41CD-AF5B-0B5D0FD7ABDA}"/>
                </a:ext>
              </a:extLst>
            </p:cNvPr>
            <p:cNvPicPr>
              <a:picLocks noChangeAspect="1"/>
            </p:cNvPicPr>
            <p:nvPr/>
          </p:nvPicPr>
          <p:blipFill>
            <a:blip r:embed="rId2"/>
            <a:stretch>
              <a:fillRect/>
            </a:stretch>
          </p:blipFill>
          <p:spPr>
            <a:xfrm>
              <a:off x="10589602" y="13410834"/>
              <a:ext cx="2268926" cy="797734"/>
            </a:xfrm>
            <a:prstGeom prst="rect">
              <a:avLst/>
            </a:prstGeom>
          </p:spPr>
        </p:pic>
        <p:grpSp>
          <p:nvGrpSpPr>
            <p:cNvPr id="101" name="组合 100">
              <a:extLst>
                <a:ext uri="{FF2B5EF4-FFF2-40B4-BE49-F238E27FC236}">
                  <a16:creationId xmlns:a16="http://schemas.microsoft.com/office/drawing/2014/main" id="{08E2109F-D9F4-49C4-B84E-F147A9CD989B}"/>
                </a:ext>
              </a:extLst>
            </p:cNvPr>
            <p:cNvGrpSpPr/>
            <p:nvPr/>
          </p:nvGrpSpPr>
          <p:grpSpPr>
            <a:xfrm>
              <a:off x="903104" y="13213822"/>
              <a:ext cx="9619753" cy="1338640"/>
              <a:chOff x="903104" y="12834865"/>
              <a:chExt cx="11077583" cy="1717597"/>
            </a:xfrm>
          </p:grpSpPr>
          <p:pic>
            <p:nvPicPr>
              <p:cNvPr id="95" name="Picture 2" descr="https://timgsa.baidu.com/timg?image&amp;quality=80&amp;size=b9999_10000&amp;sec=1594788528366&amp;di=b88e818783dc6f81617198570733c255&amp;imgtype=0&amp;src=http%3A%2F%2Fimg67.ybzhan.cn%2F9%2F20160118%2F635887247276557179825.jpg">
                <a:extLst>
                  <a:ext uri="{FF2B5EF4-FFF2-40B4-BE49-F238E27FC236}">
                    <a16:creationId xmlns:a16="http://schemas.microsoft.com/office/drawing/2014/main" id="{EED20C5A-9902-4E92-AA89-983739BD97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209" y="13186846"/>
                <a:ext cx="1257278" cy="1013634"/>
              </a:xfrm>
              <a:prstGeom prst="rect">
                <a:avLst/>
              </a:prstGeom>
              <a:noFill/>
              <a:extLst>
                <a:ext uri="{909E8E84-426E-40DD-AFC4-6F175D3DCCD1}">
                  <a14:hiddenFill xmlns:a14="http://schemas.microsoft.com/office/drawing/2010/main">
                    <a:solidFill>
                      <a:srgbClr val="FFFFFF"/>
                    </a:solidFill>
                  </a14:hiddenFill>
                </a:ext>
              </a:extLst>
            </p:spPr>
          </p:pic>
          <p:pic>
            <p:nvPicPr>
              <p:cNvPr id="96" name="图片 95">
                <a:extLst>
                  <a:ext uri="{FF2B5EF4-FFF2-40B4-BE49-F238E27FC236}">
                    <a16:creationId xmlns:a16="http://schemas.microsoft.com/office/drawing/2014/main" id="{943120D1-C191-420D-A9EC-68FFFBA076DD}"/>
                  </a:ext>
                </a:extLst>
              </p:cNvPr>
              <p:cNvPicPr>
                <a:picLocks noChangeAspect="1"/>
              </p:cNvPicPr>
              <p:nvPr/>
            </p:nvPicPr>
            <p:blipFill>
              <a:blip r:embed="rId4"/>
              <a:stretch>
                <a:fillRect/>
              </a:stretch>
            </p:blipFill>
            <p:spPr>
              <a:xfrm>
                <a:off x="903104" y="13184184"/>
                <a:ext cx="1947866" cy="927031"/>
              </a:xfrm>
              <a:prstGeom prst="rect">
                <a:avLst/>
              </a:prstGeom>
            </p:spPr>
          </p:pic>
          <p:pic>
            <p:nvPicPr>
              <p:cNvPr id="97" name="图片 96">
                <a:extLst>
                  <a:ext uri="{FF2B5EF4-FFF2-40B4-BE49-F238E27FC236}">
                    <a16:creationId xmlns:a16="http://schemas.microsoft.com/office/drawing/2014/main" id="{7F03AF47-89D8-4F57-8CE7-F8C48DAE6A88}"/>
                  </a:ext>
                </a:extLst>
              </p:cNvPr>
              <p:cNvPicPr>
                <a:picLocks noChangeAspect="1"/>
              </p:cNvPicPr>
              <p:nvPr/>
            </p:nvPicPr>
            <p:blipFill>
              <a:blip r:embed="rId5"/>
              <a:stretch>
                <a:fillRect/>
              </a:stretch>
            </p:blipFill>
            <p:spPr>
              <a:xfrm>
                <a:off x="10328774" y="13033560"/>
                <a:ext cx="1651913" cy="1518902"/>
              </a:xfrm>
              <a:prstGeom prst="rect">
                <a:avLst/>
              </a:prstGeom>
            </p:spPr>
          </p:pic>
          <p:pic>
            <p:nvPicPr>
              <p:cNvPr id="99" name="图片 98">
                <a:extLst>
                  <a:ext uri="{FF2B5EF4-FFF2-40B4-BE49-F238E27FC236}">
                    <a16:creationId xmlns:a16="http://schemas.microsoft.com/office/drawing/2014/main" id="{F5F7144F-5B36-4778-B379-C07C12D5FCD8}"/>
                  </a:ext>
                </a:extLst>
              </p:cNvPr>
              <p:cNvPicPr>
                <a:picLocks noChangeAspect="1"/>
              </p:cNvPicPr>
              <p:nvPr/>
            </p:nvPicPr>
            <p:blipFill>
              <a:blip r:embed="rId6"/>
              <a:stretch>
                <a:fillRect/>
              </a:stretch>
            </p:blipFill>
            <p:spPr>
              <a:xfrm>
                <a:off x="8065227" y="12834865"/>
                <a:ext cx="2080078" cy="1518902"/>
              </a:xfrm>
              <a:prstGeom prst="rect">
                <a:avLst/>
              </a:prstGeom>
            </p:spPr>
          </p:pic>
          <p:pic>
            <p:nvPicPr>
              <p:cNvPr id="100" name="图片 99">
                <a:extLst>
                  <a:ext uri="{FF2B5EF4-FFF2-40B4-BE49-F238E27FC236}">
                    <a16:creationId xmlns:a16="http://schemas.microsoft.com/office/drawing/2014/main" id="{DD5E3B74-A77A-4FD7-A6A3-E87CE2347662}"/>
                  </a:ext>
                </a:extLst>
              </p:cNvPr>
              <p:cNvPicPr>
                <a:picLocks noChangeAspect="1"/>
              </p:cNvPicPr>
              <p:nvPr/>
            </p:nvPicPr>
            <p:blipFill>
              <a:blip r:embed="rId7"/>
              <a:stretch>
                <a:fillRect/>
              </a:stretch>
            </p:blipFill>
            <p:spPr>
              <a:xfrm>
                <a:off x="3354862" y="13033560"/>
                <a:ext cx="2584474" cy="1320207"/>
              </a:xfrm>
              <a:prstGeom prst="rect">
                <a:avLst/>
              </a:prstGeom>
            </p:spPr>
          </p:pic>
        </p:grpSp>
      </p:grpSp>
      <p:sp>
        <p:nvSpPr>
          <p:cNvPr id="104" name="文本框 103">
            <a:extLst>
              <a:ext uri="{FF2B5EF4-FFF2-40B4-BE49-F238E27FC236}">
                <a16:creationId xmlns:a16="http://schemas.microsoft.com/office/drawing/2014/main" id="{8EED44A5-84C6-4EC3-98EE-0E237E9C717F}"/>
              </a:ext>
            </a:extLst>
          </p:cNvPr>
          <p:cNvSpPr txBox="1"/>
          <p:nvPr/>
        </p:nvSpPr>
        <p:spPr>
          <a:xfrm>
            <a:off x="627328" y="1368868"/>
            <a:ext cx="4721841" cy="369332"/>
          </a:xfrm>
          <a:prstGeom prst="rect">
            <a:avLst/>
          </a:prstGeom>
          <a:noFill/>
        </p:spPr>
        <p:txBody>
          <a:bodyPr wrap="square" rtlCol="0">
            <a:spAutoFit/>
          </a:bodyPr>
          <a:lstStyle/>
          <a:p>
            <a:r>
              <a:rPr lang="zh-CN" altLang="en-US" b="1" dirty="0"/>
              <a:t>涉及产品案例：</a:t>
            </a:r>
          </a:p>
        </p:txBody>
      </p:sp>
      <p:sp>
        <p:nvSpPr>
          <p:cNvPr id="35" name="文本框 34">
            <a:extLst>
              <a:ext uri="{FF2B5EF4-FFF2-40B4-BE49-F238E27FC236}">
                <a16:creationId xmlns:a16="http://schemas.microsoft.com/office/drawing/2014/main" id="{4B245923-2CB5-45E0-A02B-EFAC1B2DBD0E}"/>
              </a:ext>
            </a:extLst>
          </p:cNvPr>
          <p:cNvSpPr txBox="1"/>
          <p:nvPr/>
        </p:nvSpPr>
        <p:spPr>
          <a:xfrm>
            <a:off x="1035922" y="13390844"/>
            <a:ext cx="4721841" cy="369332"/>
          </a:xfrm>
          <a:prstGeom prst="rect">
            <a:avLst/>
          </a:prstGeom>
          <a:noFill/>
        </p:spPr>
        <p:txBody>
          <a:bodyPr wrap="square" rtlCol="0">
            <a:spAutoFit/>
          </a:bodyPr>
          <a:lstStyle/>
          <a:p>
            <a:r>
              <a:rPr lang="zh-CN" altLang="en-US" b="1" dirty="0"/>
              <a:t>交付的软件及接口：</a:t>
            </a:r>
          </a:p>
        </p:txBody>
      </p:sp>
      <p:sp>
        <p:nvSpPr>
          <p:cNvPr id="2" name="文本框 1">
            <a:extLst>
              <a:ext uri="{FF2B5EF4-FFF2-40B4-BE49-F238E27FC236}">
                <a16:creationId xmlns:a16="http://schemas.microsoft.com/office/drawing/2014/main" id="{EC178507-D17A-4FAC-A781-DA5AE91FFA15}"/>
              </a:ext>
            </a:extLst>
          </p:cNvPr>
          <p:cNvSpPr txBox="1"/>
          <p:nvPr/>
        </p:nvSpPr>
        <p:spPr>
          <a:xfrm>
            <a:off x="2159991" y="14074448"/>
            <a:ext cx="2080653" cy="369332"/>
          </a:xfrm>
          <a:prstGeom prst="rect">
            <a:avLst/>
          </a:prstGeom>
          <a:noFill/>
        </p:spPr>
        <p:txBody>
          <a:bodyPr wrap="square" rtlCol="0">
            <a:spAutoFit/>
          </a:bodyPr>
          <a:lstStyle/>
          <a:p>
            <a:r>
              <a:rPr lang="en-US" altLang="zh-CN" dirty="0"/>
              <a:t>MES </a:t>
            </a:r>
            <a:r>
              <a:rPr lang="zh-CN" altLang="en-US" dirty="0"/>
              <a:t>制造执行系统</a:t>
            </a:r>
          </a:p>
        </p:txBody>
      </p:sp>
      <p:sp>
        <p:nvSpPr>
          <p:cNvPr id="38" name="文本框 37">
            <a:extLst>
              <a:ext uri="{FF2B5EF4-FFF2-40B4-BE49-F238E27FC236}">
                <a16:creationId xmlns:a16="http://schemas.microsoft.com/office/drawing/2014/main" id="{1DE90921-A04D-4514-B112-B74AFDA64180}"/>
              </a:ext>
            </a:extLst>
          </p:cNvPr>
          <p:cNvSpPr txBox="1"/>
          <p:nvPr/>
        </p:nvSpPr>
        <p:spPr>
          <a:xfrm>
            <a:off x="6746682" y="14763929"/>
            <a:ext cx="4530918" cy="369332"/>
          </a:xfrm>
          <a:prstGeom prst="rect">
            <a:avLst/>
          </a:prstGeom>
          <a:noFill/>
        </p:spPr>
        <p:txBody>
          <a:bodyPr wrap="square" rtlCol="0">
            <a:spAutoFit/>
          </a:bodyPr>
          <a:lstStyle/>
          <a:p>
            <a:r>
              <a:rPr lang="zh-CN" altLang="en-US" dirty="0"/>
              <a:t>设备、工装、模具、夹具管理系统</a:t>
            </a:r>
          </a:p>
        </p:txBody>
      </p:sp>
      <p:sp>
        <p:nvSpPr>
          <p:cNvPr id="40" name="文本框 39">
            <a:extLst>
              <a:ext uri="{FF2B5EF4-FFF2-40B4-BE49-F238E27FC236}">
                <a16:creationId xmlns:a16="http://schemas.microsoft.com/office/drawing/2014/main" id="{7F53540F-6EA2-4ED5-A3F5-B456BDC15800}"/>
              </a:ext>
            </a:extLst>
          </p:cNvPr>
          <p:cNvSpPr txBox="1"/>
          <p:nvPr/>
        </p:nvSpPr>
        <p:spPr>
          <a:xfrm>
            <a:off x="2828072" y="15995710"/>
            <a:ext cx="2104572" cy="369332"/>
          </a:xfrm>
          <a:prstGeom prst="rect">
            <a:avLst/>
          </a:prstGeom>
          <a:noFill/>
        </p:spPr>
        <p:txBody>
          <a:bodyPr wrap="square" rtlCol="0">
            <a:spAutoFit/>
          </a:bodyPr>
          <a:lstStyle/>
          <a:p>
            <a:r>
              <a:rPr lang="en-US" altLang="zh-CN" dirty="0"/>
              <a:t>ANDON</a:t>
            </a:r>
            <a:r>
              <a:rPr lang="zh-CN" altLang="en-US" dirty="0"/>
              <a:t>暗灯系统</a:t>
            </a:r>
          </a:p>
        </p:txBody>
      </p:sp>
      <p:sp>
        <p:nvSpPr>
          <p:cNvPr id="41" name="文本框 40">
            <a:extLst>
              <a:ext uri="{FF2B5EF4-FFF2-40B4-BE49-F238E27FC236}">
                <a16:creationId xmlns:a16="http://schemas.microsoft.com/office/drawing/2014/main" id="{B44AFEA7-FA17-4FB8-BF98-B26DFF97105B}"/>
              </a:ext>
            </a:extLst>
          </p:cNvPr>
          <p:cNvSpPr txBox="1"/>
          <p:nvPr/>
        </p:nvSpPr>
        <p:spPr>
          <a:xfrm>
            <a:off x="5057935" y="15995710"/>
            <a:ext cx="2478264" cy="369332"/>
          </a:xfrm>
          <a:prstGeom prst="rect">
            <a:avLst/>
          </a:prstGeom>
          <a:noFill/>
        </p:spPr>
        <p:txBody>
          <a:bodyPr wrap="square" rtlCol="0">
            <a:spAutoFit/>
          </a:bodyPr>
          <a:lstStyle/>
          <a:p>
            <a:r>
              <a:rPr lang="zh-CN" altLang="en-US" dirty="0"/>
              <a:t>合理化建议 </a:t>
            </a:r>
            <a:r>
              <a:rPr lang="en-US" altLang="zh-CN" dirty="0"/>
              <a:t>Suggestion </a:t>
            </a:r>
            <a:endParaRPr lang="zh-CN" altLang="en-US" dirty="0"/>
          </a:p>
        </p:txBody>
      </p:sp>
      <p:sp>
        <p:nvSpPr>
          <p:cNvPr id="42" name="文本框 41">
            <a:extLst>
              <a:ext uri="{FF2B5EF4-FFF2-40B4-BE49-F238E27FC236}">
                <a16:creationId xmlns:a16="http://schemas.microsoft.com/office/drawing/2014/main" id="{6A062E58-11E5-42DB-B766-C95638C18680}"/>
              </a:ext>
            </a:extLst>
          </p:cNvPr>
          <p:cNvSpPr txBox="1"/>
          <p:nvPr/>
        </p:nvSpPr>
        <p:spPr>
          <a:xfrm>
            <a:off x="7798983" y="18136538"/>
            <a:ext cx="1529999" cy="369332"/>
          </a:xfrm>
          <a:prstGeom prst="rect">
            <a:avLst/>
          </a:prstGeom>
          <a:noFill/>
        </p:spPr>
        <p:txBody>
          <a:bodyPr wrap="square" rtlCol="0">
            <a:spAutoFit/>
          </a:bodyPr>
          <a:lstStyle/>
          <a:p>
            <a:r>
              <a:rPr lang="en-US" altLang="zh-CN" dirty="0"/>
              <a:t>AGV</a:t>
            </a:r>
            <a:r>
              <a:rPr lang="zh-CN" altLang="en-US" dirty="0"/>
              <a:t>调度</a:t>
            </a:r>
          </a:p>
        </p:txBody>
      </p:sp>
      <p:sp>
        <p:nvSpPr>
          <p:cNvPr id="49" name="文本框 48">
            <a:extLst>
              <a:ext uri="{FF2B5EF4-FFF2-40B4-BE49-F238E27FC236}">
                <a16:creationId xmlns:a16="http://schemas.microsoft.com/office/drawing/2014/main" id="{5C1117EC-8BBE-4399-9E14-A19E0B6788F9}"/>
              </a:ext>
            </a:extLst>
          </p:cNvPr>
          <p:cNvSpPr txBox="1"/>
          <p:nvPr/>
        </p:nvSpPr>
        <p:spPr>
          <a:xfrm>
            <a:off x="1854367" y="18104622"/>
            <a:ext cx="2235216" cy="369332"/>
          </a:xfrm>
          <a:prstGeom prst="rect">
            <a:avLst/>
          </a:prstGeom>
          <a:noFill/>
        </p:spPr>
        <p:txBody>
          <a:bodyPr wrap="square" rtlCol="0">
            <a:spAutoFit/>
          </a:bodyPr>
          <a:lstStyle/>
          <a:p>
            <a:r>
              <a:rPr lang="zh-CN" altLang="en-US" dirty="0"/>
              <a:t>国家电网数据对接</a:t>
            </a:r>
          </a:p>
        </p:txBody>
      </p:sp>
      <p:sp>
        <p:nvSpPr>
          <p:cNvPr id="54" name="文本框 53">
            <a:extLst>
              <a:ext uri="{FF2B5EF4-FFF2-40B4-BE49-F238E27FC236}">
                <a16:creationId xmlns:a16="http://schemas.microsoft.com/office/drawing/2014/main" id="{75F6AADE-A880-4AEC-AD26-1C83D3B3AE70}"/>
              </a:ext>
            </a:extLst>
          </p:cNvPr>
          <p:cNvSpPr txBox="1"/>
          <p:nvPr/>
        </p:nvSpPr>
        <p:spPr>
          <a:xfrm>
            <a:off x="4304535" y="18136538"/>
            <a:ext cx="2235216" cy="369332"/>
          </a:xfrm>
          <a:prstGeom prst="rect">
            <a:avLst/>
          </a:prstGeom>
          <a:noFill/>
        </p:spPr>
        <p:txBody>
          <a:bodyPr wrap="square" rtlCol="0">
            <a:spAutoFit/>
          </a:bodyPr>
          <a:lstStyle/>
          <a:p>
            <a:r>
              <a:rPr lang="en-US" altLang="zh-CN" dirty="0"/>
              <a:t>ERP </a:t>
            </a:r>
            <a:r>
              <a:rPr lang="zh-CN" altLang="en-US" dirty="0"/>
              <a:t>对接 </a:t>
            </a:r>
          </a:p>
        </p:txBody>
      </p:sp>
      <p:sp>
        <p:nvSpPr>
          <p:cNvPr id="55" name="文本框 54">
            <a:extLst>
              <a:ext uri="{FF2B5EF4-FFF2-40B4-BE49-F238E27FC236}">
                <a16:creationId xmlns:a16="http://schemas.microsoft.com/office/drawing/2014/main" id="{56A3107F-DAEF-41C0-848F-80F10D38CB48}"/>
              </a:ext>
            </a:extLst>
          </p:cNvPr>
          <p:cNvSpPr txBox="1"/>
          <p:nvPr/>
        </p:nvSpPr>
        <p:spPr>
          <a:xfrm>
            <a:off x="5940886" y="18136538"/>
            <a:ext cx="2235216" cy="369332"/>
          </a:xfrm>
          <a:prstGeom prst="rect">
            <a:avLst/>
          </a:prstGeom>
          <a:noFill/>
        </p:spPr>
        <p:txBody>
          <a:bodyPr wrap="square" rtlCol="0">
            <a:spAutoFit/>
          </a:bodyPr>
          <a:lstStyle/>
          <a:p>
            <a:r>
              <a:rPr lang="zh-CN" altLang="en-US" dirty="0"/>
              <a:t>立体库对接</a:t>
            </a:r>
          </a:p>
        </p:txBody>
      </p:sp>
      <p:sp>
        <p:nvSpPr>
          <p:cNvPr id="56" name="文本框 55">
            <a:extLst>
              <a:ext uri="{FF2B5EF4-FFF2-40B4-BE49-F238E27FC236}">
                <a16:creationId xmlns:a16="http://schemas.microsoft.com/office/drawing/2014/main" id="{077E7CFD-306B-47B8-947B-96A9B5199C70}"/>
              </a:ext>
            </a:extLst>
          </p:cNvPr>
          <p:cNvSpPr txBox="1"/>
          <p:nvPr/>
        </p:nvSpPr>
        <p:spPr>
          <a:xfrm>
            <a:off x="9398007" y="18170874"/>
            <a:ext cx="2235216" cy="369332"/>
          </a:xfrm>
          <a:prstGeom prst="rect">
            <a:avLst/>
          </a:prstGeom>
          <a:noFill/>
        </p:spPr>
        <p:txBody>
          <a:bodyPr wrap="square" rtlCol="0">
            <a:spAutoFit/>
          </a:bodyPr>
          <a:lstStyle/>
          <a:p>
            <a:r>
              <a:rPr lang="en-US" altLang="zh-CN" dirty="0"/>
              <a:t>BI</a:t>
            </a:r>
            <a:r>
              <a:rPr lang="zh-CN" altLang="en-US" dirty="0"/>
              <a:t>系统</a:t>
            </a:r>
          </a:p>
        </p:txBody>
      </p:sp>
      <p:grpSp>
        <p:nvGrpSpPr>
          <p:cNvPr id="58" name="组合 57">
            <a:extLst>
              <a:ext uri="{FF2B5EF4-FFF2-40B4-BE49-F238E27FC236}">
                <a16:creationId xmlns:a16="http://schemas.microsoft.com/office/drawing/2014/main" id="{69100E50-62EA-4AE5-3BE7-C9AD16C5CE86}"/>
              </a:ext>
            </a:extLst>
          </p:cNvPr>
          <p:cNvGrpSpPr/>
          <p:nvPr/>
        </p:nvGrpSpPr>
        <p:grpSpPr>
          <a:xfrm>
            <a:off x="2431506" y="2453058"/>
            <a:ext cx="2201506" cy="1827575"/>
            <a:chOff x="2167478" y="1036846"/>
            <a:chExt cx="2498955" cy="1827575"/>
          </a:xfrm>
        </p:grpSpPr>
        <p:sp>
          <p:nvSpPr>
            <p:cNvPr id="59" name="文本框 58">
              <a:extLst>
                <a:ext uri="{FF2B5EF4-FFF2-40B4-BE49-F238E27FC236}">
                  <a16:creationId xmlns:a16="http://schemas.microsoft.com/office/drawing/2014/main" id="{341946E0-ACD5-B1DB-9963-E690976AB692}"/>
                </a:ext>
              </a:extLst>
            </p:cNvPr>
            <p:cNvSpPr txBox="1"/>
            <p:nvPr/>
          </p:nvSpPr>
          <p:spPr>
            <a:xfrm>
              <a:off x="2561861" y="1036846"/>
              <a:ext cx="2104572" cy="369332"/>
            </a:xfrm>
            <a:prstGeom prst="rect">
              <a:avLst/>
            </a:prstGeom>
            <a:noFill/>
          </p:spPr>
          <p:txBody>
            <a:bodyPr wrap="square" rtlCol="0">
              <a:spAutoFit/>
            </a:bodyPr>
            <a:lstStyle>
              <a:defPPr>
                <a:defRPr lang="en-US"/>
              </a:defPPr>
              <a:lvl1pPr>
                <a:defRPr b="1"/>
              </a:lvl1pPr>
            </a:lstStyle>
            <a:p>
              <a:r>
                <a:rPr lang="zh-CN" altLang="en-US" dirty="0"/>
                <a:t>中压开关</a:t>
              </a:r>
            </a:p>
          </p:txBody>
        </p:sp>
        <p:pic>
          <p:nvPicPr>
            <p:cNvPr id="60" name="图片 59">
              <a:extLst>
                <a:ext uri="{FF2B5EF4-FFF2-40B4-BE49-F238E27FC236}">
                  <a16:creationId xmlns:a16="http://schemas.microsoft.com/office/drawing/2014/main" id="{07AFEAE9-2A6F-F72B-6ABB-CBA8EEEE66FB}"/>
                </a:ext>
              </a:extLst>
            </p:cNvPr>
            <p:cNvPicPr>
              <a:picLocks noChangeAspect="1"/>
            </p:cNvPicPr>
            <p:nvPr/>
          </p:nvPicPr>
          <p:blipFill>
            <a:blip r:embed="rId8"/>
            <a:stretch>
              <a:fillRect/>
            </a:stretch>
          </p:blipFill>
          <p:spPr>
            <a:xfrm>
              <a:off x="2167478" y="1503120"/>
              <a:ext cx="2081990" cy="1361301"/>
            </a:xfrm>
            <a:prstGeom prst="rect">
              <a:avLst/>
            </a:prstGeom>
          </p:spPr>
        </p:pic>
      </p:grpSp>
      <p:grpSp>
        <p:nvGrpSpPr>
          <p:cNvPr id="61" name="组合 60">
            <a:extLst>
              <a:ext uri="{FF2B5EF4-FFF2-40B4-BE49-F238E27FC236}">
                <a16:creationId xmlns:a16="http://schemas.microsoft.com/office/drawing/2014/main" id="{D7E218F3-94A9-8F56-A37A-A6267BCC326D}"/>
              </a:ext>
            </a:extLst>
          </p:cNvPr>
          <p:cNvGrpSpPr/>
          <p:nvPr/>
        </p:nvGrpSpPr>
        <p:grpSpPr>
          <a:xfrm>
            <a:off x="592384" y="2468743"/>
            <a:ext cx="2253251" cy="1884916"/>
            <a:chOff x="-69995" y="1138522"/>
            <a:chExt cx="2557692" cy="1884916"/>
          </a:xfrm>
        </p:grpSpPr>
        <p:sp>
          <p:nvSpPr>
            <p:cNvPr id="62" name="文本框 61">
              <a:extLst>
                <a:ext uri="{FF2B5EF4-FFF2-40B4-BE49-F238E27FC236}">
                  <a16:creationId xmlns:a16="http://schemas.microsoft.com/office/drawing/2014/main" id="{199F0F09-5763-3705-6F53-FAD40F162AE7}"/>
                </a:ext>
              </a:extLst>
            </p:cNvPr>
            <p:cNvSpPr txBox="1"/>
            <p:nvPr/>
          </p:nvSpPr>
          <p:spPr>
            <a:xfrm>
              <a:off x="383125" y="1138522"/>
              <a:ext cx="2104572" cy="369332"/>
            </a:xfrm>
            <a:prstGeom prst="rect">
              <a:avLst/>
            </a:prstGeom>
            <a:noFill/>
          </p:spPr>
          <p:txBody>
            <a:bodyPr wrap="square" rtlCol="0">
              <a:spAutoFit/>
            </a:bodyPr>
            <a:lstStyle/>
            <a:p>
              <a:r>
                <a:rPr lang="zh-CN" altLang="en-US" b="1" dirty="0"/>
                <a:t>变压器</a:t>
              </a:r>
            </a:p>
          </p:txBody>
        </p:sp>
        <p:pic>
          <p:nvPicPr>
            <p:cNvPr id="63" name="图片 62">
              <a:extLst>
                <a:ext uri="{FF2B5EF4-FFF2-40B4-BE49-F238E27FC236}">
                  <a16:creationId xmlns:a16="http://schemas.microsoft.com/office/drawing/2014/main" id="{7CFEC343-8623-8196-3873-DAAA9FA5E2B8}"/>
                </a:ext>
              </a:extLst>
            </p:cNvPr>
            <p:cNvPicPr>
              <a:picLocks noChangeAspect="1"/>
            </p:cNvPicPr>
            <p:nvPr/>
          </p:nvPicPr>
          <p:blipFill>
            <a:blip r:embed="rId9"/>
            <a:stretch>
              <a:fillRect/>
            </a:stretch>
          </p:blipFill>
          <p:spPr>
            <a:xfrm>
              <a:off x="-69995" y="1515427"/>
              <a:ext cx="2306370" cy="1508011"/>
            </a:xfrm>
            <a:prstGeom prst="rect">
              <a:avLst/>
            </a:prstGeom>
          </p:spPr>
        </p:pic>
      </p:grpSp>
      <p:grpSp>
        <p:nvGrpSpPr>
          <p:cNvPr id="64" name="组合 63">
            <a:extLst>
              <a:ext uri="{FF2B5EF4-FFF2-40B4-BE49-F238E27FC236}">
                <a16:creationId xmlns:a16="http://schemas.microsoft.com/office/drawing/2014/main" id="{86398A22-732C-26D8-2F4B-6B3EE4BEF16F}"/>
              </a:ext>
            </a:extLst>
          </p:cNvPr>
          <p:cNvGrpSpPr/>
          <p:nvPr/>
        </p:nvGrpSpPr>
        <p:grpSpPr>
          <a:xfrm>
            <a:off x="10849903" y="2466947"/>
            <a:ext cx="2310335" cy="1819341"/>
            <a:chOff x="-115473" y="3800247"/>
            <a:chExt cx="2310335" cy="1819341"/>
          </a:xfrm>
        </p:grpSpPr>
        <p:pic>
          <p:nvPicPr>
            <p:cNvPr id="65" name="图片 64">
              <a:extLst>
                <a:ext uri="{FF2B5EF4-FFF2-40B4-BE49-F238E27FC236}">
                  <a16:creationId xmlns:a16="http://schemas.microsoft.com/office/drawing/2014/main" id="{3BDC5573-140B-E28C-302C-E8DB45F60E92}"/>
                </a:ext>
              </a:extLst>
            </p:cNvPr>
            <p:cNvPicPr>
              <a:picLocks noChangeAspect="1"/>
            </p:cNvPicPr>
            <p:nvPr/>
          </p:nvPicPr>
          <p:blipFill>
            <a:blip r:embed="rId10"/>
            <a:stretch>
              <a:fillRect/>
            </a:stretch>
          </p:blipFill>
          <p:spPr>
            <a:xfrm>
              <a:off x="-115473" y="4406746"/>
              <a:ext cx="1854935" cy="1212842"/>
            </a:xfrm>
            <a:prstGeom prst="rect">
              <a:avLst/>
            </a:prstGeom>
          </p:spPr>
        </p:pic>
        <p:sp>
          <p:nvSpPr>
            <p:cNvPr id="66" name="文本框 65">
              <a:extLst>
                <a:ext uri="{FF2B5EF4-FFF2-40B4-BE49-F238E27FC236}">
                  <a16:creationId xmlns:a16="http://schemas.microsoft.com/office/drawing/2014/main" id="{EC3DDA02-F184-82E8-0B17-5F6A3DC91B88}"/>
                </a:ext>
              </a:extLst>
            </p:cNvPr>
            <p:cNvSpPr txBox="1"/>
            <p:nvPr/>
          </p:nvSpPr>
          <p:spPr>
            <a:xfrm>
              <a:off x="90290" y="3800247"/>
              <a:ext cx="2104572" cy="369332"/>
            </a:xfrm>
            <a:prstGeom prst="rect">
              <a:avLst/>
            </a:prstGeom>
            <a:noFill/>
          </p:spPr>
          <p:txBody>
            <a:bodyPr wrap="square" rtlCol="0">
              <a:spAutoFit/>
            </a:bodyPr>
            <a:lstStyle/>
            <a:p>
              <a:r>
                <a:rPr lang="zh-CN" altLang="en-US" b="1" dirty="0"/>
                <a:t>高压母线</a:t>
              </a:r>
            </a:p>
          </p:txBody>
        </p:sp>
      </p:grpSp>
      <p:grpSp>
        <p:nvGrpSpPr>
          <p:cNvPr id="67" name="组合 66">
            <a:extLst>
              <a:ext uri="{FF2B5EF4-FFF2-40B4-BE49-F238E27FC236}">
                <a16:creationId xmlns:a16="http://schemas.microsoft.com/office/drawing/2014/main" id="{6AFAC97D-93B8-FC0E-FB4D-E13FE05F3F0D}"/>
              </a:ext>
            </a:extLst>
          </p:cNvPr>
          <p:cNvGrpSpPr/>
          <p:nvPr/>
        </p:nvGrpSpPr>
        <p:grpSpPr>
          <a:xfrm>
            <a:off x="524638" y="5604605"/>
            <a:ext cx="2158912" cy="1967575"/>
            <a:chOff x="3303483" y="4110451"/>
            <a:chExt cx="2158912" cy="1967575"/>
          </a:xfrm>
        </p:grpSpPr>
        <p:sp>
          <p:nvSpPr>
            <p:cNvPr id="68" name="文本框 67">
              <a:extLst>
                <a:ext uri="{FF2B5EF4-FFF2-40B4-BE49-F238E27FC236}">
                  <a16:creationId xmlns:a16="http://schemas.microsoft.com/office/drawing/2014/main" id="{77E981A7-6B92-40EB-7C63-719BBC59A23D}"/>
                </a:ext>
              </a:extLst>
            </p:cNvPr>
            <p:cNvSpPr txBox="1"/>
            <p:nvPr/>
          </p:nvSpPr>
          <p:spPr>
            <a:xfrm>
              <a:off x="3357823" y="4110451"/>
              <a:ext cx="2104572" cy="369332"/>
            </a:xfrm>
            <a:prstGeom prst="rect">
              <a:avLst/>
            </a:prstGeom>
            <a:noFill/>
          </p:spPr>
          <p:txBody>
            <a:bodyPr wrap="square" rtlCol="0">
              <a:spAutoFit/>
            </a:bodyPr>
            <a:lstStyle>
              <a:defPPr>
                <a:defRPr lang="zh-CN"/>
              </a:defPPr>
              <a:lvl1pPr>
                <a:defRPr b="1"/>
              </a:lvl1pPr>
            </a:lstStyle>
            <a:p>
              <a:r>
                <a:rPr lang="zh-CN" altLang="en-US" dirty="0"/>
                <a:t>真空断路器</a:t>
              </a:r>
            </a:p>
          </p:txBody>
        </p:sp>
        <p:pic>
          <p:nvPicPr>
            <p:cNvPr id="69" name="图片 68">
              <a:extLst>
                <a:ext uri="{FF2B5EF4-FFF2-40B4-BE49-F238E27FC236}">
                  <a16:creationId xmlns:a16="http://schemas.microsoft.com/office/drawing/2014/main" id="{1A2A5DB2-6B4D-7EAD-41C7-71590BC58A1F}"/>
                </a:ext>
              </a:extLst>
            </p:cNvPr>
            <p:cNvPicPr>
              <a:picLocks noChangeAspect="1"/>
            </p:cNvPicPr>
            <p:nvPr/>
          </p:nvPicPr>
          <p:blipFill>
            <a:blip r:embed="rId11"/>
            <a:stretch>
              <a:fillRect/>
            </a:stretch>
          </p:blipFill>
          <p:spPr>
            <a:xfrm>
              <a:off x="3303483" y="4865184"/>
              <a:ext cx="1854935" cy="1212842"/>
            </a:xfrm>
            <a:prstGeom prst="rect">
              <a:avLst/>
            </a:prstGeom>
          </p:spPr>
        </p:pic>
      </p:grpSp>
      <p:grpSp>
        <p:nvGrpSpPr>
          <p:cNvPr id="70" name="组合 69">
            <a:extLst>
              <a:ext uri="{FF2B5EF4-FFF2-40B4-BE49-F238E27FC236}">
                <a16:creationId xmlns:a16="http://schemas.microsoft.com/office/drawing/2014/main" id="{8013B622-26CE-D38F-5A0D-E4F5FE730044}"/>
              </a:ext>
            </a:extLst>
          </p:cNvPr>
          <p:cNvGrpSpPr/>
          <p:nvPr/>
        </p:nvGrpSpPr>
        <p:grpSpPr>
          <a:xfrm>
            <a:off x="4143977" y="2453058"/>
            <a:ext cx="3168142" cy="2006216"/>
            <a:chOff x="4082779" y="1122837"/>
            <a:chExt cx="3596195" cy="2006216"/>
          </a:xfrm>
        </p:grpSpPr>
        <p:sp>
          <p:nvSpPr>
            <p:cNvPr id="71" name="文本框 70">
              <a:extLst>
                <a:ext uri="{FF2B5EF4-FFF2-40B4-BE49-F238E27FC236}">
                  <a16:creationId xmlns:a16="http://schemas.microsoft.com/office/drawing/2014/main" id="{EA7830EE-CA45-872D-BE77-7C7948F8DC82}"/>
                </a:ext>
              </a:extLst>
            </p:cNvPr>
            <p:cNvSpPr txBox="1"/>
            <p:nvPr/>
          </p:nvSpPr>
          <p:spPr>
            <a:xfrm>
              <a:off x="4742282" y="1122837"/>
              <a:ext cx="2104572" cy="369332"/>
            </a:xfrm>
            <a:prstGeom prst="rect">
              <a:avLst/>
            </a:prstGeom>
            <a:noFill/>
          </p:spPr>
          <p:txBody>
            <a:bodyPr wrap="square" rtlCol="0">
              <a:spAutoFit/>
            </a:bodyPr>
            <a:lstStyle>
              <a:defPPr>
                <a:defRPr lang="en-US"/>
              </a:defPPr>
              <a:lvl1pPr>
                <a:defRPr b="1"/>
              </a:lvl1pPr>
            </a:lstStyle>
            <a:p>
              <a:r>
                <a:rPr lang="zh-CN" altLang="en-US" dirty="0"/>
                <a:t>低压断路器</a:t>
              </a:r>
            </a:p>
          </p:txBody>
        </p:sp>
        <p:pic>
          <p:nvPicPr>
            <p:cNvPr id="72" name="图片 71">
              <a:extLst>
                <a:ext uri="{FF2B5EF4-FFF2-40B4-BE49-F238E27FC236}">
                  <a16:creationId xmlns:a16="http://schemas.microsoft.com/office/drawing/2014/main" id="{9EF682A7-CCEC-B2BC-659D-74063994F5E0}"/>
                </a:ext>
              </a:extLst>
            </p:cNvPr>
            <p:cNvPicPr>
              <a:picLocks noChangeAspect="1"/>
            </p:cNvPicPr>
            <p:nvPr/>
          </p:nvPicPr>
          <p:blipFill>
            <a:blip r:embed="rId12"/>
            <a:stretch>
              <a:fillRect/>
            </a:stretch>
          </p:blipFill>
          <p:spPr>
            <a:xfrm>
              <a:off x="5294907" y="1570240"/>
              <a:ext cx="2384067" cy="1558813"/>
            </a:xfrm>
            <a:prstGeom prst="rect">
              <a:avLst/>
            </a:prstGeom>
          </p:spPr>
        </p:pic>
        <p:pic>
          <p:nvPicPr>
            <p:cNvPr id="73" name="图片 72">
              <a:extLst>
                <a:ext uri="{FF2B5EF4-FFF2-40B4-BE49-F238E27FC236}">
                  <a16:creationId xmlns:a16="http://schemas.microsoft.com/office/drawing/2014/main" id="{2686A103-3284-B0C3-889D-D023284BA383}"/>
                </a:ext>
              </a:extLst>
            </p:cNvPr>
            <p:cNvPicPr>
              <a:picLocks noChangeAspect="1"/>
            </p:cNvPicPr>
            <p:nvPr/>
          </p:nvPicPr>
          <p:blipFill>
            <a:blip r:embed="rId13"/>
            <a:stretch>
              <a:fillRect/>
            </a:stretch>
          </p:blipFill>
          <p:spPr>
            <a:xfrm>
              <a:off x="4082779" y="1562484"/>
              <a:ext cx="1534762" cy="1534762"/>
            </a:xfrm>
            <a:prstGeom prst="rect">
              <a:avLst/>
            </a:prstGeom>
          </p:spPr>
        </p:pic>
      </p:grpSp>
      <p:grpSp>
        <p:nvGrpSpPr>
          <p:cNvPr id="74" name="组合 73">
            <a:extLst>
              <a:ext uri="{FF2B5EF4-FFF2-40B4-BE49-F238E27FC236}">
                <a16:creationId xmlns:a16="http://schemas.microsoft.com/office/drawing/2014/main" id="{D023B727-C641-AC7C-1183-CF0109999451}"/>
              </a:ext>
            </a:extLst>
          </p:cNvPr>
          <p:cNvGrpSpPr/>
          <p:nvPr/>
        </p:nvGrpSpPr>
        <p:grpSpPr>
          <a:xfrm>
            <a:off x="2159991" y="5510866"/>
            <a:ext cx="2683942" cy="2061314"/>
            <a:chOff x="5372627" y="4129990"/>
            <a:chExt cx="2683942" cy="2061314"/>
          </a:xfrm>
        </p:grpSpPr>
        <p:sp>
          <p:nvSpPr>
            <p:cNvPr id="75" name="文本框 74">
              <a:extLst>
                <a:ext uri="{FF2B5EF4-FFF2-40B4-BE49-F238E27FC236}">
                  <a16:creationId xmlns:a16="http://schemas.microsoft.com/office/drawing/2014/main" id="{8B7A1D9A-31F6-F219-9D10-27E10CC8469E}"/>
                </a:ext>
              </a:extLst>
            </p:cNvPr>
            <p:cNvSpPr txBox="1"/>
            <p:nvPr/>
          </p:nvSpPr>
          <p:spPr>
            <a:xfrm>
              <a:off x="5951997" y="4129990"/>
              <a:ext cx="2104572" cy="369332"/>
            </a:xfrm>
            <a:prstGeom prst="rect">
              <a:avLst/>
            </a:prstGeom>
            <a:noFill/>
          </p:spPr>
          <p:txBody>
            <a:bodyPr wrap="square" rtlCol="0">
              <a:spAutoFit/>
            </a:bodyPr>
            <a:lstStyle>
              <a:defPPr>
                <a:defRPr lang="zh-CN"/>
              </a:defPPr>
              <a:lvl1pPr>
                <a:defRPr b="1"/>
              </a:lvl1pPr>
            </a:lstStyle>
            <a:p>
              <a:r>
                <a:rPr lang="zh-CN" altLang="en-US" dirty="0"/>
                <a:t>接触器</a:t>
              </a:r>
            </a:p>
          </p:txBody>
        </p:sp>
        <p:pic>
          <p:nvPicPr>
            <p:cNvPr id="76" name="图片 75">
              <a:extLst>
                <a:ext uri="{FF2B5EF4-FFF2-40B4-BE49-F238E27FC236}">
                  <a16:creationId xmlns:a16="http://schemas.microsoft.com/office/drawing/2014/main" id="{D11551F5-FE2D-FCD4-F09A-FD7D95A03BA2}"/>
                </a:ext>
              </a:extLst>
            </p:cNvPr>
            <p:cNvPicPr>
              <a:picLocks noChangeAspect="1"/>
            </p:cNvPicPr>
            <p:nvPr/>
          </p:nvPicPr>
          <p:blipFill>
            <a:blip r:embed="rId14"/>
            <a:stretch>
              <a:fillRect/>
            </a:stretch>
          </p:blipFill>
          <p:spPr>
            <a:xfrm>
              <a:off x="5372627" y="4788248"/>
              <a:ext cx="2145850" cy="1403056"/>
            </a:xfrm>
            <a:prstGeom prst="rect">
              <a:avLst/>
            </a:prstGeom>
          </p:spPr>
        </p:pic>
      </p:grpSp>
      <p:grpSp>
        <p:nvGrpSpPr>
          <p:cNvPr id="77" name="组合 76">
            <a:extLst>
              <a:ext uri="{FF2B5EF4-FFF2-40B4-BE49-F238E27FC236}">
                <a16:creationId xmlns:a16="http://schemas.microsoft.com/office/drawing/2014/main" id="{7D499E45-705D-0BED-3F65-120BB8CEEFFE}"/>
              </a:ext>
            </a:extLst>
          </p:cNvPr>
          <p:cNvGrpSpPr/>
          <p:nvPr/>
        </p:nvGrpSpPr>
        <p:grpSpPr>
          <a:xfrm>
            <a:off x="4598414" y="5510866"/>
            <a:ext cx="2220978" cy="2039651"/>
            <a:chOff x="7524453" y="3935145"/>
            <a:chExt cx="2220978" cy="2039651"/>
          </a:xfrm>
        </p:grpSpPr>
        <p:pic>
          <p:nvPicPr>
            <p:cNvPr id="78" name="图片 77">
              <a:extLst>
                <a:ext uri="{FF2B5EF4-FFF2-40B4-BE49-F238E27FC236}">
                  <a16:creationId xmlns:a16="http://schemas.microsoft.com/office/drawing/2014/main" id="{69DC3A29-41EE-A5A4-7619-E6C8F2F9E0ED}"/>
                </a:ext>
              </a:extLst>
            </p:cNvPr>
            <p:cNvPicPr>
              <a:picLocks noChangeAspect="1"/>
            </p:cNvPicPr>
            <p:nvPr/>
          </p:nvPicPr>
          <p:blipFill>
            <a:blip r:embed="rId15"/>
            <a:stretch>
              <a:fillRect/>
            </a:stretch>
          </p:blipFill>
          <p:spPr>
            <a:xfrm>
              <a:off x="7524453" y="4800955"/>
              <a:ext cx="1795286" cy="1173841"/>
            </a:xfrm>
            <a:prstGeom prst="rect">
              <a:avLst/>
            </a:prstGeom>
          </p:spPr>
        </p:pic>
        <p:sp>
          <p:nvSpPr>
            <p:cNvPr id="79" name="文本框 78">
              <a:extLst>
                <a:ext uri="{FF2B5EF4-FFF2-40B4-BE49-F238E27FC236}">
                  <a16:creationId xmlns:a16="http://schemas.microsoft.com/office/drawing/2014/main" id="{8EB7B577-CB4F-2996-A227-52AC11B340DF}"/>
                </a:ext>
              </a:extLst>
            </p:cNvPr>
            <p:cNvSpPr txBox="1"/>
            <p:nvPr/>
          </p:nvSpPr>
          <p:spPr>
            <a:xfrm>
              <a:off x="7640859" y="3935145"/>
              <a:ext cx="2104572" cy="369332"/>
            </a:xfrm>
            <a:prstGeom prst="rect">
              <a:avLst/>
            </a:prstGeom>
            <a:noFill/>
          </p:spPr>
          <p:txBody>
            <a:bodyPr wrap="square" rtlCol="0">
              <a:spAutoFit/>
            </a:bodyPr>
            <a:lstStyle>
              <a:defPPr>
                <a:defRPr lang="zh-CN"/>
              </a:defPPr>
              <a:lvl1pPr>
                <a:defRPr b="1"/>
              </a:lvl1pPr>
            </a:lstStyle>
            <a:p>
              <a:r>
                <a:rPr lang="zh-CN" altLang="en-US" dirty="0"/>
                <a:t>低压配电柜</a:t>
              </a:r>
            </a:p>
          </p:txBody>
        </p:sp>
      </p:grpSp>
      <p:grpSp>
        <p:nvGrpSpPr>
          <p:cNvPr id="80" name="组合 79">
            <a:extLst>
              <a:ext uri="{FF2B5EF4-FFF2-40B4-BE49-F238E27FC236}">
                <a16:creationId xmlns:a16="http://schemas.microsoft.com/office/drawing/2014/main" id="{66B35140-1C6A-5A1E-E4D0-6166F145A3E1}"/>
              </a:ext>
            </a:extLst>
          </p:cNvPr>
          <p:cNvGrpSpPr/>
          <p:nvPr/>
        </p:nvGrpSpPr>
        <p:grpSpPr>
          <a:xfrm>
            <a:off x="6336198" y="5510866"/>
            <a:ext cx="4642818" cy="2230375"/>
            <a:chOff x="5673819" y="4180645"/>
            <a:chExt cx="4642818" cy="2230375"/>
          </a:xfrm>
        </p:grpSpPr>
        <p:sp>
          <p:nvSpPr>
            <p:cNvPr id="88" name="文本框 87">
              <a:extLst>
                <a:ext uri="{FF2B5EF4-FFF2-40B4-BE49-F238E27FC236}">
                  <a16:creationId xmlns:a16="http://schemas.microsoft.com/office/drawing/2014/main" id="{90E2B011-3829-F4CE-E16E-5A385CD9509B}"/>
                </a:ext>
              </a:extLst>
            </p:cNvPr>
            <p:cNvSpPr txBox="1"/>
            <p:nvPr/>
          </p:nvSpPr>
          <p:spPr>
            <a:xfrm>
              <a:off x="5913344" y="4180645"/>
              <a:ext cx="2104572" cy="369332"/>
            </a:xfrm>
            <a:prstGeom prst="rect">
              <a:avLst/>
            </a:prstGeom>
            <a:noFill/>
          </p:spPr>
          <p:txBody>
            <a:bodyPr wrap="square" rtlCol="0">
              <a:spAutoFit/>
            </a:bodyPr>
            <a:lstStyle>
              <a:defPPr>
                <a:defRPr lang="zh-CN"/>
              </a:defPPr>
              <a:lvl1pPr>
                <a:defRPr b="1"/>
              </a:lvl1pPr>
            </a:lstStyle>
            <a:p>
              <a:r>
                <a:rPr lang="zh-CN" altLang="en-US" dirty="0"/>
                <a:t>高低压母线</a:t>
              </a:r>
            </a:p>
          </p:txBody>
        </p:sp>
        <p:pic>
          <p:nvPicPr>
            <p:cNvPr id="90" name="图片 89">
              <a:extLst>
                <a:ext uri="{FF2B5EF4-FFF2-40B4-BE49-F238E27FC236}">
                  <a16:creationId xmlns:a16="http://schemas.microsoft.com/office/drawing/2014/main" id="{516554D6-C552-72EB-3302-055DA36FDCE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00" b="97200" l="2308" r="98308">
                          <a14:foregroundMark x1="59846" y1="62800" x2="59846" y2="62800"/>
                          <a14:foregroundMark x1="56308" y1="63000" x2="56308" y2="63000"/>
                          <a14:foregroundMark x1="59538" y1="63400" x2="58923" y2="64200"/>
                          <a14:foregroundMark x1="66154" y1="78600" x2="66154" y2="78600"/>
                          <a14:foregroundMark x1="74154" y1="77000" x2="74154" y2="77000"/>
                          <a14:foregroundMark x1="80154" y1="73800" x2="80154" y2="73800"/>
                          <a14:foregroundMark x1="84462" y1="73200" x2="92769" y2="72200"/>
                          <a14:foregroundMark x1="93077" y1="67600" x2="62154" y2="72600"/>
                          <a14:foregroundMark x1="49692" y1="78600" x2="22923" y2="93000"/>
                          <a14:foregroundMark x1="48769" y1="71600" x2="19692" y2="80400"/>
                          <a14:foregroundMark x1="23231" y1="83200" x2="16462" y2="86000"/>
                          <a14:foregroundMark x1="53385" y1="14400" x2="55538" y2="32200"/>
                          <a14:foregroundMark x1="59385" y1="8600" x2="69385" y2="6000"/>
                          <a14:foregroundMark x1="58154" y1="6400" x2="49692" y2="8800"/>
                          <a14:foregroundMark x1="56769" y1="6000" x2="65385" y2="5200"/>
                          <a14:foregroundMark x1="64000" y1="3600" x2="54154" y2="6600"/>
                          <a14:foregroundMark x1="72154" y1="11200" x2="75692" y2="28600"/>
                          <a14:foregroundMark x1="31385" y1="45400" x2="21077" y2="50000"/>
                          <a14:foregroundMark x1="65231" y1="35400" x2="62769" y2="38600"/>
                        </a14:backgroundRemoval>
                      </a14:imgEffect>
                    </a14:imgLayer>
                  </a14:imgProps>
                </a:ext>
              </a:extLst>
            </a:blip>
            <a:stretch>
              <a:fillRect/>
            </a:stretch>
          </p:blipFill>
          <p:spPr>
            <a:xfrm>
              <a:off x="5673819" y="4792118"/>
              <a:ext cx="2104573" cy="1618902"/>
            </a:xfrm>
            <a:prstGeom prst="rect">
              <a:avLst/>
            </a:prstGeom>
          </p:spPr>
        </p:pic>
        <p:sp>
          <p:nvSpPr>
            <p:cNvPr id="91" name="文本框 90">
              <a:extLst>
                <a:ext uri="{FF2B5EF4-FFF2-40B4-BE49-F238E27FC236}">
                  <a16:creationId xmlns:a16="http://schemas.microsoft.com/office/drawing/2014/main" id="{DDEB6E4E-3074-241C-1001-468C675F52D7}"/>
                </a:ext>
              </a:extLst>
            </p:cNvPr>
            <p:cNvSpPr txBox="1"/>
            <p:nvPr/>
          </p:nvSpPr>
          <p:spPr>
            <a:xfrm>
              <a:off x="8212065" y="4180645"/>
              <a:ext cx="2104572" cy="369332"/>
            </a:xfrm>
            <a:prstGeom prst="rect">
              <a:avLst/>
            </a:prstGeom>
            <a:noFill/>
          </p:spPr>
          <p:txBody>
            <a:bodyPr wrap="square" rtlCol="0">
              <a:spAutoFit/>
            </a:bodyPr>
            <a:lstStyle>
              <a:defPPr>
                <a:defRPr lang="zh-CN"/>
              </a:defPPr>
              <a:lvl1pPr>
                <a:defRPr b="1"/>
              </a:lvl1pPr>
            </a:lstStyle>
            <a:p>
              <a:r>
                <a:rPr lang="zh-CN" altLang="en-US" dirty="0"/>
                <a:t>配电柜</a:t>
              </a:r>
            </a:p>
          </p:txBody>
        </p:sp>
      </p:grpSp>
      <p:sp>
        <p:nvSpPr>
          <p:cNvPr id="92" name="文本框 91">
            <a:extLst>
              <a:ext uri="{FF2B5EF4-FFF2-40B4-BE49-F238E27FC236}">
                <a16:creationId xmlns:a16="http://schemas.microsoft.com/office/drawing/2014/main" id="{3A5523E3-5B1C-C97E-5658-66C260849803}"/>
              </a:ext>
            </a:extLst>
          </p:cNvPr>
          <p:cNvSpPr txBox="1"/>
          <p:nvPr/>
        </p:nvSpPr>
        <p:spPr>
          <a:xfrm>
            <a:off x="10849903" y="5497363"/>
            <a:ext cx="2104572" cy="369332"/>
          </a:xfrm>
          <a:prstGeom prst="rect">
            <a:avLst/>
          </a:prstGeom>
          <a:noFill/>
        </p:spPr>
        <p:txBody>
          <a:bodyPr wrap="square" rtlCol="0">
            <a:spAutoFit/>
          </a:bodyPr>
          <a:lstStyle>
            <a:defPPr>
              <a:defRPr lang="zh-CN"/>
            </a:defPPr>
            <a:lvl1pPr>
              <a:defRPr b="1"/>
            </a:lvl1pPr>
          </a:lstStyle>
          <a:p>
            <a:r>
              <a:rPr lang="zh-CN" altLang="en-US" dirty="0"/>
              <a:t>高中压预制舱</a:t>
            </a:r>
          </a:p>
        </p:txBody>
      </p:sp>
      <p:grpSp>
        <p:nvGrpSpPr>
          <p:cNvPr id="93" name="组合 92">
            <a:extLst>
              <a:ext uri="{FF2B5EF4-FFF2-40B4-BE49-F238E27FC236}">
                <a16:creationId xmlns:a16="http://schemas.microsoft.com/office/drawing/2014/main" id="{021F0F36-698E-A9B4-A2D4-200CCEEDE246}"/>
              </a:ext>
            </a:extLst>
          </p:cNvPr>
          <p:cNvGrpSpPr/>
          <p:nvPr/>
        </p:nvGrpSpPr>
        <p:grpSpPr>
          <a:xfrm>
            <a:off x="9177346" y="2459724"/>
            <a:ext cx="1560468" cy="2142053"/>
            <a:chOff x="10150680" y="1054331"/>
            <a:chExt cx="1771305" cy="2142053"/>
          </a:xfrm>
        </p:grpSpPr>
        <p:sp>
          <p:nvSpPr>
            <p:cNvPr id="94" name="文本框 93">
              <a:extLst>
                <a:ext uri="{FF2B5EF4-FFF2-40B4-BE49-F238E27FC236}">
                  <a16:creationId xmlns:a16="http://schemas.microsoft.com/office/drawing/2014/main" id="{94F28DFF-0EC1-F252-AE39-557CF79CCB02}"/>
                </a:ext>
              </a:extLst>
            </p:cNvPr>
            <p:cNvSpPr txBox="1"/>
            <p:nvPr/>
          </p:nvSpPr>
          <p:spPr>
            <a:xfrm>
              <a:off x="10150680" y="1054331"/>
              <a:ext cx="1771305" cy="646331"/>
            </a:xfrm>
            <a:prstGeom prst="rect">
              <a:avLst/>
            </a:prstGeom>
            <a:noFill/>
          </p:spPr>
          <p:txBody>
            <a:bodyPr wrap="square" rtlCol="0">
              <a:spAutoFit/>
            </a:bodyPr>
            <a:lstStyle>
              <a:defPPr>
                <a:defRPr lang="en-US"/>
              </a:defPPr>
              <a:lvl1pPr>
                <a:defRPr b="1"/>
              </a:lvl1pPr>
            </a:lstStyle>
            <a:p>
              <a:pPr algn="ctr"/>
              <a:r>
                <a:rPr lang="zh-CN" altLang="en-US" dirty="0"/>
                <a:t>硅晶体太阳能电池片</a:t>
              </a:r>
            </a:p>
          </p:txBody>
        </p:sp>
        <p:pic>
          <p:nvPicPr>
            <p:cNvPr id="103" name="图片 102">
              <a:extLst>
                <a:ext uri="{FF2B5EF4-FFF2-40B4-BE49-F238E27FC236}">
                  <a16:creationId xmlns:a16="http://schemas.microsoft.com/office/drawing/2014/main" id="{D08BC0D2-6AE5-DF3F-E3ED-D0E6BA9F9FD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200" b="94200" l="0" r="96522"/>
                      </a14:imgEffect>
                    </a14:imgLayer>
                  </a14:imgProps>
                </a:ext>
              </a:extLst>
            </a:blip>
            <a:stretch>
              <a:fillRect/>
            </a:stretch>
          </p:blipFill>
          <p:spPr>
            <a:xfrm>
              <a:off x="10507542" y="1555723"/>
              <a:ext cx="1132056" cy="1640661"/>
            </a:xfrm>
            <a:prstGeom prst="rect">
              <a:avLst/>
            </a:prstGeom>
          </p:spPr>
        </p:pic>
      </p:grpSp>
      <p:grpSp>
        <p:nvGrpSpPr>
          <p:cNvPr id="105" name="组合 104">
            <a:extLst>
              <a:ext uri="{FF2B5EF4-FFF2-40B4-BE49-F238E27FC236}">
                <a16:creationId xmlns:a16="http://schemas.microsoft.com/office/drawing/2014/main" id="{203A255C-684F-CBE8-D80D-E2CD575926EF}"/>
              </a:ext>
            </a:extLst>
          </p:cNvPr>
          <p:cNvGrpSpPr/>
          <p:nvPr/>
        </p:nvGrpSpPr>
        <p:grpSpPr>
          <a:xfrm>
            <a:off x="7388485" y="2421089"/>
            <a:ext cx="1854066" cy="2096351"/>
            <a:chOff x="7662233" y="1085627"/>
            <a:chExt cx="2104572" cy="2096351"/>
          </a:xfrm>
        </p:grpSpPr>
        <p:pic>
          <p:nvPicPr>
            <p:cNvPr id="106" name="Picture 2">
              <a:extLst>
                <a:ext uri="{FF2B5EF4-FFF2-40B4-BE49-F238E27FC236}">
                  <a16:creationId xmlns:a16="http://schemas.microsoft.com/office/drawing/2014/main" id="{8BD3503C-DA1E-FD1D-0CEF-1C267619436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20390" y="1517314"/>
              <a:ext cx="1664664" cy="1664664"/>
            </a:xfrm>
            <a:prstGeom prst="rect">
              <a:avLst/>
            </a:prstGeom>
            <a:noFill/>
            <a:extLst>
              <a:ext uri="{909E8E84-426E-40DD-AFC4-6F175D3DCCD1}">
                <a14:hiddenFill xmlns:a14="http://schemas.microsoft.com/office/drawing/2010/main">
                  <a:solidFill>
                    <a:srgbClr val="FFFFFF"/>
                  </a:solidFill>
                </a14:hiddenFill>
              </a:ext>
            </a:extLst>
          </p:spPr>
        </p:pic>
        <p:sp>
          <p:nvSpPr>
            <p:cNvPr id="107" name="文本框 106">
              <a:extLst>
                <a:ext uri="{FF2B5EF4-FFF2-40B4-BE49-F238E27FC236}">
                  <a16:creationId xmlns:a16="http://schemas.microsoft.com/office/drawing/2014/main" id="{4257238C-B454-FFA8-08B7-63C5AF717F01}"/>
                </a:ext>
              </a:extLst>
            </p:cNvPr>
            <p:cNvSpPr txBox="1"/>
            <p:nvPr/>
          </p:nvSpPr>
          <p:spPr>
            <a:xfrm>
              <a:off x="7662233" y="1085627"/>
              <a:ext cx="2104572" cy="369332"/>
            </a:xfrm>
            <a:prstGeom prst="rect">
              <a:avLst/>
            </a:prstGeom>
            <a:noFill/>
          </p:spPr>
          <p:txBody>
            <a:bodyPr wrap="square" rtlCol="0">
              <a:spAutoFit/>
            </a:bodyPr>
            <a:lstStyle>
              <a:defPPr>
                <a:defRPr lang="en-US"/>
              </a:defPPr>
              <a:lvl1pPr>
                <a:defRPr b="1"/>
              </a:lvl1pPr>
            </a:lstStyle>
            <a:p>
              <a:r>
                <a:rPr lang="zh-CN" altLang="en-US" dirty="0"/>
                <a:t>高低压变频器</a:t>
              </a:r>
            </a:p>
          </p:txBody>
        </p:sp>
      </p:grpSp>
      <p:pic>
        <p:nvPicPr>
          <p:cNvPr id="108" name="Picture 4">
            <a:extLst>
              <a:ext uri="{FF2B5EF4-FFF2-40B4-BE49-F238E27FC236}">
                <a16:creationId xmlns:a16="http://schemas.microsoft.com/office/drawing/2014/main" id="{31B23633-6E72-35E2-FBA4-A15E759796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49903" y="6211308"/>
            <a:ext cx="1878194" cy="1318687"/>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片 108">
            <a:extLst>
              <a:ext uri="{FF2B5EF4-FFF2-40B4-BE49-F238E27FC236}">
                <a16:creationId xmlns:a16="http://schemas.microsoft.com/office/drawing/2014/main" id="{FBB564B3-FF05-54E4-25FB-2E4F1792337E}"/>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2226" b="99852" l="9619" r="100000">
                        <a14:foregroundMark x1="39303" y1="51632" x2="39303" y2="51632"/>
                        <a14:foregroundMark x1="18574" y1="79080" x2="18574" y2="79080"/>
                        <a14:foregroundMark x1="22554" y1="73294" x2="24212" y2="91543"/>
                        <a14:foregroundMark x1="21393" y1="75223" x2="21393" y2="75223"/>
                        <a14:foregroundMark x1="48425" y1="53709" x2="50912" y2="68546"/>
                        <a14:foregroundMark x1="97181" y1="55490" x2="97181" y2="55490"/>
                        <a14:foregroundMark x1="97181" y1="23294" x2="97181" y2="23294"/>
                      </a14:backgroundRemoval>
                    </a14:imgEffect>
                  </a14:imgLayer>
                </a14:imgProps>
              </a:ext>
            </a:extLst>
          </a:blip>
          <a:stretch>
            <a:fillRect/>
          </a:stretch>
        </p:blipFill>
        <p:spPr>
          <a:xfrm>
            <a:off x="8689520" y="5845406"/>
            <a:ext cx="1452498" cy="1623521"/>
          </a:xfrm>
          <a:prstGeom prst="rect">
            <a:avLst/>
          </a:prstGeom>
        </p:spPr>
      </p:pic>
      <p:sp>
        <p:nvSpPr>
          <p:cNvPr id="81" name="文本框 80">
            <a:extLst>
              <a:ext uri="{FF2B5EF4-FFF2-40B4-BE49-F238E27FC236}">
                <a16:creationId xmlns:a16="http://schemas.microsoft.com/office/drawing/2014/main" id="{BF00B2F6-2558-2436-C5C0-D84E8BAFEC4E}"/>
              </a:ext>
            </a:extLst>
          </p:cNvPr>
          <p:cNvSpPr txBox="1"/>
          <p:nvPr/>
        </p:nvSpPr>
        <p:spPr>
          <a:xfrm>
            <a:off x="4559848" y="14074448"/>
            <a:ext cx="2630219" cy="369332"/>
          </a:xfrm>
          <a:prstGeom prst="rect">
            <a:avLst/>
          </a:prstGeom>
          <a:noFill/>
        </p:spPr>
        <p:txBody>
          <a:bodyPr wrap="square" rtlCol="0">
            <a:spAutoFit/>
          </a:bodyPr>
          <a:lstStyle/>
          <a:p>
            <a:r>
              <a:rPr lang="en-US" altLang="zh-CN" dirty="0"/>
              <a:t>WMS </a:t>
            </a:r>
            <a:r>
              <a:rPr lang="zh-CN" altLang="en-US" dirty="0"/>
              <a:t>仓储管理系统</a:t>
            </a:r>
          </a:p>
        </p:txBody>
      </p:sp>
      <p:sp>
        <p:nvSpPr>
          <p:cNvPr id="82" name="文本框 81">
            <a:extLst>
              <a:ext uri="{FF2B5EF4-FFF2-40B4-BE49-F238E27FC236}">
                <a16:creationId xmlns:a16="http://schemas.microsoft.com/office/drawing/2014/main" id="{27D862D8-18CB-D822-5D23-F5814A43ECDF}"/>
              </a:ext>
            </a:extLst>
          </p:cNvPr>
          <p:cNvSpPr txBox="1"/>
          <p:nvPr/>
        </p:nvSpPr>
        <p:spPr>
          <a:xfrm>
            <a:off x="6923737" y="14066926"/>
            <a:ext cx="2630219" cy="369332"/>
          </a:xfrm>
          <a:prstGeom prst="rect">
            <a:avLst/>
          </a:prstGeom>
          <a:noFill/>
        </p:spPr>
        <p:txBody>
          <a:bodyPr wrap="square" rtlCol="0">
            <a:spAutoFit/>
          </a:bodyPr>
          <a:lstStyle/>
          <a:p>
            <a:r>
              <a:rPr lang="en-US" altLang="zh-CN" dirty="0"/>
              <a:t>QMS </a:t>
            </a:r>
            <a:r>
              <a:rPr lang="zh-CN" altLang="en-US" dirty="0"/>
              <a:t>质量管理系统</a:t>
            </a:r>
          </a:p>
        </p:txBody>
      </p:sp>
      <p:sp>
        <p:nvSpPr>
          <p:cNvPr id="83" name="文本框 82">
            <a:extLst>
              <a:ext uri="{FF2B5EF4-FFF2-40B4-BE49-F238E27FC236}">
                <a16:creationId xmlns:a16="http://schemas.microsoft.com/office/drawing/2014/main" id="{1690CEAA-F54C-3E4A-616F-1A31FF942400}"/>
              </a:ext>
            </a:extLst>
          </p:cNvPr>
          <p:cNvSpPr txBox="1"/>
          <p:nvPr/>
        </p:nvSpPr>
        <p:spPr>
          <a:xfrm>
            <a:off x="3200317" y="14891735"/>
            <a:ext cx="1806336" cy="369332"/>
          </a:xfrm>
          <a:prstGeom prst="rect">
            <a:avLst/>
          </a:prstGeom>
          <a:noFill/>
        </p:spPr>
        <p:txBody>
          <a:bodyPr wrap="square" rtlCol="0">
            <a:spAutoFit/>
          </a:bodyPr>
          <a:lstStyle/>
          <a:p>
            <a:r>
              <a:rPr lang="zh-CN" altLang="en-US" dirty="0"/>
              <a:t>培训管理系统</a:t>
            </a:r>
          </a:p>
        </p:txBody>
      </p:sp>
      <p:sp>
        <p:nvSpPr>
          <p:cNvPr id="84" name="文本框 83">
            <a:extLst>
              <a:ext uri="{FF2B5EF4-FFF2-40B4-BE49-F238E27FC236}">
                <a16:creationId xmlns:a16="http://schemas.microsoft.com/office/drawing/2014/main" id="{0281CE88-0206-73AD-418C-724CA2A3A4E5}"/>
              </a:ext>
            </a:extLst>
          </p:cNvPr>
          <p:cNvSpPr txBox="1"/>
          <p:nvPr/>
        </p:nvSpPr>
        <p:spPr>
          <a:xfrm>
            <a:off x="9340565" y="14083506"/>
            <a:ext cx="2630219" cy="369332"/>
          </a:xfrm>
          <a:prstGeom prst="rect">
            <a:avLst/>
          </a:prstGeom>
          <a:noFill/>
        </p:spPr>
        <p:txBody>
          <a:bodyPr wrap="square" rtlCol="0">
            <a:spAutoFit/>
          </a:bodyPr>
          <a:lstStyle/>
          <a:p>
            <a:r>
              <a:rPr lang="en-US" altLang="zh-CN" dirty="0"/>
              <a:t>APS </a:t>
            </a:r>
            <a:r>
              <a:rPr lang="zh-CN" altLang="en-US" dirty="0"/>
              <a:t>高级计划排程系统</a:t>
            </a:r>
          </a:p>
        </p:txBody>
      </p:sp>
      <p:sp>
        <p:nvSpPr>
          <p:cNvPr id="85" name="文本框 84">
            <a:extLst>
              <a:ext uri="{FF2B5EF4-FFF2-40B4-BE49-F238E27FC236}">
                <a16:creationId xmlns:a16="http://schemas.microsoft.com/office/drawing/2014/main" id="{74DA40F5-C273-9BC4-816F-18CF497F916D}"/>
              </a:ext>
            </a:extLst>
          </p:cNvPr>
          <p:cNvSpPr txBox="1"/>
          <p:nvPr/>
        </p:nvSpPr>
        <p:spPr>
          <a:xfrm>
            <a:off x="7818072" y="15967126"/>
            <a:ext cx="3743932" cy="369332"/>
          </a:xfrm>
          <a:prstGeom prst="rect">
            <a:avLst/>
          </a:prstGeom>
          <a:noFill/>
        </p:spPr>
        <p:txBody>
          <a:bodyPr wrap="square" rtlCol="0">
            <a:spAutoFit/>
          </a:bodyPr>
          <a:lstStyle/>
          <a:p>
            <a:r>
              <a:rPr lang="zh-CN" altLang="en-US" dirty="0"/>
              <a:t>变更点管理系统 </a:t>
            </a:r>
            <a:r>
              <a:rPr lang="en-US" altLang="zh-CN" dirty="0"/>
              <a:t>Change Control </a:t>
            </a:r>
            <a:endParaRPr lang="zh-CN" altLang="en-US" dirty="0"/>
          </a:p>
        </p:txBody>
      </p:sp>
      <p:sp>
        <p:nvSpPr>
          <p:cNvPr id="87" name="文本框 86">
            <a:extLst>
              <a:ext uri="{FF2B5EF4-FFF2-40B4-BE49-F238E27FC236}">
                <a16:creationId xmlns:a16="http://schemas.microsoft.com/office/drawing/2014/main" id="{B0EF661E-BBFD-D586-518A-5343680E7B19}"/>
              </a:ext>
            </a:extLst>
          </p:cNvPr>
          <p:cNvSpPr txBox="1"/>
          <p:nvPr/>
        </p:nvSpPr>
        <p:spPr>
          <a:xfrm>
            <a:off x="1855051" y="17062381"/>
            <a:ext cx="2623970" cy="369332"/>
          </a:xfrm>
          <a:prstGeom prst="rect">
            <a:avLst/>
          </a:prstGeom>
          <a:noFill/>
        </p:spPr>
        <p:txBody>
          <a:bodyPr wrap="square" rtlCol="0">
            <a:spAutoFit/>
          </a:bodyPr>
          <a:lstStyle/>
          <a:p>
            <a:r>
              <a:rPr lang="zh-CN" altLang="en-US" dirty="0"/>
              <a:t>统计过程控制系统</a:t>
            </a:r>
            <a:r>
              <a:rPr lang="en-US" altLang="zh-CN" dirty="0"/>
              <a:t>SPC</a:t>
            </a:r>
            <a:endParaRPr lang="zh-CN" altLang="en-US" dirty="0"/>
          </a:p>
        </p:txBody>
      </p:sp>
      <p:sp>
        <p:nvSpPr>
          <p:cNvPr id="89" name="文本框 88">
            <a:extLst>
              <a:ext uri="{FF2B5EF4-FFF2-40B4-BE49-F238E27FC236}">
                <a16:creationId xmlns:a16="http://schemas.microsoft.com/office/drawing/2014/main" id="{8CE42830-4A3B-6235-1B77-C6EEF6FA9CE9}"/>
              </a:ext>
            </a:extLst>
          </p:cNvPr>
          <p:cNvSpPr txBox="1"/>
          <p:nvPr/>
        </p:nvSpPr>
        <p:spPr>
          <a:xfrm>
            <a:off x="4904273" y="17062381"/>
            <a:ext cx="2623970" cy="369332"/>
          </a:xfrm>
          <a:prstGeom prst="rect">
            <a:avLst/>
          </a:prstGeom>
          <a:noFill/>
        </p:spPr>
        <p:txBody>
          <a:bodyPr wrap="square" rtlCol="0">
            <a:spAutoFit/>
          </a:bodyPr>
          <a:lstStyle/>
          <a:p>
            <a:r>
              <a:rPr lang="zh-CN" altLang="en-US" dirty="0"/>
              <a:t>现场目视化管理工具</a:t>
            </a:r>
          </a:p>
        </p:txBody>
      </p:sp>
      <p:sp>
        <p:nvSpPr>
          <p:cNvPr id="110" name="文本框 109">
            <a:extLst>
              <a:ext uri="{FF2B5EF4-FFF2-40B4-BE49-F238E27FC236}">
                <a16:creationId xmlns:a16="http://schemas.microsoft.com/office/drawing/2014/main" id="{2063A151-F760-488D-81D9-D64E78B3497F}"/>
              </a:ext>
            </a:extLst>
          </p:cNvPr>
          <p:cNvSpPr txBox="1"/>
          <p:nvPr/>
        </p:nvSpPr>
        <p:spPr>
          <a:xfrm>
            <a:off x="7969121" y="17080512"/>
            <a:ext cx="2623970" cy="369332"/>
          </a:xfrm>
          <a:prstGeom prst="rect">
            <a:avLst/>
          </a:prstGeom>
          <a:noFill/>
        </p:spPr>
        <p:txBody>
          <a:bodyPr wrap="square" rtlCol="0">
            <a:spAutoFit/>
          </a:bodyPr>
          <a:lstStyle/>
          <a:p>
            <a:r>
              <a:rPr lang="zh-CN" altLang="en-US" dirty="0"/>
              <a:t>分层审核管理系统</a:t>
            </a:r>
          </a:p>
        </p:txBody>
      </p:sp>
      <p:sp>
        <p:nvSpPr>
          <p:cNvPr id="111" name="文本框 110">
            <a:extLst>
              <a:ext uri="{FF2B5EF4-FFF2-40B4-BE49-F238E27FC236}">
                <a16:creationId xmlns:a16="http://schemas.microsoft.com/office/drawing/2014/main" id="{40F0CAEA-AAB5-FDD8-7E57-D7182354A5C2}"/>
              </a:ext>
            </a:extLst>
          </p:cNvPr>
          <p:cNvSpPr txBox="1"/>
          <p:nvPr/>
        </p:nvSpPr>
        <p:spPr>
          <a:xfrm>
            <a:off x="10577053" y="17062381"/>
            <a:ext cx="2623970" cy="369332"/>
          </a:xfrm>
          <a:prstGeom prst="rect">
            <a:avLst/>
          </a:prstGeom>
          <a:noFill/>
        </p:spPr>
        <p:txBody>
          <a:bodyPr wrap="square" rtlCol="0">
            <a:spAutoFit/>
          </a:bodyPr>
          <a:lstStyle/>
          <a:p>
            <a:r>
              <a:rPr lang="en-US" altLang="zh-CN" dirty="0"/>
              <a:t>8D</a:t>
            </a:r>
            <a:r>
              <a:rPr lang="zh-CN" altLang="en-US" dirty="0"/>
              <a:t>管理</a:t>
            </a:r>
          </a:p>
        </p:txBody>
      </p:sp>
    </p:spTree>
    <p:extLst>
      <p:ext uri="{BB962C8B-B14F-4D97-AF65-F5344CB8AC3E}">
        <p14:creationId xmlns:p14="http://schemas.microsoft.com/office/powerpoint/2010/main" val="4258350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37844;#117037;#117037;"/>
</p:tagLst>
</file>

<file path=ppt/tags/tag2.xml><?xml version="1.0" encoding="utf-8"?>
<p:tagLst xmlns:a="http://schemas.openxmlformats.org/drawingml/2006/main" xmlns:r="http://schemas.openxmlformats.org/officeDocument/2006/relationships" xmlns:p="http://schemas.openxmlformats.org/presentationml/2006/main">
  <p:tag name="ISLIDE.ICON" val="#393845;#181366;"/>
</p:tagLst>
</file>

<file path=ppt/tags/tag3.xml><?xml version="1.0" encoding="utf-8"?>
<p:tagLst xmlns:a="http://schemas.openxmlformats.org/drawingml/2006/main" xmlns:r="http://schemas.openxmlformats.org/officeDocument/2006/relationships" xmlns:p="http://schemas.openxmlformats.org/presentationml/2006/main">
  <p:tag name="ISLIDE.ICON" val="#119855;#7027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4075</TotalTime>
  <Words>6331</Words>
  <Application>Microsoft Office PowerPoint</Application>
  <PresentationFormat>自定义</PresentationFormat>
  <Paragraphs>708</Paragraphs>
  <Slides>17</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 Unicode MS</vt:lpstr>
      <vt:lpstr>Helvetica Neue</vt:lpstr>
      <vt:lpstr>等线</vt:lpstr>
      <vt:lpstr>微软雅黑</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Paulo</dc:creator>
  <cp:lastModifiedBy>sun Paulo</cp:lastModifiedBy>
  <cp:revision>193</cp:revision>
  <cp:lastPrinted>2020-02-15T06:40:11Z</cp:lastPrinted>
  <dcterms:created xsi:type="dcterms:W3CDTF">2020-02-12T01:34:20Z</dcterms:created>
  <dcterms:modified xsi:type="dcterms:W3CDTF">2022-07-22T11:19:25Z</dcterms:modified>
</cp:coreProperties>
</file>